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74" r:id="rId1"/>
  </p:sldMasterIdLst>
  <p:notesMasterIdLst>
    <p:notesMasterId r:id="rId7"/>
  </p:notesMasterIdLst>
  <p:handoutMasterIdLst>
    <p:handoutMasterId r:id="rId8"/>
  </p:handoutMasterIdLst>
  <p:sldIdLst>
    <p:sldId id="358" r:id="rId2"/>
    <p:sldId id="363" r:id="rId3"/>
    <p:sldId id="362" r:id="rId4"/>
    <p:sldId id="360" r:id="rId5"/>
    <p:sldId id="359" r:id="rId6"/>
  </p:sldIdLst>
  <p:sldSz cx="9144000" cy="6858000" type="screen4x3"/>
  <p:notesSz cx="7010400" cy="92964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6A4"/>
    <a:srgbClr val="336600"/>
    <a:srgbClr val="FFFFCC"/>
    <a:srgbClr val="FFCCCC"/>
    <a:srgbClr val="ECD4E9"/>
    <a:srgbClr val="DAC1ED"/>
    <a:srgbClr val="C9A4E4"/>
    <a:srgbClr val="7BB987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60" autoAdjust="0"/>
  </p:normalViewPr>
  <p:slideViewPr>
    <p:cSldViewPr snapToGrid="0" snapToObjects="1"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01506D72-E887-41F6-B2C2-EC65FFA231DA}" type="datetimeFigureOut">
              <a:rPr lang="es-MX"/>
              <a:pPr>
                <a:defRPr/>
              </a:pPr>
              <a:t>25/09/2015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C6AB1A-1424-4795-8149-ACD768599DC7}" type="slidenum">
              <a:rPr lang="es-MX" altLang="es-MX"/>
              <a:pPr/>
              <a:t>‹Nº›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058075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C6D4F2-13C4-4BDE-9025-15125B187DCD}" type="datetimeFigureOut">
              <a:rPr lang="es-MX"/>
              <a:pPr>
                <a:defRPr/>
              </a:pPr>
              <a:t>25/09/2015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F0163D-1198-48EE-87A3-5F693E511927}" type="slidenum">
              <a:rPr lang="es-MX" altLang="es-MX"/>
              <a:pPr/>
              <a:t>‹Nº›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772562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420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826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895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519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011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635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017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680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490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678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597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D2ABFD-F0C4-46BF-B1BC-6F3DF2861551}" type="datetimeFigureOut">
              <a:rPr lang="es-MX"/>
              <a:pPr>
                <a:defRPr/>
              </a:pPr>
              <a:t>25/09/2015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B45FE4-D85D-48FB-B5EC-E02DCCAE4E0E}" type="slidenum">
              <a:rPr lang="es-MX" altLang="es-MX"/>
              <a:pPr/>
              <a:t>‹Nº›</a:t>
            </a:fld>
            <a:endParaRPr lang="es-MX" altLang="es-MX" dirty="0"/>
          </a:p>
        </p:txBody>
      </p:sp>
      <p:pic>
        <p:nvPicPr>
          <p:cNvPr id="1031" name="Imagen 1" descr="Presentacio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5" r:id="rId1"/>
    <p:sldLayoutId id="2147484796" r:id="rId2"/>
    <p:sldLayoutId id="2147484797" r:id="rId3"/>
    <p:sldLayoutId id="2147484798" r:id="rId4"/>
    <p:sldLayoutId id="2147484799" r:id="rId5"/>
    <p:sldLayoutId id="2147484800" r:id="rId6"/>
    <p:sldLayoutId id="2147484801" r:id="rId7"/>
    <p:sldLayoutId id="2147484802" r:id="rId8"/>
    <p:sldLayoutId id="2147484803" r:id="rId9"/>
    <p:sldLayoutId id="2147484804" r:id="rId10"/>
    <p:sldLayoutId id="2147484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 bwMode="auto">
          <a:xfrm>
            <a:off x="0" y="1475468"/>
            <a:ext cx="9144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r>
              <a:rPr lang="es-MX" b="1" dirty="0" smtClean="0"/>
              <a:t>Los retos de la Campaña </a:t>
            </a:r>
            <a:r>
              <a:rPr lang="es-MX" b="1" dirty="0"/>
              <a:t>N</a:t>
            </a:r>
            <a:r>
              <a:rPr lang="es-MX" b="1" dirty="0" smtClean="0"/>
              <a:t>acional de Alfabetización y abatimiento del rezago educativo</a:t>
            </a:r>
            <a:endParaRPr lang="es-MX" b="1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 bwMode="auto">
          <a:xfrm>
            <a:off x="0" y="3321075"/>
            <a:ext cx="9144000" cy="310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defTabSz="914400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La Alfabetización trascienda del círculo de estudio a la práctica social. </a:t>
            </a:r>
          </a:p>
          <a:p>
            <a:pPr marL="457200" indent="-457200" algn="l" defTabSz="914400">
              <a:buFont typeface="Arial" panose="020B0604020202020204" pitchFamily="34" charset="0"/>
              <a:buChar char="•"/>
            </a:pPr>
            <a:endParaRPr lang="es-MX" sz="2800" dirty="0" smtClean="0">
              <a:solidFill>
                <a:schemeClr val="tx1"/>
              </a:solidFill>
            </a:endParaRPr>
          </a:p>
          <a:p>
            <a:pPr marL="457200" indent="-457200" algn="l" defTabSz="914400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La alfabetización se reconozca como el inicio del aprendizaje a lo largo de la vida.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63722"/>
            <a:ext cx="8229600" cy="4950729"/>
          </a:xfrm>
        </p:spPr>
        <p:txBody>
          <a:bodyPr/>
          <a:lstStyle/>
          <a:p>
            <a:pPr marL="0" indent="0">
              <a:buNone/>
            </a:pPr>
            <a:r>
              <a:rPr lang="es-MX" sz="3600" b="1" dirty="0" smtClean="0"/>
              <a:t>RETOS</a:t>
            </a:r>
          </a:p>
          <a:p>
            <a:pPr lvl="0" algn="just"/>
            <a:r>
              <a:rPr lang="es-MX" sz="3600" dirty="0"/>
              <a:t>Establecer mecanismos que articulen aspectos educativos  y técnicos que permitan mejorar atención educativa mediada por TIC. </a:t>
            </a:r>
            <a:endParaRPr lang="es-MX" sz="3600" dirty="0" smtClean="0"/>
          </a:p>
          <a:p>
            <a:pPr lvl="0" algn="just"/>
            <a:r>
              <a:rPr lang="es-MX" sz="3600" dirty="0" smtClean="0"/>
              <a:t>Establecer </a:t>
            </a:r>
            <a:r>
              <a:rPr lang="es-MX" sz="3600" dirty="0"/>
              <a:t>equilibrio entre </a:t>
            </a:r>
            <a:r>
              <a:rPr lang="es-MX" sz="3600" dirty="0" smtClean="0"/>
              <a:t>tareas </a:t>
            </a:r>
            <a:r>
              <a:rPr lang="es-MX" sz="3600" dirty="0"/>
              <a:t>formación y los recursos humanos para realizarlas. </a:t>
            </a:r>
          </a:p>
          <a:p>
            <a:endParaRPr lang="es-MX" sz="3600" dirty="0"/>
          </a:p>
          <a:p>
            <a:pPr marL="0" indent="0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2745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59002"/>
            <a:ext cx="8229600" cy="5182741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b="1" dirty="0" smtClean="0"/>
              <a:t>RETOS</a:t>
            </a:r>
          </a:p>
          <a:p>
            <a:pPr algn="just"/>
            <a:r>
              <a:rPr lang="es-MX" sz="3200" dirty="0" smtClean="0"/>
              <a:t>Profundizar </a:t>
            </a:r>
            <a:r>
              <a:rPr lang="es-MX" sz="3200" dirty="0"/>
              <a:t>y fortalecer los contenidos para el aprendizaje del español como segunda lengua en los materiales educativos y la formación en el MIB.</a:t>
            </a:r>
          </a:p>
          <a:p>
            <a:pPr algn="just"/>
            <a:r>
              <a:rPr lang="es-MX" sz="3200" dirty="0"/>
              <a:t>Establecer los procedimientos para enseñar a leer y escribir y reconocer el aprendizaje de la lectura y escritura de la lengua indígena de personas que ya cuentan con la educación básica</a:t>
            </a:r>
            <a:r>
              <a:rPr lang="es-MX" sz="3600" dirty="0"/>
              <a:t>.</a:t>
            </a:r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09666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 bwMode="auto">
          <a:xfrm>
            <a:off x="0" y="1135107"/>
            <a:ext cx="8948057" cy="102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r>
              <a:rPr lang="es-MX" sz="3200" b="1" dirty="0"/>
              <a:t>C</a:t>
            </a:r>
            <a:r>
              <a:rPr lang="es-MX" sz="3200" b="1" dirty="0" smtClean="0"/>
              <a:t>ompromisos de las áreas de servicios educativos</a:t>
            </a:r>
            <a:endParaRPr lang="es-MX" sz="3200" b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 bwMode="auto">
          <a:xfrm>
            <a:off x="0" y="1905659"/>
            <a:ext cx="9144000" cy="465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defTabSz="914400">
              <a:buFont typeface="Wingdings" panose="05000000000000000000" pitchFamily="2" charset="2"/>
              <a:buChar char="Ø"/>
            </a:pPr>
            <a:r>
              <a:rPr lang="es-MX" sz="2400" dirty="0" smtClean="0">
                <a:solidFill>
                  <a:schemeClr val="tx1"/>
                </a:solidFill>
              </a:rPr>
              <a:t>Fortalecer la práctica educativa para lograr la permanencia y la eficiencia terminal </a:t>
            </a:r>
          </a:p>
          <a:p>
            <a:pPr algn="l" defTabSz="914400"/>
            <a:r>
              <a:rPr lang="es-MX" sz="2400" dirty="0" smtClean="0">
                <a:solidFill>
                  <a:schemeClr val="tx1"/>
                </a:solidFill>
              </a:rPr>
              <a:t>	(2.2 millones = 4.4 millones) </a:t>
            </a:r>
          </a:p>
          <a:p>
            <a:pPr marL="342900" indent="-342900" algn="l" defTabSz="914400">
              <a:buFont typeface="Wingdings" panose="05000000000000000000" pitchFamily="2" charset="2"/>
              <a:buChar char="Ø"/>
            </a:pPr>
            <a:endParaRPr lang="es-MX" sz="2400" dirty="0" smtClean="0">
              <a:solidFill>
                <a:schemeClr val="tx1"/>
              </a:solidFill>
            </a:endParaRPr>
          </a:p>
          <a:p>
            <a:pPr marL="342900" indent="-342900" algn="l" defTabSz="914400">
              <a:buFont typeface="Wingdings" panose="05000000000000000000" pitchFamily="2" charset="2"/>
              <a:buChar char="Ø"/>
            </a:pPr>
            <a:r>
              <a:rPr lang="es-MX" sz="2400" dirty="0" smtClean="0">
                <a:solidFill>
                  <a:schemeClr val="tx1"/>
                </a:solidFill>
              </a:rPr>
              <a:t>Asegurando la formación de figuras educativas</a:t>
            </a:r>
          </a:p>
          <a:p>
            <a:pPr algn="l" defTabSz="914400"/>
            <a:r>
              <a:rPr lang="es-MX" sz="2000" dirty="0" smtClean="0">
                <a:solidFill>
                  <a:schemeClr val="tx1"/>
                </a:solidFill>
              </a:rPr>
              <a:t>	Asesor-Alfabetizador</a:t>
            </a:r>
          </a:p>
          <a:p>
            <a:pPr algn="l" defTabSz="914400"/>
            <a:r>
              <a:rPr lang="es-MX" sz="2000" dirty="0" smtClean="0">
                <a:solidFill>
                  <a:schemeClr val="tx1"/>
                </a:solidFill>
              </a:rPr>
              <a:t>	Enlaces educativos</a:t>
            </a:r>
          </a:p>
          <a:p>
            <a:pPr algn="l" defTabSz="914400"/>
            <a:r>
              <a:rPr lang="es-MX" sz="2000" dirty="0" smtClean="0">
                <a:solidFill>
                  <a:schemeClr val="tx1"/>
                </a:solidFill>
              </a:rPr>
              <a:t>	Formadores especializados</a:t>
            </a:r>
          </a:p>
          <a:p>
            <a:pPr algn="l" defTabSz="914400"/>
            <a:r>
              <a:rPr lang="es-MX" sz="2000" dirty="0" smtClean="0">
                <a:solidFill>
                  <a:schemeClr val="tx1"/>
                </a:solidFill>
              </a:rPr>
              <a:t>	Organizadores de servicios educativos</a:t>
            </a:r>
          </a:p>
          <a:p>
            <a:pPr algn="l" defTabSz="914400"/>
            <a:r>
              <a:rPr lang="es-MX" sz="2000" dirty="0" smtClean="0">
                <a:solidFill>
                  <a:schemeClr val="tx1"/>
                </a:solidFill>
              </a:rPr>
              <a:t>	Técnico docente / C Zona</a:t>
            </a:r>
          </a:p>
          <a:p>
            <a:pPr algn="l" defTabSz="914400"/>
            <a:r>
              <a:rPr lang="es-MX" sz="2000" dirty="0" smtClean="0">
                <a:solidFill>
                  <a:schemeClr val="tx1"/>
                </a:solidFill>
              </a:rPr>
              <a:t>	Personal estatal de servicios educativos</a:t>
            </a:r>
          </a:p>
          <a:p>
            <a:pPr algn="l" defTabSz="914400"/>
            <a:r>
              <a:rPr lang="es-MX" sz="2000" dirty="0" smtClean="0">
                <a:solidFill>
                  <a:schemeClr val="tx1"/>
                </a:solidFill>
              </a:rPr>
              <a:t>	Personal de la Dirección Académica. </a:t>
            </a:r>
          </a:p>
        </p:txBody>
      </p:sp>
    </p:spTree>
    <p:extLst>
      <p:ext uri="{BB962C8B-B14F-4D97-AF65-F5344CB8AC3E}">
        <p14:creationId xmlns:p14="http://schemas.microsoft.com/office/powerpoint/2010/main" val="23460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 bwMode="auto">
          <a:xfrm>
            <a:off x="0" y="1093220"/>
            <a:ext cx="9144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r>
              <a:rPr lang="es-MX" sz="3600" dirty="0" smtClean="0"/>
              <a:t>Apoyos de la Dirección Académica</a:t>
            </a:r>
            <a:endParaRPr lang="es-MX" sz="3600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 bwMode="auto">
          <a:xfrm>
            <a:off x="0" y="2460113"/>
            <a:ext cx="91440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Mantener comunicación con los directores de los Institutos o Delegaciones para la valoración de la formación y de las acciones encaminadas a mejorar la calidad educativa en las entidades. </a:t>
            </a:r>
          </a:p>
          <a:p>
            <a:pPr marL="342900" indent="-342900" algn="l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Proponer estrategias para impulsar el logro de las metas de formación.</a:t>
            </a:r>
          </a:p>
          <a:p>
            <a:pPr marL="342900" indent="-342900" algn="l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Apoyar las actividades de formación de las figuras educativas.</a:t>
            </a:r>
          </a:p>
          <a:p>
            <a:pPr marL="342900" indent="-342900" algn="l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Preparar un plan para fortalecer las estructura educativa en Coordinaciones de zona en 2016.</a:t>
            </a:r>
          </a:p>
          <a:p>
            <a:pPr marL="342900" indent="-342900" algn="l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Generar espacios de intercambio de experiencias exitosas. </a:t>
            </a:r>
          </a:p>
        </p:txBody>
      </p:sp>
    </p:spTree>
    <p:extLst>
      <p:ext uri="{BB962C8B-B14F-4D97-AF65-F5344CB8AC3E}">
        <p14:creationId xmlns:p14="http://schemas.microsoft.com/office/powerpoint/2010/main" val="5952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25527</TotalTime>
  <Words>227</Words>
  <Application>Microsoft Office PowerPoint</Application>
  <PresentationFormat>Presentación en pantalla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Dirección Académica</dc:creator>
  <cp:lastModifiedBy>.</cp:lastModifiedBy>
  <cp:revision>449</cp:revision>
  <cp:lastPrinted>2015-09-22T19:37:41Z</cp:lastPrinted>
  <dcterms:created xsi:type="dcterms:W3CDTF">2013-02-20T23:15:00Z</dcterms:created>
  <dcterms:modified xsi:type="dcterms:W3CDTF">2015-09-25T16:12:16Z</dcterms:modified>
</cp:coreProperties>
</file>