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9" r:id="rId2"/>
    <p:sldId id="265" r:id="rId3"/>
    <p:sldId id="266" r:id="rId4"/>
    <p:sldId id="275" r:id="rId5"/>
    <p:sldId id="276" r:id="rId6"/>
    <p:sldId id="279" r:id="rId7"/>
    <p:sldId id="280" r:id="rId8"/>
    <p:sldId id="278" r:id="rId9"/>
    <p:sldId id="282" r:id="rId10"/>
    <p:sldId id="283" r:id="rId11"/>
    <p:sldId id="281" r:id="rId12"/>
    <p:sldId id="284" r:id="rId13"/>
    <p:sldId id="285" r:id="rId14"/>
    <p:sldId id="289" r:id="rId15"/>
    <p:sldId id="293" r:id="rId16"/>
    <p:sldId id="295" r:id="rId17"/>
    <p:sldId id="297" r:id="rId18"/>
    <p:sldId id="298" r:id="rId1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43434"/>
    <a:srgbClr val="232323"/>
    <a:srgbClr val="F4EF57"/>
    <a:srgbClr val="C8D72D"/>
    <a:srgbClr val="7EAF27"/>
    <a:srgbClr val="BACCDD"/>
    <a:srgbClr val="C2C2C2"/>
    <a:srgbClr val="DEDEDE"/>
    <a:srgbClr val="4A4A4A"/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8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138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Libro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men%20Diaz\Desktop\Proyecto_INEA\Informe%20de%20investigaci&#243;n\Bases%20de%20datos%20cuestionarios%20en%20linea\Base%20cuestionarios%20Asesores%20Educativ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men%20Diaz\Desktop\Proyecto_INEA\Informe%20de%20investigaci&#243;n\Bases%20de%20datos%20cuestionarios%20en%20linea\Base%20cuestionarios%20Asesores%20Educativo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uis%20Omar\Documents\Leidy\Libro2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men%20Diaz\Desktop\Proyecto_INEA\Para%20presentaci&#243;n\Hoja%20de%20trabajo_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Carmen%20Diaz\Desktop\Conc_categ_hoja%20de%20trab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Edad</a:t>
            </a:r>
            <a:endParaRPr lang="es-MX" sz="2000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46001878224274001"/>
          <c:y val="1.87198290157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794658516995399E-2"/>
          <c:y val="0.118954375439766"/>
          <c:w val="0.727800736165927"/>
          <c:h val="0.62488736367739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Hoja1!$D$10</c:f>
              <c:strCache>
                <c:ptCount val="1"/>
                <c:pt idx="0">
                  <c:v>18-25 años</c:v>
                </c:pt>
              </c:strCache>
            </c:strRef>
          </c:tx>
          <c:invertIfNegative val="0"/>
          <c:cat>
            <c:strRef>
              <c:f>Hoja1!$C$11:$C$16</c:f>
              <c:strCache>
                <c:ptCount val="6"/>
                <c:pt idx="0">
                  <c:v>Asesores educativos</c:v>
                </c:pt>
                <c:pt idx="1">
                  <c:v>Técnicos docentes </c:v>
                </c:pt>
                <c:pt idx="2">
                  <c:v>Enlace educativo</c:v>
                </c:pt>
                <c:pt idx="3">
                  <c:v>Coordinador de zona</c:v>
                </c:pt>
                <c:pt idx="4">
                  <c:v>Responsables de servicios educativos en CZ</c:v>
                </c:pt>
                <c:pt idx="5">
                  <c:v>Responsables estatales de servicios educativos</c:v>
                </c:pt>
              </c:strCache>
            </c:strRef>
          </c:cat>
          <c:val>
            <c:numRef>
              <c:f>Hoja1!$D$11:$D$16</c:f>
              <c:numCache>
                <c:formatCode>General</c:formatCode>
                <c:ptCount val="6"/>
                <c:pt idx="0">
                  <c:v>30.1</c:v>
                </c:pt>
                <c:pt idx="1">
                  <c:v>1.4</c:v>
                </c:pt>
                <c:pt idx="2">
                  <c:v>0.76000000000000301</c:v>
                </c:pt>
                <c:pt idx="3">
                  <c:v>1.2</c:v>
                </c:pt>
                <c:pt idx="4">
                  <c:v>17</c:v>
                </c:pt>
                <c:pt idx="5">
                  <c:v>5.8</c:v>
                </c:pt>
              </c:numCache>
            </c:numRef>
          </c:val>
        </c:ser>
        <c:ser>
          <c:idx val="1"/>
          <c:order val="1"/>
          <c:tx>
            <c:strRef>
              <c:f>Hoja1!$E$10</c:f>
              <c:strCache>
                <c:ptCount val="1"/>
                <c:pt idx="0">
                  <c:v>25-30 años</c:v>
                </c:pt>
              </c:strCache>
            </c:strRef>
          </c:tx>
          <c:invertIfNegative val="0"/>
          <c:cat>
            <c:strRef>
              <c:f>Hoja1!$C$11:$C$16</c:f>
              <c:strCache>
                <c:ptCount val="6"/>
                <c:pt idx="0">
                  <c:v>Asesores educativos</c:v>
                </c:pt>
                <c:pt idx="1">
                  <c:v>Técnicos docentes </c:v>
                </c:pt>
                <c:pt idx="2">
                  <c:v>Enlace educativo</c:v>
                </c:pt>
                <c:pt idx="3">
                  <c:v>Coordinador de zona</c:v>
                </c:pt>
                <c:pt idx="4">
                  <c:v>Responsables de servicios educativos en CZ</c:v>
                </c:pt>
                <c:pt idx="5">
                  <c:v>Responsables estatales de servicios educativos</c:v>
                </c:pt>
              </c:strCache>
            </c:strRef>
          </c:cat>
          <c:val>
            <c:numRef>
              <c:f>Hoja1!$E$11:$E$16</c:f>
              <c:numCache>
                <c:formatCode>General</c:formatCode>
                <c:ptCount val="6"/>
                <c:pt idx="0">
                  <c:v>15.5</c:v>
                </c:pt>
                <c:pt idx="1">
                  <c:v>5.7</c:v>
                </c:pt>
                <c:pt idx="2">
                  <c:v>0</c:v>
                </c:pt>
                <c:pt idx="3">
                  <c:v>7.4</c:v>
                </c:pt>
                <c:pt idx="4">
                  <c:v>25.3</c:v>
                </c:pt>
                <c:pt idx="5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Hoja1!$F$10</c:f>
              <c:strCache>
                <c:ptCount val="1"/>
                <c:pt idx="0">
                  <c:v>30-35 años</c:v>
                </c:pt>
              </c:strCache>
            </c:strRef>
          </c:tx>
          <c:invertIfNegative val="0"/>
          <c:cat>
            <c:strRef>
              <c:f>Hoja1!$C$11:$C$16</c:f>
              <c:strCache>
                <c:ptCount val="6"/>
                <c:pt idx="0">
                  <c:v>Asesores educativos</c:v>
                </c:pt>
                <c:pt idx="1">
                  <c:v>Técnicos docentes </c:v>
                </c:pt>
                <c:pt idx="2">
                  <c:v>Enlace educativo</c:v>
                </c:pt>
                <c:pt idx="3">
                  <c:v>Coordinador de zona</c:v>
                </c:pt>
                <c:pt idx="4">
                  <c:v>Responsables de servicios educativos en CZ</c:v>
                </c:pt>
                <c:pt idx="5">
                  <c:v>Responsables estatales de servicios educativos</c:v>
                </c:pt>
              </c:strCache>
            </c:strRef>
          </c:cat>
          <c:val>
            <c:numRef>
              <c:f>Hoja1!$F$11:$F$16</c:f>
              <c:numCache>
                <c:formatCode>General</c:formatCode>
                <c:ptCount val="6"/>
                <c:pt idx="0">
                  <c:v>16.899999999999999</c:v>
                </c:pt>
                <c:pt idx="1">
                  <c:v>8.5</c:v>
                </c:pt>
                <c:pt idx="2">
                  <c:v>0</c:v>
                </c:pt>
                <c:pt idx="3">
                  <c:v>12.3</c:v>
                </c:pt>
                <c:pt idx="4">
                  <c:v>17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Hoja1!$G$10</c:f>
              <c:strCache>
                <c:ptCount val="1"/>
                <c:pt idx="0">
                  <c:v>35-40 años</c:v>
                </c:pt>
              </c:strCache>
            </c:strRef>
          </c:tx>
          <c:invertIfNegative val="0"/>
          <c:cat>
            <c:strRef>
              <c:f>Hoja1!$C$11:$C$16</c:f>
              <c:strCache>
                <c:ptCount val="6"/>
                <c:pt idx="0">
                  <c:v>Asesores educativos</c:v>
                </c:pt>
                <c:pt idx="1">
                  <c:v>Técnicos docentes </c:v>
                </c:pt>
                <c:pt idx="2">
                  <c:v>Enlace educativo</c:v>
                </c:pt>
                <c:pt idx="3">
                  <c:v>Coordinador de zona</c:v>
                </c:pt>
                <c:pt idx="4">
                  <c:v>Responsables de servicios educativos en CZ</c:v>
                </c:pt>
                <c:pt idx="5">
                  <c:v>Responsables estatales de servicios educativos</c:v>
                </c:pt>
              </c:strCache>
            </c:strRef>
          </c:cat>
          <c:val>
            <c:numRef>
              <c:f>Hoja1!$G$11:$G$16</c:f>
              <c:numCache>
                <c:formatCode>General</c:formatCode>
                <c:ptCount val="6"/>
                <c:pt idx="0">
                  <c:v>11.6</c:v>
                </c:pt>
                <c:pt idx="1">
                  <c:v>17.7</c:v>
                </c:pt>
                <c:pt idx="2">
                  <c:v>0</c:v>
                </c:pt>
                <c:pt idx="3">
                  <c:v>13.5</c:v>
                </c:pt>
                <c:pt idx="4">
                  <c:v>13.8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Hoja1!$H$10</c:f>
              <c:strCache>
                <c:ptCount val="1"/>
                <c:pt idx="0">
                  <c:v>Más de 40 años</c:v>
                </c:pt>
              </c:strCache>
            </c:strRef>
          </c:tx>
          <c:invertIfNegative val="0"/>
          <c:cat>
            <c:strRef>
              <c:f>Hoja1!$C$11:$C$16</c:f>
              <c:strCache>
                <c:ptCount val="6"/>
                <c:pt idx="0">
                  <c:v>Asesores educativos</c:v>
                </c:pt>
                <c:pt idx="1">
                  <c:v>Técnicos docentes </c:v>
                </c:pt>
                <c:pt idx="2">
                  <c:v>Enlace educativo</c:v>
                </c:pt>
                <c:pt idx="3">
                  <c:v>Coordinador de zona</c:v>
                </c:pt>
                <c:pt idx="4">
                  <c:v>Responsables de servicios educativos en CZ</c:v>
                </c:pt>
                <c:pt idx="5">
                  <c:v>Responsables estatales de servicios educativos</c:v>
                </c:pt>
              </c:strCache>
            </c:strRef>
          </c:cat>
          <c:val>
            <c:numRef>
              <c:f>Hoja1!$H$11:$H$16</c:f>
              <c:numCache>
                <c:formatCode>General</c:formatCode>
                <c:ptCount val="6"/>
                <c:pt idx="0">
                  <c:v>25.7</c:v>
                </c:pt>
                <c:pt idx="1">
                  <c:v>66.7</c:v>
                </c:pt>
                <c:pt idx="2">
                  <c:v>99.2</c:v>
                </c:pt>
                <c:pt idx="3">
                  <c:v>65.400000000000006</c:v>
                </c:pt>
                <c:pt idx="4">
                  <c:v>26.5</c:v>
                </c:pt>
                <c:pt idx="5">
                  <c:v>82.3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52544"/>
        <c:axId val="80796416"/>
      </c:barChart>
      <c:catAx>
        <c:axId val="44652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80796416"/>
        <c:crosses val="autoZero"/>
        <c:auto val="1"/>
        <c:lblAlgn val="ctr"/>
        <c:lblOffset val="100"/>
        <c:noMultiLvlLbl val="0"/>
      </c:catAx>
      <c:valAx>
        <c:axId val="80796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6525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dirty="0" smtClean="0"/>
              <a:t>Número</a:t>
            </a:r>
            <a:r>
              <a:rPr lang="es-MX" baseline="0" dirty="0" smtClean="0"/>
              <a:t> de niveles que atienden los asesores encuestados</a:t>
            </a:r>
            <a:endParaRPr lang="es-MX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>
                <c:manualLayout>
                  <c:x val="-2.5462668816040001E-17"/>
                  <c:y val="-4.629629629629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497E-3"/>
                  <c:y val="-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'[Conc_categ_hoja de trab.xlsx]hoja de trabajo'!$A$2:$A$4</c:f>
              <c:strCache>
                <c:ptCount val="3"/>
                <c:pt idx="0">
                  <c:v>Un solo nivel</c:v>
                </c:pt>
                <c:pt idx="1">
                  <c:v>Dos niveles</c:v>
                </c:pt>
                <c:pt idx="2">
                  <c:v>Tres niveles</c:v>
                </c:pt>
              </c:strCache>
            </c:strRef>
          </c:cat>
          <c:val>
            <c:numRef>
              <c:f>'[Conc_categ_hoja de trab.xlsx]hoja de trabajo'!$C$2:$C$4</c:f>
              <c:numCache>
                <c:formatCode>0</c:formatCode>
                <c:ptCount val="3"/>
                <c:pt idx="0">
                  <c:v>16.064257028112451</c:v>
                </c:pt>
                <c:pt idx="1">
                  <c:v>14.457831325301211</c:v>
                </c:pt>
                <c:pt idx="2">
                  <c:v>69.47791164658635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701184"/>
        <c:axId val="80795840"/>
        <c:axId val="0"/>
      </c:bar3DChart>
      <c:catAx>
        <c:axId val="44701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80795840"/>
        <c:crosses val="autoZero"/>
        <c:auto val="1"/>
        <c:lblAlgn val="ctr"/>
        <c:lblOffset val="100"/>
        <c:noMultiLvlLbl val="0"/>
      </c:catAx>
      <c:valAx>
        <c:axId val="807958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470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s-MX" sz="2400"/>
              <a:t>Horas</a:t>
            </a:r>
            <a:r>
              <a:rPr lang="es-MX" sz="2400" baseline="0"/>
              <a:t> de atención a la semana</a:t>
            </a:r>
            <a:endParaRPr lang="es-MX" sz="2400"/>
          </a:p>
        </c:rich>
      </c:tx>
      <c:layout>
        <c:manualLayout>
          <c:xMode val="edge"/>
          <c:yMode val="edge"/>
          <c:x val="0.17706159048362999"/>
          <c:y val="2.619137231448210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416363131222899"/>
                  <c:y val="-0.11535684069291401"/>
                </c:manualLayout>
              </c:layout>
              <c:tx>
                <c:rich>
                  <a:bodyPr/>
                  <a:lstStyle/>
                  <a:p>
                    <a:r>
                      <a:rPr lang="pt-BR" sz="2000" b="1" dirty="0"/>
                      <a:t>1 a 4 horas
50%</a:t>
                    </a:r>
                    <a:endParaRPr lang="pt-BR" sz="16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6073544277688"/>
                  <c:y val="-0.11535684069291401"/>
                </c:manualLayout>
              </c:layout>
              <c:tx>
                <c:rich>
                  <a:bodyPr/>
                  <a:lstStyle/>
                  <a:p>
                    <a:r>
                      <a:rPr lang="pt-BR" sz="2000" b="1" dirty="0"/>
                      <a:t>5 a 8 horas
50%</a:t>
                    </a:r>
                    <a:endParaRPr lang="pt-BR" sz="16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'[Conc_categ_hoja de trab.xlsx]hoja de trabajo'!$A$29:$A$30</c:f>
              <c:strCache>
                <c:ptCount val="2"/>
                <c:pt idx="0">
                  <c:v>1 a 4 horas</c:v>
                </c:pt>
                <c:pt idx="1">
                  <c:v>5 a 8 horas</c:v>
                </c:pt>
              </c:strCache>
            </c:strRef>
          </c:cat>
          <c:val>
            <c:numRef>
              <c:f>'[Conc_categ_hoja de trab.xlsx]hoja de trabajo'!$B$29:$B$30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EAF27"/>
              </a:solidFill>
            </c:spPr>
          </c:dPt>
          <c:dPt>
            <c:idx val="1"/>
            <c:invertIfNegative val="0"/>
            <c:bubble3D val="0"/>
            <c:spPr>
              <a:solidFill>
                <a:srgbClr val="7EAF27"/>
              </a:solidFill>
            </c:spPr>
          </c:dPt>
          <c:dPt>
            <c:idx val="2"/>
            <c:invertIfNegative val="0"/>
            <c:bubble3D val="0"/>
            <c:spPr>
              <a:solidFill>
                <a:srgbClr val="7EAF27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Hoja1!$C$6:$E$6</c:f>
              <c:strCache>
                <c:ptCount val="3"/>
                <c:pt idx="0">
                  <c:v>Inducción </c:v>
                </c:pt>
                <c:pt idx="1">
                  <c:v>Inicial</c:v>
                </c:pt>
                <c:pt idx="2">
                  <c:v>Continua</c:v>
                </c:pt>
              </c:strCache>
            </c:strRef>
          </c:cat>
          <c:val>
            <c:numRef>
              <c:f>Hoja1!$C$7:$E$7</c:f>
              <c:numCache>
                <c:formatCode>0%</c:formatCode>
                <c:ptCount val="3"/>
                <c:pt idx="0">
                  <c:v>0.51004016064257096</c:v>
                </c:pt>
                <c:pt idx="1">
                  <c:v>0.68273092369478205</c:v>
                </c:pt>
                <c:pt idx="2">
                  <c:v>0.51807228915662396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57344"/>
        <c:axId val="45757504"/>
      </c:barChart>
      <c:catAx>
        <c:axId val="44857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MX"/>
          </a:p>
        </c:txPr>
        <c:crossAx val="45757504"/>
        <c:crosses val="autoZero"/>
        <c:auto val="1"/>
        <c:lblAlgn val="ctr"/>
        <c:lblOffset val="100"/>
        <c:noMultiLvlLbl val="0"/>
      </c:catAx>
      <c:valAx>
        <c:axId val="45757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44857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="1"/>
      </a:pPr>
      <a:endParaRPr lang="es-MX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Hoja1!$B$177:$C$177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Hoja1!$B$178:$C$178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807302456589799E-2"/>
          <c:y val="3.9220881037735703E-2"/>
          <c:w val="0.71745143582177295"/>
          <c:h val="0.887415106132656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Técnicos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Hoja1!$A$3:$A$5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Hoja1!$B$3:$B$5</c:f>
              <c:numCache>
                <c:formatCode>General</c:formatCode>
                <c:ptCount val="3"/>
                <c:pt idx="0">
                  <c:v>89</c:v>
                </c:pt>
                <c:pt idx="1">
                  <c:v>94</c:v>
                </c:pt>
                <c:pt idx="2">
                  <c:v>86</c:v>
                </c:pt>
              </c:numCache>
            </c:numRef>
          </c:val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Responsables de SE en CZ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Hoja1!$A$3:$A$5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Hoja1!$C$3:$C$5</c:f>
              <c:numCache>
                <c:formatCode>General</c:formatCode>
                <c:ptCount val="3"/>
                <c:pt idx="0">
                  <c:v>94</c:v>
                </c:pt>
                <c:pt idx="1">
                  <c:v>96</c:v>
                </c:pt>
                <c:pt idx="2">
                  <c:v>88</c:v>
                </c:pt>
              </c:numCache>
            </c:numRef>
          </c:val>
        </c:ser>
        <c:ser>
          <c:idx val="2"/>
          <c:order val="2"/>
          <c:tx>
            <c:strRef>
              <c:f>Hoja1!$D$2</c:f>
              <c:strCache>
                <c:ptCount val="1"/>
                <c:pt idx="0">
                  <c:v>Coordinadores de Zona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Hoja1!$A$3:$A$5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Hoja1!$D$3:$D$5</c:f>
              <c:numCache>
                <c:formatCode>General</c:formatCode>
                <c:ptCount val="3"/>
                <c:pt idx="0">
                  <c:v>98</c:v>
                </c:pt>
                <c:pt idx="1">
                  <c:v>98</c:v>
                </c:pt>
                <c:pt idx="2">
                  <c:v>94</c:v>
                </c:pt>
              </c:numCache>
            </c:numRef>
          </c:val>
        </c:ser>
        <c:ser>
          <c:idx val="3"/>
          <c:order val="3"/>
          <c:tx>
            <c:strRef>
              <c:f>Hoja1!$E$2</c:f>
              <c:strCache>
                <c:ptCount val="1"/>
                <c:pt idx="0">
                  <c:v>Responsable estatal de SE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0230807688034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Hoja1!$A$3:$A$5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Hoja1!$E$3:$E$5</c:f>
              <c:numCache>
                <c:formatCode>General</c:formatCode>
                <c:ptCount val="3"/>
                <c:pt idx="0">
                  <c:v>88</c:v>
                </c:pt>
                <c:pt idx="1">
                  <c:v>100</c:v>
                </c:pt>
                <c:pt idx="2">
                  <c:v>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515712"/>
        <c:axId val="43032576"/>
        <c:axId val="0"/>
      </c:bar3DChart>
      <c:catAx>
        <c:axId val="46515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43032576"/>
        <c:crosses val="autoZero"/>
        <c:auto val="1"/>
        <c:lblAlgn val="ctr"/>
        <c:lblOffset val="100"/>
        <c:noMultiLvlLbl val="0"/>
      </c:catAx>
      <c:valAx>
        <c:axId val="4303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4651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437625978066"/>
          <c:y val="5.0218628976069803E-2"/>
          <c:w val="0.194296863840526"/>
          <c:h val="0.94978137102393001"/>
        </c:manualLayout>
      </c:layout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es-MX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err="1"/>
              <a:t>Percepción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la </a:t>
            </a:r>
            <a:r>
              <a:rPr lang="en-US" sz="2000" dirty="0" err="1"/>
              <a:t>formación</a:t>
            </a:r>
            <a:r>
              <a:rPr lang="en-US" sz="2000" dirty="0"/>
              <a:t> </a:t>
            </a:r>
            <a:r>
              <a:rPr lang="en-US" sz="2000" dirty="0" err="1"/>
              <a:t>inicial</a:t>
            </a:r>
            <a:r>
              <a:rPr lang="en-US" sz="2000" dirty="0"/>
              <a:t> de </a:t>
            </a:r>
            <a:r>
              <a:rPr lang="en-US" sz="2000" dirty="0" err="1"/>
              <a:t>asesores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defRPr sz="2000"/>
            </a:pPr>
            <a:r>
              <a:rPr lang="en-US" sz="2000" dirty="0" err="1" smtClean="0"/>
              <a:t>intermedio</a:t>
            </a:r>
            <a:r>
              <a:rPr lang="en-US" sz="2000" dirty="0" smtClean="0"/>
              <a:t> </a:t>
            </a:r>
            <a:r>
              <a:rPr lang="en-US" sz="2000" dirty="0"/>
              <a:t>y </a:t>
            </a:r>
            <a:r>
              <a:rPr lang="en-US" sz="2000" dirty="0" err="1"/>
              <a:t>avanzado</a:t>
            </a:r>
            <a:endParaRPr lang="en-US" sz="2000" dirty="0"/>
          </a:p>
        </c:rich>
      </c:tx>
      <c:layout>
        <c:manualLayout>
          <c:xMode val="edge"/>
          <c:yMode val="edge"/>
          <c:x val="0.12781269252911301"/>
          <c:y val="1.824509920353679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764186045605103E-2"/>
          <c:y val="0.21065499427266701"/>
          <c:w val="0.70895010203544595"/>
          <c:h val="0.6694842814399929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Hoja1!$B$24</c:f>
              <c:strCache>
                <c:ptCount val="1"/>
                <c:pt idx="0">
                  <c:v>Técnicos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70990552706599E-3"/>
                  <c:y val="-1.216339946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rgbClr val="F2F2F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F2F2F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Hoja1!$A$25:$A$27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Hoja1!$B$25:$B$27</c:f>
              <c:numCache>
                <c:formatCode>General</c:formatCode>
                <c:ptCount val="3"/>
                <c:pt idx="0">
                  <c:v>87</c:v>
                </c:pt>
                <c:pt idx="1">
                  <c:v>91</c:v>
                </c:pt>
                <c:pt idx="2">
                  <c:v>87</c:v>
                </c:pt>
              </c:numCache>
            </c:numRef>
          </c:val>
        </c:ser>
        <c:ser>
          <c:idx val="1"/>
          <c:order val="1"/>
          <c:tx>
            <c:strRef>
              <c:f>Hoja1!$C$24</c:f>
              <c:strCache>
                <c:ptCount val="1"/>
                <c:pt idx="0">
                  <c:v>Responsables de SE en CZ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824509920353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941981105413801E-3"/>
                  <c:y val="2.1285709633795499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2F2F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697723644741E-3"/>
                  <c:y val="2.1285230759800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2F2F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Hoja1!$A$25:$A$27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Hoja1!$C$25:$C$27</c:f>
              <c:numCache>
                <c:formatCode>General</c:formatCode>
                <c:ptCount val="3"/>
                <c:pt idx="0">
                  <c:v>83</c:v>
                </c:pt>
                <c:pt idx="1">
                  <c:v>96</c:v>
                </c:pt>
                <c:pt idx="2">
                  <c:v>83</c:v>
                </c:pt>
              </c:numCache>
            </c:numRef>
          </c:val>
        </c:ser>
        <c:ser>
          <c:idx val="2"/>
          <c:order val="2"/>
          <c:tx>
            <c:strRef>
              <c:f>Hoja1!$D$24</c:f>
              <c:strCache>
                <c:ptCount val="1"/>
                <c:pt idx="0">
                  <c:v>Coordinadores de Zona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520424933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128594907079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824509920353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Hoja1!$A$25:$A$27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Hoja1!$D$25:$D$27</c:f>
              <c:numCache>
                <c:formatCode>General</c:formatCode>
                <c:ptCount val="3"/>
                <c:pt idx="0">
                  <c:v>86</c:v>
                </c:pt>
                <c:pt idx="1">
                  <c:v>91</c:v>
                </c:pt>
                <c:pt idx="2">
                  <c:v>88</c:v>
                </c:pt>
              </c:numCache>
            </c:numRef>
          </c:val>
        </c:ser>
        <c:ser>
          <c:idx val="3"/>
          <c:order val="3"/>
          <c:tx>
            <c:strRef>
              <c:f>Hoja1!$E$24</c:f>
              <c:strCache>
                <c:ptCount val="1"/>
                <c:pt idx="0">
                  <c:v>Responsable estatal de SE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65188663247901E-2"/>
                  <c:y val="-1.520424933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709905527066E-2"/>
                  <c:y val="-1.520424933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825943316239695E-3"/>
                  <c:y val="-2.128594907079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Hoja1!$A$25:$A$27</c:f>
              <c:strCache>
                <c:ptCount val="3"/>
                <c:pt idx="0">
                  <c:v>Contenidos suficientes</c:v>
                </c:pt>
                <c:pt idx="1">
                  <c:v>Metodología adecuada</c:v>
                </c:pt>
                <c:pt idx="2">
                  <c:v>Duración suficiente</c:v>
                </c:pt>
              </c:strCache>
            </c:strRef>
          </c:cat>
          <c:val>
            <c:numRef>
              <c:f>Hoja1!$E$25:$E$27</c:f>
              <c:numCache>
                <c:formatCode>General</c:formatCode>
                <c:ptCount val="3"/>
                <c:pt idx="0">
                  <c:v>94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585344"/>
        <c:axId val="43035456"/>
        <c:axId val="44561664"/>
      </c:bar3DChart>
      <c:catAx>
        <c:axId val="46585344"/>
        <c:scaling>
          <c:orientation val="minMax"/>
        </c:scaling>
        <c:delete val="0"/>
        <c:axPos val="b"/>
        <c:majorTickMark val="out"/>
        <c:minorTickMark val="none"/>
        <c:tickLblPos val="nextTo"/>
        <c:crossAx val="43035456"/>
        <c:crosses val="autoZero"/>
        <c:auto val="1"/>
        <c:lblAlgn val="ctr"/>
        <c:lblOffset val="100"/>
        <c:noMultiLvlLbl val="0"/>
      </c:catAx>
      <c:valAx>
        <c:axId val="4303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585344"/>
        <c:crosses val="autoZero"/>
        <c:crossBetween val="between"/>
      </c:valAx>
      <c:serAx>
        <c:axId val="44561664"/>
        <c:scaling>
          <c:orientation val="minMax"/>
        </c:scaling>
        <c:delete val="1"/>
        <c:axPos val="b"/>
        <c:majorTickMark val="out"/>
        <c:minorTickMark val="none"/>
        <c:tickLblPos val="nextTo"/>
        <c:crossAx val="43035456"/>
        <c:crosses val="autoZero"/>
      </c:serAx>
    </c:plotArea>
    <c:legend>
      <c:legendPos val="r"/>
      <c:layout>
        <c:manualLayout>
          <c:xMode val="edge"/>
          <c:yMode val="edge"/>
          <c:x val="0.77922811208111398"/>
          <c:y val="0.17301094897501801"/>
          <c:w val="0.21115173362803699"/>
          <c:h val="0.77545981480984905"/>
        </c:manualLayout>
      </c:layout>
      <c:overlay val="0"/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s-MX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'hoja de trabajo'!$B$101</c:f>
              <c:strCache>
                <c:ptCount val="1"/>
                <c:pt idx="0">
                  <c:v>Asesores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7222222222222206E-3"/>
                  <c:y val="-2.723008990286479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0749328505982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 de trabajo'!$A$102:$A$108</c:f>
              <c:strCache>
                <c:ptCount val="7"/>
                <c:pt idx="0">
                  <c:v>Falta de recursos</c:v>
                </c:pt>
                <c:pt idx="1">
                  <c:v>Falta de tiempo</c:v>
                </c:pt>
                <c:pt idx="2">
                  <c:v>Talleres con muchas horas</c:v>
                </c:pt>
                <c:pt idx="3">
                  <c:v>Sedes lejanas</c:v>
                </c:pt>
                <c:pt idx="4">
                  <c:v>Mismos temas</c:v>
                </c:pt>
                <c:pt idx="5">
                  <c:v>Convocatoria tardía</c:v>
                </c:pt>
                <c:pt idx="6">
                  <c:v>Poco interés en formarse</c:v>
                </c:pt>
              </c:strCache>
            </c:strRef>
          </c:cat>
          <c:val>
            <c:numRef>
              <c:f>'hoja de trabajo'!$B$102:$B$108</c:f>
              <c:numCache>
                <c:formatCode>0</c:formatCode>
                <c:ptCount val="7"/>
                <c:pt idx="0">
                  <c:v>35.341365461847253</c:v>
                </c:pt>
                <c:pt idx="1">
                  <c:v>26.104417670682729</c:v>
                </c:pt>
                <c:pt idx="2">
                  <c:v>20.883534136546182</c:v>
                </c:pt>
                <c:pt idx="3">
                  <c:v>19.277108433734941</c:v>
                </c:pt>
                <c:pt idx="4">
                  <c:v>15.261044176706831</c:v>
                </c:pt>
              </c:numCache>
            </c:numRef>
          </c:val>
        </c:ser>
        <c:ser>
          <c:idx val="1"/>
          <c:order val="1"/>
          <c:tx>
            <c:strRef>
              <c:f>'hoja de trabajo'!$C$101</c:f>
              <c:strCache>
                <c:ptCount val="1"/>
                <c:pt idx="0">
                  <c:v>Técnicos/enlaces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801E-3"/>
                  <c:y val="1.037466425299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185067526416E-16"/>
                  <c:y val="-4.1498657011965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4444444444443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 de trabajo'!$A$102:$A$108</c:f>
              <c:strCache>
                <c:ptCount val="7"/>
                <c:pt idx="0">
                  <c:v>Falta de recursos</c:v>
                </c:pt>
                <c:pt idx="1">
                  <c:v>Falta de tiempo</c:v>
                </c:pt>
                <c:pt idx="2">
                  <c:v>Talleres con muchas horas</c:v>
                </c:pt>
                <c:pt idx="3">
                  <c:v>Sedes lejanas</c:v>
                </c:pt>
                <c:pt idx="4">
                  <c:v>Mismos temas</c:v>
                </c:pt>
                <c:pt idx="5">
                  <c:v>Convocatoria tardía</c:v>
                </c:pt>
                <c:pt idx="6">
                  <c:v>Poco interés en formarse</c:v>
                </c:pt>
              </c:strCache>
            </c:strRef>
          </c:cat>
          <c:val>
            <c:numRef>
              <c:f>'hoja de trabajo'!$C$102:$C$108</c:f>
              <c:numCache>
                <c:formatCode>General</c:formatCode>
                <c:ptCount val="7"/>
                <c:pt idx="0">
                  <c:v>27</c:v>
                </c:pt>
                <c:pt idx="1">
                  <c:v>41</c:v>
                </c:pt>
                <c:pt idx="3">
                  <c:v>14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'hoja de trabajo'!$D$101</c:f>
              <c:strCache>
                <c:ptCount val="1"/>
                <c:pt idx="0">
                  <c:v>Responsable de SE CZ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462668816040001E-17"/>
                  <c:y val="6.5706206935612799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185067526416E-16"/>
                  <c:y val="-2.07493285059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 de trabajo'!$A$102:$A$108</c:f>
              <c:strCache>
                <c:ptCount val="7"/>
                <c:pt idx="0">
                  <c:v>Falta de recursos</c:v>
                </c:pt>
                <c:pt idx="1">
                  <c:v>Falta de tiempo</c:v>
                </c:pt>
                <c:pt idx="2">
                  <c:v>Talleres con muchas horas</c:v>
                </c:pt>
                <c:pt idx="3">
                  <c:v>Sedes lejanas</c:v>
                </c:pt>
                <c:pt idx="4">
                  <c:v>Mismos temas</c:v>
                </c:pt>
                <c:pt idx="5">
                  <c:v>Convocatoria tardía</c:v>
                </c:pt>
                <c:pt idx="6">
                  <c:v>Poco interés en formarse</c:v>
                </c:pt>
              </c:strCache>
            </c:strRef>
          </c:cat>
          <c:val>
            <c:numRef>
              <c:f>'hoja de trabajo'!$D$102:$D$108</c:f>
              <c:numCache>
                <c:formatCode>General</c:formatCode>
                <c:ptCount val="7"/>
                <c:pt idx="0">
                  <c:v>10</c:v>
                </c:pt>
                <c:pt idx="1">
                  <c:v>40</c:v>
                </c:pt>
                <c:pt idx="3">
                  <c:v>20</c:v>
                </c:pt>
                <c:pt idx="5">
                  <c:v>10</c:v>
                </c:pt>
              </c:numCache>
            </c:numRef>
          </c:val>
        </c:ser>
        <c:ser>
          <c:idx val="3"/>
          <c:order val="3"/>
          <c:tx>
            <c:strRef>
              <c:f>'hoja de trabajo'!$E$101</c:f>
              <c:strCache>
                <c:ptCount val="1"/>
                <c:pt idx="0">
                  <c:v>Coordinadores de zona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 de trabajo'!$A$102:$A$108</c:f>
              <c:strCache>
                <c:ptCount val="7"/>
                <c:pt idx="0">
                  <c:v>Falta de recursos</c:v>
                </c:pt>
                <c:pt idx="1">
                  <c:v>Falta de tiempo</c:v>
                </c:pt>
                <c:pt idx="2">
                  <c:v>Talleres con muchas horas</c:v>
                </c:pt>
                <c:pt idx="3">
                  <c:v>Sedes lejanas</c:v>
                </c:pt>
                <c:pt idx="4">
                  <c:v>Mismos temas</c:v>
                </c:pt>
                <c:pt idx="5">
                  <c:v>Convocatoria tardía</c:v>
                </c:pt>
                <c:pt idx="6">
                  <c:v>Poco interés en formarse</c:v>
                </c:pt>
              </c:strCache>
            </c:strRef>
          </c:cat>
          <c:val>
            <c:numRef>
              <c:f>'hoja de trabajo'!$E$102:$E$108</c:f>
              <c:numCache>
                <c:formatCode>0</c:formatCode>
                <c:ptCount val="7"/>
                <c:pt idx="0">
                  <c:v>44.444444444444329</c:v>
                </c:pt>
                <c:pt idx="1">
                  <c:v>79.012345679012356</c:v>
                </c:pt>
                <c:pt idx="2">
                  <c:v>37.037037037037017</c:v>
                </c:pt>
                <c:pt idx="3">
                  <c:v>37.037037037037017</c:v>
                </c:pt>
                <c:pt idx="4">
                  <c:v>18.518518518518519</c:v>
                </c:pt>
              </c:numCache>
            </c:numRef>
          </c:val>
        </c:ser>
        <c:ser>
          <c:idx val="4"/>
          <c:order val="4"/>
          <c:tx>
            <c:strRef>
              <c:f>'hoja de trabajo'!$F$101</c:f>
              <c:strCache>
                <c:ptCount val="1"/>
                <c:pt idx="0">
                  <c:v>Responsable estatal de SE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2222222222222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2794E-3"/>
                  <c:y val="-3.962499599272970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2222222222222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'hoja de trabajo'!$A$102:$A$108</c:f>
              <c:strCache>
                <c:ptCount val="7"/>
                <c:pt idx="0">
                  <c:v>Falta de recursos</c:v>
                </c:pt>
                <c:pt idx="1">
                  <c:v>Falta de tiempo</c:v>
                </c:pt>
                <c:pt idx="2">
                  <c:v>Talleres con muchas horas</c:v>
                </c:pt>
                <c:pt idx="3">
                  <c:v>Sedes lejanas</c:v>
                </c:pt>
                <c:pt idx="4">
                  <c:v>Mismos temas</c:v>
                </c:pt>
                <c:pt idx="5">
                  <c:v>Convocatoria tardía</c:v>
                </c:pt>
                <c:pt idx="6">
                  <c:v>Poco interés en formarse</c:v>
                </c:pt>
              </c:strCache>
            </c:strRef>
          </c:cat>
          <c:val>
            <c:numRef>
              <c:f>'hoja de trabajo'!$F$102:$F$108</c:f>
              <c:numCache>
                <c:formatCode>General</c:formatCode>
                <c:ptCount val="7"/>
                <c:pt idx="0">
                  <c:v>29</c:v>
                </c:pt>
                <c:pt idx="1">
                  <c:v>76</c:v>
                </c:pt>
                <c:pt idx="3">
                  <c:v>29</c:v>
                </c:pt>
                <c:pt idx="5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789632"/>
        <c:axId val="43038336"/>
        <c:axId val="0"/>
      </c:bar3DChart>
      <c:catAx>
        <c:axId val="46789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3038336"/>
        <c:crosses val="autoZero"/>
        <c:auto val="1"/>
        <c:lblAlgn val="ctr"/>
        <c:lblOffset val="100"/>
        <c:noMultiLvlLbl val="0"/>
      </c:catAx>
      <c:valAx>
        <c:axId val="4303833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467896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25"/>
          <c:y val="3.2111355818852397E-2"/>
          <c:w val="0.27605807086614198"/>
          <c:h val="0.430876689082477"/>
        </c:manualLayout>
      </c:layout>
      <c:overlay val="1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s-MX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Hoja1!$B$43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2F2F2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Hoja1!$A$44:$A$47</c:f>
              <c:strCache>
                <c:ptCount val="4"/>
                <c:pt idx="0">
                  <c:v>Responsable estatal de SE</c:v>
                </c:pt>
                <c:pt idx="1">
                  <c:v>Responsables de SE en CZ</c:v>
                </c:pt>
                <c:pt idx="2">
                  <c:v>Coordinadores de Zona</c:v>
                </c:pt>
                <c:pt idx="3">
                  <c:v>Técnicos</c:v>
                </c:pt>
              </c:strCache>
            </c:strRef>
          </c:cat>
          <c:val>
            <c:numRef>
              <c:f>Hoja1!$B$44:$B$47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40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Hoja1!$C$43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2F2F2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Hoja1!$A$44:$A$47</c:f>
              <c:strCache>
                <c:ptCount val="4"/>
                <c:pt idx="0">
                  <c:v>Responsable estatal de SE</c:v>
                </c:pt>
                <c:pt idx="1">
                  <c:v>Responsables de SE en CZ</c:v>
                </c:pt>
                <c:pt idx="2">
                  <c:v>Coordinadores de Zona</c:v>
                </c:pt>
                <c:pt idx="3">
                  <c:v>Técnicos</c:v>
                </c:pt>
              </c:strCache>
            </c:strRef>
          </c:cat>
          <c:val>
            <c:numRef>
              <c:f>Hoja1!$C$44:$C$47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906880"/>
        <c:axId val="45697280"/>
      </c:barChart>
      <c:catAx>
        <c:axId val="46906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45697280"/>
        <c:crosses val="autoZero"/>
        <c:auto val="1"/>
        <c:lblAlgn val="ctr"/>
        <c:lblOffset val="100"/>
        <c:noMultiLvlLbl val="0"/>
      </c:catAx>
      <c:valAx>
        <c:axId val="45697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46906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050"/>
      </a:pPr>
      <a:endParaRPr lang="es-MX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1C75A-8F20-4AC2-A576-A3DC4948D33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595FC56-71A0-43AA-8243-5210C832185D}">
      <dgm:prSet phldrT="[Texto]" custT="1"/>
      <dgm:spPr>
        <a:solidFill>
          <a:srgbClr val="7EAF27"/>
        </a:solidFill>
      </dgm:spPr>
      <dgm:t>
        <a:bodyPr/>
        <a:lstStyle/>
        <a:p>
          <a:r>
            <a:rPr lang="es-MX" sz="1800" b="1" dirty="0" smtClean="0"/>
            <a:t>Figuras: enlaces, técnicos docentes, coordinadores de zona, organizadores</a:t>
          </a:r>
          <a:br>
            <a:rPr lang="es-MX" sz="1800" b="1" dirty="0" smtClean="0"/>
          </a:br>
          <a:r>
            <a:rPr lang="es-MX" sz="1800" b="1" dirty="0" smtClean="0"/>
            <a:t>de SE en CZ y responsables estatales </a:t>
          </a:r>
        </a:p>
        <a:p>
          <a:r>
            <a:rPr lang="es-MX" sz="1800" b="1" dirty="0" smtClean="0"/>
            <a:t>de SE</a:t>
          </a:r>
          <a:endParaRPr lang="es-MX" sz="1800" b="1" dirty="0"/>
        </a:p>
      </dgm:t>
    </dgm:pt>
    <dgm:pt modelId="{3CDA791D-465C-44F9-BE49-E7DC8F403FAF}" type="parTrans" cxnId="{DE6B9D2A-647D-4EEA-8E2B-962E9620ABE7}">
      <dgm:prSet/>
      <dgm:spPr/>
      <dgm:t>
        <a:bodyPr/>
        <a:lstStyle/>
        <a:p>
          <a:endParaRPr lang="es-MX"/>
        </a:p>
      </dgm:t>
    </dgm:pt>
    <dgm:pt modelId="{738030E1-32DB-4A69-97E5-7EA1DBCC3C76}" type="sibTrans" cxnId="{DE6B9D2A-647D-4EEA-8E2B-962E9620ABE7}">
      <dgm:prSet/>
      <dgm:spPr/>
      <dgm:t>
        <a:bodyPr/>
        <a:lstStyle/>
        <a:p>
          <a:endParaRPr lang="es-MX"/>
        </a:p>
      </dgm:t>
    </dgm:pt>
    <dgm:pt modelId="{5C8AD2A6-E1EF-4A11-8C64-D54A1235A673}">
      <dgm:prSet phldrT="[Texto]" custT="1"/>
      <dgm:spPr>
        <a:ln>
          <a:solidFill>
            <a:srgbClr val="7EAF27"/>
          </a:solidFill>
        </a:ln>
      </dgm:spPr>
      <dgm:t>
        <a:bodyPr/>
        <a:lstStyle/>
        <a:p>
          <a:r>
            <a:rPr lang="es-MX" sz="1800" dirty="0" smtClean="0"/>
            <a:t>Para alfabetizadores: fortalecimiento de la práctica, manejo de grupos, manejo del método y autoestima, en ese orden. </a:t>
          </a:r>
          <a:endParaRPr lang="es-MX" sz="1800" dirty="0"/>
        </a:p>
      </dgm:t>
    </dgm:pt>
    <dgm:pt modelId="{538A2E34-6C62-4DBB-A585-A343D0E534A4}" type="parTrans" cxnId="{13FDAFC3-8707-4D1E-B928-61563109DEB8}">
      <dgm:prSet/>
      <dgm:spPr>
        <a:ln>
          <a:solidFill>
            <a:srgbClr val="7EAF27"/>
          </a:solidFill>
        </a:ln>
      </dgm:spPr>
      <dgm:t>
        <a:bodyPr/>
        <a:lstStyle/>
        <a:p>
          <a:endParaRPr lang="es-MX"/>
        </a:p>
      </dgm:t>
    </dgm:pt>
    <dgm:pt modelId="{C9DB2AD8-AF7B-4EB1-BB03-75D9FA628CE5}" type="sibTrans" cxnId="{13FDAFC3-8707-4D1E-B928-61563109DEB8}">
      <dgm:prSet/>
      <dgm:spPr/>
      <dgm:t>
        <a:bodyPr/>
        <a:lstStyle/>
        <a:p>
          <a:endParaRPr lang="es-MX"/>
        </a:p>
      </dgm:t>
    </dgm:pt>
    <dgm:pt modelId="{62D90802-C74F-42FC-8351-8864D186EA96}">
      <dgm:prSet phldrT="[Texto]" custT="1"/>
      <dgm:spPr>
        <a:ln>
          <a:solidFill>
            <a:srgbClr val="7EAF27"/>
          </a:solidFill>
        </a:ln>
      </dgm:spPr>
      <dgm:t>
        <a:bodyPr/>
        <a:lstStyle/>
        <a:p>
          <a:r>
            <a:rPr lang="es-MX" sz="1700" dirty="0" smtClean="0"/>
            <a:t>Para asesores de nivel intermedio </a:t>
          </a:r>
          <a:br>
            <a:rPr lang="es-MX" sz="1700" dirty="0" smtClean="0"/>
          </a:br>
          <a:r>
            <a:rPr lang="es-MX" sz="1700" dirty="0" smtClean="0"/>
            <a:t>y avanzado: Fortalecimiento de la práctica, formación especializada en ejes, manejo </a:t>
          </a:r>
          <a:br>
            <a:rPr lang="es-MX" sz="1700" dirty="0" smtClean="0"/>
          </a:br>
          <a:r>
            <a:rPr lang="es-MX" sz="1700" dirty="0" smtClean="0"/>
            <a:t>de grupo, metodología del MEVyT, evaluación del aprendizaje, entre los más relevantes, en ese orden.</a:t>
          </a:r>
          <a:endParaRPr lang="es-MX" sz="1700" dirty="0"/>
        </a:p>
      </dgm:t>
    </dgm:pt>
    <dgm:pt modelId="{D230B02C-F252-44CD-88A1-5E5A0897D3FD}" type="parTrans" cxnId="{1049CAE7-5A4D-4BE8-BAC7-29C8895B4BE8}">
      <dgm:prSet/>
      <dgm:spPr>
        <a:ln>
          <a:solidFill>
            <a:srgbClr val="7EAF27"/>
          </a:solidFill>
        </a:ln>
      </dgm:spPr>
      <dgm:t>
        <a:bodyPr/>
        <a:lstStyle/>
        <a:p>
          <a:endParaRPr lang="es-MX"/>
        </a:p>
      </dgm:t>
    </dgm:pt>
    <dgm:pt modelId="{55A13207-749C-4B22-BA76-1E0692551DD5}" type="sibTrans" cxnId="{1049CAE7-5A4D-4BE8-BAC7-29C8895B4BE8}">
      <dgm:prSet/>
      <dgm:spPr/>
      <dgm:t>
        <a:bodyPr/>
        <a:lstStyle/>
        <a:p>
          <a:endParaRPr lang="es-MX"/>
        </a:p>
      </dgm:t>
    </dgm:pt>
    <dgm:pt modelId="{92C0B493-E428-4EE0-BA83-CA2162E5422F}">
      <dgm:prSet phldrT="[Texto]" custT="1"/>
      <dgm:spPr>
        <a:solidFill>
          <a:srgbClr val="7EAF27"/>
        </a:solidFill>
      </dgm:spPr>
      <dgm:t>
        <a:bodyPr/>
        <a:lstStyle/>
        <a:p>
          <a:r>
            <a:rPr lang="es-MX" sz="2000" b="1" dirty="0" smtClean="0"/>
            <a:t>Asesores</a:t>
          </a:r>
          <a:endParaRPr lang="es-MX" sz="2000" b="1" dirty="0"/>
        </a:p>
      </dgm:t>
    </dgm:pt>
    <dgm:pt modelId="{42B211BC-973F-4078-8553-D1EEAFDAAF33}" type="parTrans" cxnId="{8C78F94C-CA40-425B-A510-7E7BA64E36DE}">
      <dgm:prSet/>
      <dgm:spPr/>
      <dgm:t>
        <a:bodyPr/>
        <a:lstStyle/>
        <a:p>
          <a:endParaRPr lang="es-MX"/>
        </a:p>
      </dgm:t>
    </dgm:pt>
    <dgm:pt modelId="{2E16FE28-9BE8-4225-B9B8-2D7230D003A9}" type="sibTrans" cxnId="{8C78F94C-CA40-425B-A510-7E7BA64E36DE}">
      <dgm:prSet/>
      <dgm:spPr/>
      <dgm:t>
        <a:bodyPr/>
        <a:lstStyle/>
        <a:p>
          <a:endParaRPr lang="es-MX"/>
        </a:p>
      </dgm:t>
    </dgm:pt>
    <dgm:pt modelId="{65568A11-FE64-4CC9-81EC-707D61B1F7A0}">
      <dgm:prSet phldrT="[Texto]" custT="1"/>
      <dgm:spPr>
        <a:ln>
          <a:solidFill>
            <a:srgbClr val="7EAF27"/>
          </a:solidFill>
        </a:ln>
      </dgm:spPr>
      <dgm:t>
        <a:bodyPr/>
        <a:lstStyle/>
        <a:p>
          <a:pPr algn="ctr"/>
          <a:endParaRPr lang="es-MX" sz="1800" b="0" i="0" u="none" dirty="0" smtClean="0"/>
        </a:p>
        <a:p>
          <a:pPr algn="ctr"/>
          <a:r>
            <a:rPr lang="es-MX" sz="1800" b="0" i="0" u="none" dirty="0" smtClean="0"/>
            <a:t>Matemáticas, habilidades pedagógicas y motivacionales, cómo mejorar la práctica, lengua y comunicación</a:t>
          </a:r>
          <a:r>
            <a:rPr lang="es-MX" sz="1800" b="1" i="0" u="none" dirty="0" smtClean="0"/>
            <a:t>  </a:t>
          </a:r>
          <a:r>
            <a:rPr lang="es-MX" sz="1800" b="0" i="0" u="none" dirty="0" smtClean="0"/>
            <a:t>y</a:t>
          </a:r>
          <a:r>
            <a:rPr lang="es-MX" sz="1800" b="1" i="0" u="none" dirty="0" smtClean="0"/>
            <a:t> </a:t>
          </a:r>
          <a:r>
            <a:rPr lang="es-MX" sz="1800" b="0" i="0" u="none" dirty="0" smtClean="0"/>
            <a:t>manejo de  grupos, en ese orden</a:t>
          </a:r>
          <a:endParaRPr lang="es-MX" sz="1800" dirty="0" smtClean="0"/>
        </a:p>
        <a:p>
          <a:pPr algn="ctr"/>
          <a:endParaRPr lang="es-MX" sz="1800" dirty="0"/>
        </a:p>
      </dgm:t>
    </dgm:pt>
    <dgm:pt modelId="{11D661FC-7ED7-43E4-9EAB-66945F3D5D2A}" type="parTrans" cxnId="{ABF33559-1D19-4ECB-9C18-5EBD05B09EE2}">
      <dgm:prSet/>
      <dgm:spPr>
        <a:ln>
          <a:solidFill>
            <a:srgbClr val="7EAF27"/>
          </a:solidFill>
        </a:ln>
      </dgm:spPr>
      <dgm:t>
        <a:bodyPr/>
        <a:lstStyle/>
        <a:p>
          <a:endParaRPr lang="es-MX"/>
        </a:p>
      </dgm:t>
    </dgm:pt>
    <dgm:pt modelId="{B8A159B9-7AB4-4648-BF97-410D641DB6BC}" type="sibTrans" cxnId="{ABF33559-1D19-4ECB-9C18-5EBD05B09EE2}">
      <dgm:prSet/>
      <dgm:spPr/>
      <dgm:t>
        <a:bodyPr/>
        <a:lstStyle/>
        <a:p>
          <a:endParaRPr lang="es-MX"/>
        </a:p>
      </dgm:t>
    </dgm:pt>
    <dgm:pt modelId="{941A4F76-3DED-4E78-984B-1B38E7ADF207}" type="pres">
      <dgm:prSet presAssocID="{D901C75A-8F20-4AC2-A576-A3DC4948D3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230BF36-9486-43FD-8E1A-0C5AFC36EDC9}" type="pres">
      <dgm:prSet presAssocID="{1595FC56-71A0-43AA-8243-5210C832185D}" presName="root" presStyleCnt="0"/>
      <dgm:spPr/>
    </dgm:pt>
    <dgm:pt modelId="{C04D6CB0-0993-4590-8250-46DA4355BBA5}" type="pres">
      <dgm:prSet presAssocID="{1595FC56-71A0-43AA-8243-5210C832185D}" presName="rootComposite" presStyleCnt="0"/>
      <dgm:spPr/>
    </dgm:pt>
    <dgm:pt modelId="{B8362DEF-1698-48E0-B2A2-C4BF5C5743A0}" type="pres">
      <dgm:prSet presAssocID="{1595FC56-71A0-43AA-8243-5210C832185D}" presName="rootText" presStyleLbl="node1" presStyleIdx="0" presStyleCnt="2" custScaleX="177322"/>
      <dgm:spPr/>
      <dgm:t>
        <a:bodyPr/>
        <a:lstStyle/>
        <a:p>
          <a:endParaRPr lang="es-MX"/>
        </a:p>
      </dgm:t>
    </dgm:pt>
    <dgm:pt modelId="{90ABEDCF-071E-4914-B3E2-1FF651ABB0C6}" type="pres">
      <dgm:prSet presAssocID="{1595FC56-71A0-43AA-8243-5210C832185D}" presName="rootConnector" presStyleLbl="node1" presStyleIdx="0" presStyleCnt="2"/>
      <dgm:spPr/>
      <dgm:t>
        <a:bodyPr/>
        <a:lstStyle/>
        <a:p>
          <a:endParaRPr lang="es-MX"/>
        </a:p>
      </dgm:t>
    </dgm:pt>
    <dgm:pt modelId="{E4EC4856-4BB5-4272-953A-DB6D79F739F9}" type="pres">
      <dgm:prSet presAssocID="{1595FC56-71A0-43AA-8243-5210C832185D}" presName="childShape" presStyleCnt="0"/>
      <dgm:spPr/>
    </dgm:pt>
    <dgm:pt modelId="{2D34724F-DDA5-4C94-BD21-DF4E52DC144D}" type="pres">
      <dgm:prSet presAssocID="{538A2E34-6C62-4DBB-A585-A343D0E534A4}" presName="Name13" presStyleLbl="parChTrans1D2" presStyleIdx="0" presStyleCnt="3"/>
      <dgm:spPr/>
      <dgm:t>
        <a:bodyPr/>
        <a:lstStyle/>
        <a:p>
          <a:endParaRPr lang="es-MX"/>
        </a:p>
      </dgm:t>
    </dgm:pt>
    <dgm:pt modelId="{2CFFC8AF-8AE3-4244-8049-BEC1F18123FF}" type="pres">
      <dgm:prSet presAssocID="{5C8AD2A6-E1EF-4A11-8C64-D54A1235A673}" presName="childText" presStyleLbl="bgAcc1" presStyleIdx="0" presStyleCnt="3" custScaleX="163088" custScaleY="1212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89C736-AA57-405B-9DEB-75A50BF9F099}" type="pres">
      <dgm:prSet presAssocID="{D230B02C-F252-44CD-88A1-5E5A0897D3FD}" presName="Name13" presStyleLbl="parChTrans1D2" presStyleIdx="1" presStyleCnt="3"/>
      <dgm:spPr/>
      <dgm:t>
        <a:bodyPr/>
        <a:lstStyle/>
        <a:p>
          <a:endParaRPr lang="es-MX"/>
        </a:p>
      </dgm:t>
    </dgm:pt>
    <dgm:pt modelId="{9640217D-3870-471E-B441-14FEB4907C55}" type="pres">
      <dgm:prSet presAssocID="{62D90802-C74F-42FC-8351-8864D186EA96}" presName="childText" presStyleLbl="bgAcc1" presStyleIdx="1" presStyleCnt="3" custScaleX="207064" custScaleY="129484" custLinFactNeighborY="-125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A5D759-D792-495F-AE2C-C69E96FB415C}" type="pres">
      <dgm:prSet presAssocID="{92C0B493-E428-4EE0-BA83-CA2162E5422F}" presName="root" presStyleCnt="0"/>
      <dgm:spPr/>
    </dgm:pt>
    <dgm:pt modelId="{43485B3A-4382-4EF5-ADAB-C9FD07852C37}" type="pres">
      <dgm:prSet presAssocID="{92C0B493-E428-4EE0-BA83-CA2162E5422F}" presName="rootComposite" presStyleCnt="0"/>
      <dgm:spPr/>
    </dgm:pt>
    <dgm:pt modelId="{EB923634-A7D6-464A-B2E5-166B61A3035B}" type="pres">
      <dgm:prSet presAssocID="{92C0B493-E428-4EE0-BA83-CA2162E5422F}" presName="rootText" presStyleLbl="node1" presStyleIdx="1" presStyleCnt="2" custScaleX="122311" custLinFactNeighborX="1618" custLinFactNeighborY="-5953"/>
      <dgm:spPr/>
      <dgm:t>
        <a:bodyPr/>
        <a:lstStyle/>
        <a:p>
          <a:endParaRPr lang="es-MX"/>
        </a:p>
      </dgm:t>
    </dgm:pt>
    <dgm:pt modelId="{284E56D7-FC76-40CD-8515-3A5B40C32A2D}" type="pres">
      <dgm:prSet presAssocID="{92C0B493-E428-4EE0-BA83-CA2162E5422F}" presName="rootConnector" presStyleLbl="node1" presStyleIdx="1" presStyleCnt="2"/>
      <dgm:spPr/>
      <dgm:t>
        <a:bodyPr/>
        <a:lstStyle/>
        <a:p>
          <a:endParaRPr lang="es-MX"/>
        </a:p>
      </dgm:t>
    </dgm:pt>
    <dgm:pt modelId="{33A00C23-DD0A-409A-B38B-BC162C4322E7}" type="pres">
      <dgm:prSet presAssocID="{92C0B493-E428-4EE0-BA83-CA2162E5422F}" presName="childShape" presStyleCnt="0"/>
      <dgm:spPr/>
    </dgm:pt>
    <dgm:pt modelId="{65CB733C-7CDF-46E4-B45F-9522F32EB3E9}" type="pres">
      <dgm:prSet presAssocID="{11D661FC-7ED7-43E4-9EAB-66945F3D5D2A}" presName="Name13" presStyleLbl="parChTrans1D2" presStyleIdx="2" presStyleCnt="3"/>
      <dgm:spPr/>
      <dgm:t>
        <a:bodyPr/>
        <a:lstStyle/>
        <a:p>
          <a:endParaRPr lang="es-MX"/>
        </a:p>
      </dgm:t>
    </dgm:pt>
    <dgm:pt modelId="{2CFD33F1-C5E4-4932-9DAF-4072BF7A0554}" type="pres">
      <dgm:prSet presAssocID="{65568A11-FE64-4CC9-81EC-707D61B1F7A0}" presName="childText" presStyleLbl="bgAcc1" presStyleIdx="2" presStyleCnt="3" custScaleX="129257" custScaleY="2014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E71F42-AA68-8C48-8369-B35B1084A1C4}" type="presOf" srcId="{538A2E34-6C62-4DBB-A585-A343D0E534A4}" destId="{2D34724F-DDA5-4C94-BD21-DF4E52DC144D}" srcOrd="0" destOrd="0" presId="urn:microsoft.com/office/officeart/2005/8/layout/hierarchy3"/>
    <dgm:cxn modelId="{DD118AB0-A5E4-3C42-9F00-96A7CFF9F0F4}" type="presOf" srcId="{D230B02C-F252-44CD-88A1-5E5A0897D3FD}" destId="{4C89C736-AA57-405B-9DEB-75A50BF9F099}" srcOrd="0" destOrd="0" presId="urn:microsoft.com/office/officeart/2005/8/layout/hierarchy3"/>
    <dgm:cxn modelId="{E2233DA7-E391-7941-9AD5-42707773DFBC}" type="presOf" srcId="{5C8AD2A6-E1EF-4A11-8C64-D54A1235A673}" destId="{2CFFC8AF-8AE3-4244-8049-BEC1F18123FF}" srcOrd="0" destOrd="0" presId="urn:microsoft.com/office/officeart/2005/8/layout/hierarchy3"/>
    <dgm:cxn modelId="{8C78F94C-CA40-425B-A510-7E7BA64E36DE}" srcId="{D901C75A-8F20-4AC2-A576-A3DC4948D33F}" destId="{92C0B493-E428-4EE0-BA83-CA2162E5422F}" srcOrd="1" destOrd="0" parTransId="{42B211BC-973F-4078-8553-D1EEAFDAAF33}" sibTransId="{2E16FE28-9BE8-4225-B9B8-2D7230D003A9}"/>
    <dgm:cxn modelId="{A99295DC-CAB3-AF49-8F10-7ADAAAC0BD59}" type="presOf" srcId="{92C0B493-E428-4EE0-BA83-CA2162E5422F}" destId="{284E56D7-FC76-40CD-8515-3A5B40C32A2D}" srcOrd="1" destOrd="0" presId="urn:microsoft.com/office/officeart/2005/8/layout/hierarchy3"/>
    <dgm:cxn modelId="{DE6B9D2A-647D-4EEA-8E2B-962E9620ABE7}" srcId="{D901C75A-8F20-4AC2-A576-A3DC4948D33F}" destId="{1595FC56-71A0-43AA-8243-5210C832185D}" srcOrd="0" destOrd="0" parTransId="{3CDA791D-465C-44F9-BE49-E7DC8F403FAF}" sibTransId="{738030E1-32DB-4A69-97E5-7EA1DBCC3C76}"/>
    <dgm:cxn modelId="{ABF33559-1D19-4ECB-9C18-5EBD05B09EE2}" srcId="{92C0B493-E428-4EE0-BA83-CA2162E5422F}" destId="{65568A11-FE64-4CC9-81EC-707D61B1F7A0}" srcOrd="0" destOrd="0" parTransId="{11D661FC-7ED7-43E4-9EAB-66945F3D5D2A}" sibTransId="{B8A159B9-7AB4-4648-BF97-410D641DB6BC}"/>
    <dgm:cxn modelId="{13FDAFC3-8707-4D1E-B928-61563109DEB8}" srcId="{1595FC56-71A0-43AA-8243-5210C832185D}" destId="{5C8AD2A6-E1EF-4A11-8C64-D54A1235A673}" srcOrd="0" destOrd="0" parTransId="{538A2E34-6C62-4DBB-A585-A343D0E534A4}" sibTransId="{C9DB2AD8-AF7B-4EB1-BB03-75D9FA628CE5}"/>
    <dgm:cxn modelId="{471594F1-F07A-C543-8CCA-38BA743F5278}" type="presOf" srcId="{D901C75A-8F20-4AC2-A576-A3DC4948D33F}" destId="{941A4F76-3DED-4E78-984B-1B38E7ADF207}" srcOrd="0" destOrd="0" presId="urn:microsoft.com/office/officeart/2005/8/layout/hierarchy3"/>
    <dgm:cxn modelId="{223E7FAC-C3E5-0347-8312-B30A28FE7B52}" type="presOf" srcId="{11D661FC-7ED7-43E4-9EAB-66945F3D5D2A}" destId="{65CB733C-7CDF-46E4-B45F-9522F32EB3E9}" srcOrd="0" destOrd="0" presId="urn:microsoft.com/office/officeart/2005/8/layout/hierarchy3"/>
    <dgm:cxn modelId="{85D5877E-EBA9-3048-880A-BDD9D2AAA3AD}" type="presOf" srcId="{1595FC56-71A0-43AA-8243-5210C832185D}" destId="{90ABEDCF-071E-4914-B3E2-1FF651ABB0C6}" srcOrd="1" destOrd="0" presId="urn:microsoft.com/office/officeart/2005/8/layout/hierarchy3"/>
    <dgm:cxn modelId="{F6D8F753-C9F8-A34E-B419-4AC2E505577E}" type="presOf" srcId="{92C0B493-E428-4EE0-BA83-CA2162E5422F}" destId="{EB923634-A7D6-464A-B2E5-166B61A3035B}" srcOrd="0" destOrd="0" presId="urn:microsoft.com/office/officeart/2005/8/layout/hierarchy3"/>
    <dgm:cxn modelId="{1049CAE7-5A4D-4BE8-BAC7-29C8895B4BE8}" srcId="{1595FC56-71A0-43AA-8243-5210C832185D}" destId="{62D90802-C74F-42FC-8351-8864D186EA96}" srcOrd="1" destOrd="0" parTransId="{D230B02C-F252-44CD-88A1-5E5A0897D3FD}" sibTransId="{55A13207-749C-4B22-BA76-1E0692551DD5}"/>
    <dgm:cxn modelId="{F47CB6DE-7F8A-2248-9BCD-4D9257DD6826}" type="presOf" srcId="{65568A11-FE64-4CC9-81EC-707D61B1F7A0}" destId="{2CFD33F1-C5E4-4932-9DAF-4072BF7A0554}" srcOrd="0" destOrd="0" presId="urn:microsoft.com/office/officeart/2005/8/layout/hierarchy3"/>
    <dgm:cxn modelId="{55FFF5E7-ED00-E04E-BA16-B3CC983F7D17}" type="presOf" srcId="{62D90802-C74F-42FC-8351-8864D186EA96}" destId="{9640217D-3870-471E-B441-14FEB4907C55}" srcOrd="0" destOrd="0" presId="urn:microsoft.com/office/officeart/2005/8/layout/hierarchy3"/>
    <dgm:cxn modelId="{4BF00E8C-E220-FB4F-8222-6193E1BFC549}" type="presOf" srcId="{1595FC56-71A0-43AA-8243-5210C832185D}" destId="{B8362DEF-1698-48E0-B2A2-C4BF5C5743A0}" srcOrd="0" destOrd="0" presId="urn:microsoft.com/office/officeart/2005/8/layout/hierarchy3"/>
    <dgm:cxn modelId="{D5CC7DF5-436F-1F4B-8C71-130E15EC41B9}" type="presParOf" srcId="{941A4F76-3DED-4E78-984B-1B38E7ADF207}" destId="{E230BF36-9486-43FD-8E1A-0C5AFC36EDC9}" srcOrd="0" destOrd="0" presId="urn:microsoft.com/office/officeart/2005/8/layout/hierarchy3"/>
    <dgm:cxn modelId="{F2339F24-B671-3B42-928A-97CF0A628FBC}" type="presParOf" srcId="{E230BF36-9486-43FD-8E1A-0C5AFC36EDC9}" destId="{C04D6CB0-0993-4590-8250-46DA4355BBA5}" srcOrd="0" destOrd="0" presId="urn:microsoft.com/office/officeart/2005/8/layout/hierarchy3"/>
    <dgm:cxn modelId="{EE86304A-100E-9647-9210-BF548CC11075}" type="presParOf" srcId="{C04D6CB0-0993-4590-8250-46DA4355BBA5}" destId="{B8362DEF-1698-48E0-B2A2-C4BF5C5743A0}" srcOrd="0" destOrd="0" presId="urn:microsoft.com/office/officeart/2005/8/layout/hierarchy3"/>
    <dgm:cxn modelId="{53C221C2-32F0-C54C-B2AA-F3FBC6E6C303}" type="presParOf" srcId="{C04D6CB0-0993-4590-8250-46DA4355BBA5}" destId="{90ABEDCF-071E-4914-B3E2-1FF651ABB0C6}" srcOrd="1" destOrd="0" presId="urn:microsoft.com/office/officeart/2005/8/layout/hierarchy3"/>
    <dgm:cxn modelId="{77F1A514-EE3B-F544-87CF-F5AC6D207B30}" type="presParOf" srcId="{E230BF36-9486-43FD-8E1A-0C5AFC36EDC9}" destId="{E4EC4856-4BB5-4272-953A-DB6D79F739F9}" srcOrd="1" destOrd="0" presId="urn:microsoft.com/office/officeart/2005/8/layout/hierarchy3"/>
    <dgm:cxn modelId="{D0FAE6ED-29C9-7243-A189-8D8C4442F201}" type="presParOf" srcId="{E4EC4856-4BB5-4272-953A-DB6D79F739F9}" destId="{2D34724F-DDA5-4C94-BD21-DF4E52DC144D}" srcOrd="0" destOrd="0" presId="urn:microsoft.com/office/officeart/2005/8/layout/hierarchy3"/>
    <dgm:cxn modelId="{B4C73B49-8454-6B47-8D95-28CA8FC03B5D}" type="presParOf" srcId="{E4EC4856-4BB5-4272-953A-DB6D79F739F9}" destId="{2CFFC8AF-8AE3-4244-8049-BEC1F18123FF}" srcOrd="1" destOrd="0" presId="urn:microsoft.com/office/officeart/2005/8/layout/hierarchy3"/>
    <dgm:cxn modelId="{8E5B3867-3A4D-EA40-A71C-59D64684DD73}" type="presParOf" srcId="{E4EC4856-4BB5-4272-953A-DB6D79F739F9}" destId="{4C89C736-AA57-405B-9DEB-75A50BF9F099}" srcOrd="2" destOrd="0" presId="urn:microsoft.com/office/officeart/2005/8/layout/hierarchy3"/>
    <dgm:cxn modelId="{F6FDB357-5FCB-7C40-A5D4-6C6DBB97B05C}" type="presParOf" srcId="{E4EC4856-4BB5-4272-953A-DB6D79F739F9}" destId="{9640217D-3870-471E-B441-14FEB4907C55}" srcOrd="3" destOrd="0" presId="urn:microsoft.com/office/officeart/2005/8/layout/hierarchy3"/>
    <dgm:cxn modelId="{BA30B809-48DD-4246-9F18-5AEC88AECCC9}" type="presParOf" srcId="{941A4F76-3DED-4E78-984B-1B38E7ADF207}" destId="{E6A5D759-D792-495F-AE2C-C69E96FB415C}" srcOrd="1" destOrd="0" presId="urn:microsoft.com/office/officeart/2005/8/layout/hierarchy3"/>
    <dgm:cxn modelId="{85F838E4-6262-A443-80E7-A455D84C9EDB}" type="presParOf" srcId="{E6A5D759-D792-495F-AE2C-C69E96FB415C}" destId="{43485B3A-4382-4EF5-ADAB-C9FD07852C37}" srcOrd="0" destOrd="0" presId="urn:microsoft.com/office/officeart/2005/8/layout/hierarchy3"/>
    <dgm:cxn modelId="{6D8D73A2-A09D-C846-990D-8227D2C12A6F}" type="presParOf" srcId="{43485B3A-4382-4EF5-ADAB-C9FD07852C37}" destId="{EB923634-A7D6-464A-B2E5-166B61A3035B}" srcOrd="0" destOrd="0" presId="urn:microsoft.com/office/officeart/2005/8/layout/hierarchy3"/>
    <dgm:cxn modelId="{70493E33-D31F-894D-AD81-B09E62D18A34}" type="presParOf" srcId="{43485B3A-4382-4EF5-ADAB-C9FD07852C37}" destId="{284E56D7-FC76-40CD-8515-3A5B40C32A2D}" srcOrd="1" destOrd="0" presId="urn:microsoft.com/office/officeart/2005/8/layout/hierarchy3"/>
    <dgm:cxn modelId="{7E847EC5-FF30-5148-8B38-12A6CF7E664D}" type="presParOf" srcId="{E6A5D759-D792-495F-AE2C-C69E96FB415C}" destId="{33A00C23-DD0A-409A-B38B-BC162C4322E7}" srcOrd="1" destOrd="0" presId="urn:microsoft.com/office/officeart/2005/8/layout/hierarchy3"/>
    <dgm:cxn modelId="{48CA6B92-9A78-2440-B9A4-29A80BB879C1}" type="presParOf" srcId="{33A00C23-DD0A-409A-B38B-BC162C4322E7}" destId="{65CB733C-7CDF-46E4-B45F-9522F32EB3E9}" srcOrd="0" destOrd="0" presId="urn:microsoft.com/office/officeart/2005/8/layout/hierarchy3"/>
    <dgm:cxn modelId="{8758F290-CE10-2343-96DF-AD4A5C7E1BEF}" type="presParOf" srcId="{33A00C23-DD0A-409A-B38B-BC162C4322E7}" destId="{2CFD33F1-C5E4-4932-9DAF-4072BF7A055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62DEF-1698-48E0-B2A2-C4BF5C5743A0}">
      <dsp:nvSpPr>
        <dsp:cNvPr id="0" name=""/>
        <dsp:cNvSpPr/>
      </dsp:nvSpPr>
      <dsp:spPr>
        <a:xfrm>
          <a:off x="1606" y="40048"/>
          <a:ext cx="4290699" cy="1209860"/>
        </a:xfrm>
        <a:prstGeom prst="roundRect">
          <a:avLst>
            <a:gd name="adj" fmla="val 10000"/>
          </a:avLst>
        </a:prstGeom>
        <a:solidFill>
          <a:srgbClr val="7EAF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Figuras: enlaces, técnicos docentes, coordinadores de zona, organizadores</a:t>
          </a:r>
          <a:br>
            <a:rPr lang="es-MX" sz="1800" b="1" kern="1200" dirty="0" smtClean="0"/>
          </a:br>
          <a:r>
            <a:rPr lang="es-MX" sz="1800" b="1" kern="1200" dirty="0" smtClean="0"/>
            <a:t>de SE en CZ y responsables estatales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de SE</a:t>
          </a:r>
          <a:endParaRPr lang="es-MX" sz="1800" b="1" kern="1200" dirty="0"/>
        </a:p>
      </dsp:txBody>
      <dsp:txXfrm>
        <a:off x="37042" y="75484"/>
        <a:ext cx="4219827" cy="1138988"/>
      </dsp:txXfrm>
    </dsp:sp>
    <dsp:sp modelId="{2D34724F-DDA5-4C94-BD21-DF4E52DC144D}">
      <dsp:nvSpPr>
        <dsp:cNvPr id="0" name=""/>
        <dsp:cNvSpPr/>
      </dsp:nvSpPr>
      <dsp:spPr>
        <a:xfrm>
          <a:off x="430676" y="1249909"/>
          <a:ext cx="429069" cy="1035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973"/>
              </a:lnTo>
              <a:lnTo>
                <a:pt x="429069" y="1035973"/>
              </a:lnTo>
            </a:path>
          </a:pathLst>
        </a:custGeom>
        <a:noFill/>
        <a:ln w="25400" cap="flat" cmpd="sng" algn="ctr">
          <a:solidFill>
            <a:srgbClr val="7EAF2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FC8AF-8AE3-4244-8049-BEC1F18123FF}">
      <dsp:nvSpPr>
        <dsp:cNvPr id="0" name=""/>
        <dsp:cNvSpPr/>
      </dsp:nvSpPr>
      <dsp:spPr>
        <a:xfrm>
          <a:off x="859746" y="1552374"/>
          <a:ext cx="3157020" cy="146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EAF2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Para alfabetizadores: fortalecimiento de la práctica, manejo de grupos, manejo del método y autoestima, en ese orden. </a:t>
          </a:r>
          <a:endParaRPr lang="es-MX" sz="1800" kern="1200" dirty="0"/>
        </a:p>
      </dsp:txBody>
      <dsp:txXfrm>
        <a:off x="902713" y="1595341"/>
        <a:ext cx="3071086" cy="1381082"/>
      </dsp:txXfrm>
    </dsp:sp>
    <dsp:sp modelId="{4C89C736-AA57-405B-9DEB-75A50BF9F099}">
      <dsp:nvSpPr>
        <dsp:cNvPr id="0" name=""/>
        <dsp:cNvSpPr/>
      </dsp:nvSpPr>
      <dsp:spPr>
        <a:xfrm>
          <a:off x="430676" y="1249909"/>
          <a:ext cx="429069" cy="2703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083"/>
              </a:lnTo>
              <a:lnTo>
                <a:pt x="429069" y="2703083"/>
              </a:lnTo>
            </a:path>
          </a:pathLst>
        </a:custGeom>
        <a:noFill/>
        <a:ln w="25400" cap="flat" cmpd="sng" algn="ctr">
          <a:solidFill>
            <a:srgbClr val="7EAF2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0217D-3870-471E-B441-14FEB4907C55}">
      <dsp:nvSpPr>
        <dsp:cNvPr id="0" name=""/>
        <dsp:cNvSpPr/>
      </dsp:nvSpPr>
      <dsp:spPr>
        <a:xfrm>
          <a:off x="859746" y="3169704"/>
          <a:ext cx="4008298" cy="1566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EAF2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Para asesores de nivel intermedio </a:t>
          </a:r>
          <a:br>
            <a:rPr lang="es-MX" sz="1700" kern="1200" dirty="0" smtClean="0"/>
          </a:br>
          <a:r>
            <a:rPr lang="es-MX" sz="1700" kern="1200" dirty="0" smtClean="0"/>
            <a:t>y avanzado: Fortalecimiento de la práctica, formación especializada en ejes, manejo </a:t>
          </a:r>
          <a:br>
            <a:rPr lang="es-MX" sz="1700" kern="1200" dirty="0" smtClean="0"/>
          </a:br>
          <a:r>
            <a:rPr lang="es-MX" sz="1700" kern="1200" dirty="0" smtClean="0"/>
            <a:t>de grupo, metodología del MEVyT, evaluación del aprendizaje, entre los más relevantes, en ese orden.</a:t>
          </a:r>
          <a:endParaRPr lang="es-MX" sz="1700" kern="1200" dirty="0"/>
        </a:p>
      </dsp:txBody>
      <dsp:txXfrm>
        <a:off x="905629" y="3215587"/>
        <a:ext cx="3916532" cy="1474810"/>
      </dsp:txXfrm>
    </dsp:sp>
    <dsp:sp modelId="{EB923634-A7D6-464A-B2E5-166B61A3035B}">
      <dsp:nvSpPr>
        <dsp:cNvPr id="0" name=""/>
        <dsp:cNvSpPr/>
      </dsp:nvSpPr>
      <dsp:spPr>
        <a:xfrm>
          <a:off x="4936387" y="0"/>
          <a:ext cx="2959586" cy="1209860"/>
        </a:xfrm>
        <a:prstGeom prst="roundRect">
          <a:avLst>
            <a:gd name="adj" fmla="val 10000"/>
          </a:avLst>
        </a:prstGeom>
        <a:solidFill>
          <a:srgbClr val="7EAF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Asesores</a:t>
          </a:r>
          <a:endParaRPr lang="es-MX" sz="2000" b="1" kern="1200" dirty="0"/>
        </a:p>
      </dsp:txBody>
      <dsp:txXfrm>
        <a:off x="4971823" y="35436"/>
        <a:ext cx="2888714" cy="1138988"/>
      </dsp:txXfrm>
    </dsp:sp>
    <dsp:sp modelId="{65CB733C-7CDF-46E4-B45F-9522F32EB3E9}">
      <dsp:nvSpPr>
        <dsp:cNvPr id="0" name=""/>
        <dsp:cNvSpPr/>
      </dsp:nvSpPr>
      <dsp:spPr>
        <a:xfrm>
          <a:off x="5232346" y="1209860"/>
          <a:ext cx="256807" cy="1561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315"/>
              </a:lnTo>
              <a:lnTo>
                <a:pt x="256807" y="1561315"/>
              </a:lnTo>
            </a:path>
          </a:pathLst>
        </a:custGeom>
        <a:noFill/>
        <a:ln w="25400" cap="flat" cmpd="sng" algn="ctr">
          <a:solidFill>
            <a:srgbClr val="7EAF2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D33F1-C5E4-4932-9DAF-4072BF7A0554}">
      <dsp:nvSpPr>
        <dsp:cNvPr id="0" name=""/>
        <dsp:cNvSpPr/>
      </dsp:nvSpPr>
      <dsp:spPr>
        <a:xfrm>
          <a:off x="5489153" y="1552374"/>
          <a:ext cx="2502128" cy="243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EAF2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0" i="0" u="none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u="none" kern="1200" dirty="0" smtClean="0"/>
            <a:t>Matemáticas, habilidades pedagógicas y motivacionales, cómo mejorar la práctica, lengua y comunicación</a:t>
          </a:r>
          <a:r>
            <a:rPr lang="es-MX" sz="1800" b="1" i="0" u="none" kern="1200" dirty="0" smtClean="0"/>
            <a:t>  </a:t>
          </a:r>
          <a:r>
            <a:rPr lang="es-MX" sz="1800" b="0" i="0" u="none" kern="1200" dirty="0" smtClean="0"/>
            <a:t>y</a:t>
          </a:r>
          <a:r>
            <a:rPr lang="es-MX" sz="1800" b="1" i="0" u="none" kern="1200" dirty="0" smtClean="0"/>
            <a:t> </a:t>
          </a:r>
          <a:r>
            <a:rPr lang="es-MX" sz="1800" b="0" i="0" u="none" kern="1200" dirty="0" smtClean="0"/>
            <a:t>manejo de  grupos, en ese orden</a:t>
          </a:r>
          <a:endParaRPr lang="es-MX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5560548" y="1623769"/>
        <a:ext cx="2359338" cy="2294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0.53279</cdr:x>
      <cdr:y>0.76023</cdr:y>
    </cdr:from>
    <cdr:to>
      <cdr:x>0.65574</cdr:x>
      <cdr:y>0.834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680520" y="2968054"/>
          <a:ext cx="108012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400" dirty="0" smtClean="0"/>
            <a:t>Organizador</a:t>
          </a:r>
          <a:endParaRPr lang="es-MX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0.83382</cdr:x>
      <cdr:y>0.33002</cdr:y>
    </cdr:from>
    <cdr:to>
      <cdr:x>1</cdr:x>
      <cdr:y>0.49189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724683" y="1251907"/>
          <a:ext cx="1340213" cy="61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s-MX" sz="1400" dirty="0" smtClean="0"/>
            <a:t>Organizadores</a:t>
          </a:r>
        </a:p>
        <a:p xmlns:a="http://schemas.openxmlformats.org/drawingml/2006/main">
          <a:pPr algn="l"/>
          <a:r>
            <a:rPr lang="es-MX" sz="1400" dirty="0" smtClean="0"/>
            <a:t>de SE en CZ</a:t>
          </a:r>
          <a:endParaRPr lang="es-MX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0.81579</cdr:x>
      <cdr:y>0.36207</cdr:y>
    </cdr:from>
    <cdr:to>
      <cdr:x>1</cdr:x>
      <cdr:y>0.53548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6696748" y="1512171"/>
          <a:ext cx="1512164" cy="72422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700" dirty="0" smtClean="0"/>
            <a:t>Organizadores</a:t>
          </a:r>
        </a:p>
        <a:p xmlns:a="http://schemas.openxmlformats.org/drawingml/2006/main">
          <a:r>
            <a:rPr lang="es-MX" sz="1700" dirty="0" smtClean="0"/>
            <a:t>de SE en CZ</a:t>
          </a:r>
          <a:endParaRPr lang="es-MX" sz="17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0.66537</cdr:x>
      <cdr:y>0.20774</cdr:y>
    </cdr:from>
    <cdr:to>
      <cdr:x>0.86759</cdr:x>
      <cdr:y>0.30578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084143" y="762906"/>
          <a:ext cx="1849124" cy="360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300" dirty="0" smtClean="0"/>
            <a:t>Organizadores SE CZ</a:t>
          </a:r>
          <a:endParaRPr lang="es-MX" sz="13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0.53039</cdr:y>
    </cdr:from>
    <cdr:to>
      <cdr:x>0.32636</cdr:x>
      <cdr:y>0.61649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0" y="2291542"/>
          <a:ext cx="2326579" cy="3720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500" b="1" dirty="0" smtClean="0"/>
            <a:t>Organizadores de SE en CZ</a:t>
          </a:r>
          <a:endParaRPr lang="es-MX" sz="15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82862-EA23-FD49-B54E-5DF98DF80CAB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760FD-1B2F-B942-BCC8-B582B7625C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70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AE3D-B046-944B-8648-A70DA0A4CBF0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BFA31-452B-1740-AE5C-492247CFE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249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FA31-452B-1740-AE5C-492247CFE085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0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5ED3-DCFE-FB4B-9B6E-96D809823C21}" type="datetime1">
              <a:rPr lang="es-MX" smtClean="0"/>
              <a:t>25/09/2015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6242-B0AF-F54F-A4EE-BFE336160BE4}" type="datetime1">
              <a:rPr lang="es-MX" smtClean="0"/>
              <a:t>25/09/2015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8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7F2A-FE33-504E-9679-457AE57331E5}" type="datetime1">
              <a:rPr lang="es-MX" smtClean="0"/>
              <a:t>25/09/2015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92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5A95-B1F4-4A4F-B6CD-28DC7C74DCEF}" type="datetime1">
              <a:rPr lang="es-MX" smtClean="0"/>
              <a:t>25/09/2015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55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C7D3-DDF9-934C-AD40-7230A7105E03}" type="datetime1">
              <a:rPr lang="es-MX" smtClean="0"/>
              <a:t>25/09/2015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A813-23D9-3D43-A5C1-D556BB8BB2D0}" type="datetime1">
              <a:rPr lang="es-MX" smtClean="0"/>
              <a:t>25/09/2015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44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A544-4BBB-A44D-8977-FF9A2717265A}" type="datetime1">
              <a:rPr lang="es-MX" smtClean="0"/>
              <a:t>25/09/2015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54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1027-10A8-074D-ADCB-E709BD321025}" type="datetime1">
              <a:rPr lang="es-MX" smtClean="0"/>
              <a:t>25/09/2015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87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4EAE-53C9-6648-93AB-A2EB02BCE32E}" type="datetime1">
              <a:rPr lang="es-MX" smtClean="0"/>
              <a:t>25/09/2015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41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6C65-4F64-B542-A0FA-227CAC84622B}" type="datetime1">
              <a:rPr lang="es-MX" smtClean="0"/>
              <a:t>25/09/2015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58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D6F-7883-9A4D-96C3-73F2053B58FE}" type="datetime1">
              <a:rPr lang="es-MX" smtClean="0"/>
              <a:t>25/09/2015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91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BA48-4A36-EA4F-BEB8-316CF3D099A8}" type="datetime1">
              <a:rPr lang="es-MX" smtClean="0"/>
              <a:t>25/09/2015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10400" y="646458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FFFFFF"/>
                </a:solidFill>
              </a:defRPr>
            </a:lvl1pPr>
          </a:lstStyle>
          <a:p>
            <a:fld id="{C764BBFC-1016-BF42-A522-B327935F329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492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 descr="Captura de pantalla 2015-05-26 a la(s) 19.15.09.png"/>
          <p:cNvPicPr>
            <a:picLocks noChangeAspect="1"/>
          </p:cNvPicPr>
          <p:nvPr/>
        </p:nvPicPr>
        <p:blipFill rotWithShape="1"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7" t="16381" b="14331"/>
          <a:stretch/>
        </p:blipFill>
        <p:spPr>
          <a:xfrm>
            <a:off x="-3" y="1105647"/>
            <a:ext cx="8084878" cy="4205081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0" y="5953807"/>
            <a:ext cx="9144000" cy="915737"/>
          </a:xfrm>
          <a:prstGeom prst="rect">
            <a:avLst/>
          </a:prstGeom>
          <a:solidFill>
            <a:srgbClr val="3434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99352"/>
            <a:ext cx="9144000" cy="2764773"/>
          </a:xfrm>
          <a:effectLst>
            <a:outerShdw blurRad="50800" dist="38100" dir="2700000" algn="tl" rotWithShape="0">
              <a:srgbClr val="000000">
                <a:alpha val="96000"/>
              </a:srgb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b="1" dirty="0" smtClean="0">
                <a:solidFill>
                  <a:srgbClr val="D9D9D9"/>
                </a:solidFill>
              </a:rPr>
              <a:t>Resultados de entrevista y avances en la formación</a:t>
            </a:r>
            <a:endParaRPr lang="es-ES" b="1" dirty="0">
              <a:solidFill>
                <a:srgbClr val="D9D9D9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6005843"/>
            <a:ext cx="6400800" cy="873908"/>
          </a:xfrm>
        </p:spPr>
        <p:txBody>
          <a:bodyPr/>
          <a:lstStyle/>
          <a:p>
            <a:r>
              <a:rPr lang="es-ES" sz="2000" dirty="0" smtClean="0">
                <a:solidFill>
                  <a:schemeClr val="bg1">
                    <a:lumMod val="75000"/>
                  </a:schemeClr>
                </a:solidFill>
                <a:latin typeface="+mj-lt"/>
                <a:cs typeface="Times"/>
              </a:rPr>
              <a:t>Dirección Académica   </a:t>
            </a:r>
            <a:r>
              <a:rPr lang="es-ES" sz="10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☻</a:t>
            </a:r>
            <a:r>
              <a:rPr lang="es-ES" sz="2000" dirty="0" smtClean="0">
                <a:solidFill>
                  <a:schemeClr val="bg1">
                    <a:lumMod val="75000"/>
                  </a:schemeClr>
                </a:solidFill>
                <a:latin typeface="+mj-lt"/>
                <a:cs typeface="Times"/>
              </a:rPr>
              <a:t>   Septiembre 2015</a:t>
            </a:r>
          </a:p>
          <a:p>
            <a:r>
              <a:rPr lang="es-ES" sz="2000" dirty="0">
                <a:solidFill>
                  <a:schemeClr val="bg1">
                    <a:lumMod val="75000"/>
                  </a:schemeClr>
                </a:solidFill>
                <a:latin typeface="+mj-lt"/>
                <a:cs typeface="Times"/>
              </a:rPr>
              <a:t>Instituto Nacional para la Educación de los Adultos</a:t>
            </a:r>
            <a:endParaRPr lang="es-ES" sz="2000" i="1" dirty="0">
              <a:solidFill>
                <a:schemeClr val="bg1">
                  <a:lumMod val="75000"/>
                </a:schemeClr>
              </a:solidFill>
              <a:latin typeface="+mj-lt"/>
              <a:cs typeface="Times"/>
            </a:endParaRPr>
          </a:p>
          <a:p>
            <a:endParaRPr lang="es-ES" sz="2000" dirty="0">
              <a:solidFill>
                <a:schemeClr val="bg1">
                  <a:lumMod val="75000"/>
                </a:schemeClr>
              </a:solidFill>
              <a:latin typeface="+mj-lt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472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5657179"/>
            <a:ext cx="9194800" cy="1210634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9</a:t>
            </a:fld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67544" y="3285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smtClean="0"/>
              <a:t>Resultados</a:t>
            </a:r>
            <a:endParaRPr lang="es-MX" sz="2800" b="1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484552"/>
              </p:ext>
            </p:extLst>
          </p:nvPr>
        </p:nvGraphicFramePr>
        <p:xfrm>
          <a:off x="827584" y="1647743"/>
          <a:ext cx="8064896" cy="379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3 CuadroTexto"/>
          <p:cNvSpPr txBox="1"/>
          <p:nvPr/>
        </p:nvSpPr>
        <p:spPr>
          <a:xfrm>
            <a:off x="367760" y="5720679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rgbClr val="FFFFFF"/>
                </a:solidFill>
              </a:rPr>
              <a:t>Del 86 al 100% de las figuras consideran que los contenidos de la formación inicial de alfabetizadores tiene contenidos suficientes, una metodología adecuada y una duración suficiente. </a:t>
            </a:r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467544" y="112067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Percepción  acerca de la formación inicial de alfabetizadores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1604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-25400" y="5380960"/>
            <a:ext cx="9194800" cy="1486853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10</a:t>
            </a:fld>
            <a:endParaRPr lang="es-ES" dirty="0"/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70742"/>
              </p:ext>
            </p:extLst>
          </p:nvPr>
        </p:nvGraphicFramePr>
        <p:xfrm>
          <a:off x="611560" y="1048668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5 CuadroTexto"/>
          <p:cNvSpPr txBox="1"/>
          <p:nvPr/>
        </p:nvSpPr>
        <p:spPr>
          <a:xfrm>
            <a:off x="393700" y="5617459"/>
            <a:ext cx="8216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rgbClr val="FFFFFF"/>
                </a:solidFill>
              </a:rPr>
              <a:t>De 83 a 100% de las figuras educativas consideran que la </a:t>
            </a:r>
            <a:r>
              <a:rPr lang="es-MX" dirty="0">
                <a:solidFill>
                  <a:srgbClr val="FFFFFF"/>
                </a:solidFill>
              </a:rPr>
              <a:t>formación inicial de </a:t>
            </a:r>
            <a:r>
              <a:rPr lang="es-MX" dirty="0" smtClean="0">
                <a:solidFill>
                  <a:srgbClr val="FFFFFF"/>
                </a:solidFill>
              </a:rPr>
              <a:t>asesores de nivel intermedio y avanzado tiene </a:t>
            </a:r>
            <a:r>
              <a:rPr lang="es-MX" dirty="0">
                <a:solidFill>
                  <a:srgbClr val="FFFFFF"/>
                </a:solidFill>
              </a:rPr>
              <a:t>contenidos suficientes, una metodología adecuada y una duración suficiente.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224932" y="25436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9507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5380960"/>
            <a:ext cx="9194800" cy="1486853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11</a:t>
            </a:fld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24932" y="25436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</a:t>
            </a:r>
            <a:endParaRPr lang="es-MX" sz="2800" b="1" dirty="0"/>
          </a:p>
        </p:txBody>
      </p:sp>
      <p:sp>
        <p:nvSpPr>
          <p:cNvPr id="4" name="2 CuadroTexto"/>
          <p:cNvSpPr txBox="1"/>
          <p:nvPr/>
        </p:nvSpPr>
        <p:spPr>
          <a:xfrm>
            <a:off x="216805" y="110829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Dificultades de los asesores para asistir a los talleres de formación</a:t>
            </a:r>
            <a:endParaRPr lang="es-MX" sz="2000" b="1" dirty="0"/>
          </a:p>
        </p:txBody>
      </p:sp>
      <p:graphicFrame>
        <p:nvGraphicFramePr>
          <p:cNvPr id="5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331717"/>
              </p:ext>
            </p:extLst>
          </p:nvPr>
        </p:nvGraphicFramePr>
        <p:xfrm>
          <a:off x="0" y="1713531"/>
          <a:ext cx="9144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14573" y="5419827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rgbClr val="FFFFFF"/>
                </a:solidFill>
              </a:rPr>
              <a:t>La figura muestra que para los asesores la falta de recursos es la dificultad más grande para asistir a los talleres; en tanto que para los responsables estatales de SE y Coordinadores de Zona, es la falta de tiempo de los asesores.</a:t>
            </a:r>
          </a:p>
        </p:txBody>
      </p:sp>
    </p:spTree>
    <p:extLst>
      <p:ext uri="{BB962C8B-B14F-4D97-AF65-F5344CB8AC3E}">
        <p14:creationId xmlns:p14="http://schemas.microsoft.com/office/powerpoint/2010/main" val="38716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12</a:t>
            </a:fld>
            <a:endParaRPr lang="es-ES" dirty="0"/>
          </a:p>
        </p:txBody>
      </p:sp>
      <p:graphicFrame>
        <p:nvGraphicFramePr>
          <p:cNvPr id="3" name="4 Diagrama"/>
          <p:cNvGraphicFramePr/>
          <p:nvPr>
            <p:extLst>
              <p:ext uri="{D42A27DB-BD31-4B8C-83A1-F6EECF244321}">
                <p14:modId xmlns:p14="http://schemas.microsoft.com/office/powerpoint/2010/main" val="2058625714"/>
              </p:ext>
            </p:extLst>
          </p:nvPr>
        </p:nvGraphicFramePr>
        <p:xfrm>
          <a:off x="683568" y="1478370"/>
          <a:ext cx="7992888" cy="4928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6 CuadroTexto"/>
          <p:cNvSpPr txBox="1"/>
          <p:nvPr/>
        </p:nvSpPr>
        <p:spPr>
          <a:xfrm>
            <a:off x="1331640" y="107826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Contenidos que les interesa se incluyan en la formación</a:t>
            </a:r>
            <a:endParaRPr lang="es-MX" sz="2000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224932" y="25436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505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7177113" y="2184689"/>
            <a:ext cx="1954187" cy="4229100"/>
          </a:xfrm>
          <a:prstGeom prst="rect">
            <a:avLst/>
          </a:prstGeom>
          <a:solidFill>
            <a:srgbClr val="C2C2C2">
              <a:alpha val="4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13</a:t>
            </a:fld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24932" y="25436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</a:t>
            </a:r>
            <a:endParaRPr lang="es-MX" sz="2800" b="1" dirty="0"/>
          </a:p>
        </p:txBody>
      </p:sp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978966"/>
              </p:ext>
            </p:extLst>
          </p:nvPr>
        </p:nvGraphicFramePr>
        <p:xfrm>
          <a:off x="61021" y="1946548"/>
          <a:ext cx="71287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2 CuadroTexto"/>
          <p:cNvSpPr txBox="1"/>
          <p:nvPr/>
        </p:nvSpPr>
        <p:spPr>
          <a:xfrm>
            <a:off x="810444" y="1192560"/>
            <a:ext cx="7508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¿Considera que los viáticos para la formación de figuras institucionales son suficientes y oportunos?</a:t>
            </a:r>
            <a:endParaRPr lang="es-MX" sz="2000" b="1" dirty="0"/>
          </a:p>
        </p:txBody>
      </p:sp>
      <p:sp>
        <p:nvSpPr>
          <p:cNvPr id="6" name="3 CuadroTexto"/>
          <p:cNvSpPr txBox="1"/>
          <p:nvPr/>
        </p:nvSpPr>
        <p:spPr>
          <a:xfrm>
            <a:off x="7328828" y="2429355"/>
            <a:ext cx="164583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Las figuras más cercanas a la operación, </a:t>
            </a:r>
            <a:br>
              <a:rPr lang="es-MX" dirty="0" smtClean="0"/>
            </a:br>
            <a:r>
              <a:rPr lang="es-MX" dirty="0" smtClean="0"/>
              <a:t>son las que consideran </a:t>
            </a:r>
          </a:p>
          <a:p>
            <a:r>
              <a:rPr lang="es-MX" dirty="0" smtClean="0"/>
              <a:t>en un menor porcentaje</a:t>
            </a:r>
            <a:r>
              <a:rPr lang="es-MX" smtClean="0"/>
              <a:t>, </a:t>
            </a:r>
            <a:br>
              <a:rPr lang="es-MX" smtClean="0"/>
            </a:br>
            <a:r>
              <a:rPr lang="es-MX" smtClean="0"/>
              <a:t>que </a:t>
            </a:r>
            <a:r>
              <a:rPr lang="es-MX" dirty="0" smtClean="0"/>
              <a:t>los viáticos son suficientes </a:t>
            </a:r>
          </a:p>
          <a:p>
            <a:r>
              <a:rPr lang="es-MX" dirty="0" smtClean="0"/>
              <a:t>y oportunos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6684422" y="3708400"/>
            <a:ext cx="35137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s-ES" b="1" dirty="0" smtClean="0"/>
              <a:t>Sí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9548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1598665"/>
            <a:ext cx="9144000" cy="5231049"/>
          </a:xfrm>
          <a:prstGeom prst="rect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14</a:t>
            </a:fld>
            <a:endParaRPr lang="es-ES" dirty="0"/>
          </a:p>
        </p:txBody>
      </p:sp>
      <p:sp>
        <p:nvSpPr>
          <p:cNvPr id="3" name="3 CuadroTexto"/>
          <p:cNvSpPr txBox="1"/>
          <p:nvPr/>
        </p:nvSpPr>
        <p:spPr>
          <a:xfrm>
            <a:off x="38100" y="1138946"/>
            <a:ext cx="910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Apoyos que las figuras solicitan al Instituto o Delegación para mejorar la formación</a:t>
            </a:r>
            <a:endParaRPr lang="es-MX" sz="2000" b="1" dirty="0"/>
          </a:p>
        </p:txBody>
      </p:sp>
      <p:graphicFrame>
        <p:nvGraphicFramePr>
          <p:cNvPr id="4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8665"/>
              </p:ext>
            </p:extLst>
          </p:nvPr>
        </p:nvGraphicFramePr>
        <p:xfrm>
          <a:off x="38100" y="1481342"/>
          <a:ext cx="8991600" cy="53483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495800"/>
                <a:gridCol w="4495800"/>
              </a:tblGrid>
              <a:tr h="5348372">
                <a:tc>
                  <a:txBody>
                    <a:bodyPr/>
                    <a:lstStyle/>
                    <a:p>
                      <a:pPr marL="825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3763963" algn="l"/>
                        </a:tabLst>
                      </a:pPr>
                      <a:endParaRPr lang="es-MX" sz="1600" b="0" dirty="0" smtClean="0">
                        <a:effectLst/>
                      </a:endParaRP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 smtClean="0">
                          <a:effectLst/>
                        </a:rPr>
                        <a:t>Asignar </a:t>
                      </a:r>
                      <a:r>
                        <a:rPr lang="es-MX" sz="1600" b="0" dirty="0">
                          <a:effectLst/>
                        </a:rPr>
                        <a:t>recursos suficientes para cada uno de los eventos de formación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Ofrecer formación de formadores a cada uno de los actores educativos que participan en el proceso de alfabetización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Considerar las necesidades educativas en cada una de las regiones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Homogeneizar los recursos presupuestales para la formación de las figuras educativas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Diseñar una calendarización para la impartición de los cursos de formación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Considerar la disponibilidad de tiempo de las figuras educativas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Proporcionar los recursos financieros y materiales de manera oportuna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Hacer uso de las </a:t>
                      </a:r>
                      <a:r>
                        <a:rPr lang="es-MX" sz="1600" b="0" dirty="0" smtClean="0">
                          <a:effectLst/>
                        </a:rPr>
                        <a:t>TIC</a:t>
                      </a:r>
                      <a:endParaRPr lang="es-MX" sz="1600" b="0" dirty="0">
                        <a:effectLst/>
                      </a:endParaRP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763963" algn="l"/>
                        </a:tabLst>
                      </a:pPr>
                      <a:r>
                        <a:rPr lang="es-MX" sz="1600" b="0" dirty="0">
                          <a:effectLst/>
                        </a:rPr>
                        <a:t>Proporcionar materiales suficientes para la elaboración de material </a:t>
                      </a:r>
                      <a:r>
                        <a:rPr lang="es-MX" sz="1600" b="0" dirty="0" smtClean="0">
                          <a:effectLst/>
                        </a:rPr>
                        <a:t>didáctico</a:t>
                      </a:r>
                      <a:endParaRPr lang="es-MX" sz="1600" b="0" dirty="0">
                        <a:effectLst/>
                      </a:endParaRPr>
                    </a:p>
                  </a:txBody>
                  <a:tcPr marL="49195" marR="49195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600" b="0" dirty="0" smtClean="0">
                        <a:effectLst/>
                      </a:endParaRP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Realizar evaluaciones diagnósticas en los procesos de formación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Procurar la participación de todas las figuras educativas involucradas en el proceso de alfabetización en la formación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Evaluar el desempeño de las funciones de las figuras educativas a través de un órgano especializado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Fortalecer el aspecto procedimental de los cursos de formación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Ofrecer mayores oportunidades de visitar los círculos de estudio y estar mucho más en contacto directo con alfabetizadores y asesores. 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Mejorar la comunicación entre los diferentes departamentos para una mejor productividad 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Proporcionar cursos de motivación y superación profesional.</a:t>
                      </a:r>
                    </a:p>
                    <a:p>
                      <a:pPr marL="273050" indent="-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dirty="0" smtClean="0">
                          <a:effectLst/>
                        </a:rPr>
                        <a:t>Promover la participación de las distintas microrregiones para el intercambio de experiencias</a:t>
                      </a:r>
                    </a:p>
                  </a:txBody>
                  <a:tcPr marL="49195" marR="49195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67544" y="3285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smtClean="0"/>
              <a:t>Resultados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277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1892299"/>
            <a:ext cx="9144000" cy="4521489"/>
          </a:xfrm>
          <a:prstGeom prst="rect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15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3285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Recomendaciones</a:t>
            </a:r>
            <a:endParaRPr lang="es-MX" sz="2800" b="1" dirty="0"/>
          </a:p>
        </p:txBody>
      </p:sp>
      <p:sp>
        <p:nvSpPr>
          <p:cNvPr id="9" name="5 Rectángulo"/>
          <p:cNvSpPr/>
          <p:nvPr/>
        </p:nvSpPr>
        <p:spPr>
          <a:xfrm>
            <a:off x="266700" y="2035156"/>
            <a:ext cx="84304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0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Realizar acciones de formación dirigidas a las características de la población de asesores en el INEA. Considerar que son personas jóvenes, con amplia vocación de servicio.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La mayoría de las y los asesores atienden educandos en los tres niveles educativos, por lo que se debe garantizar que cuenten con los esquemas de formación correspondientes a los niveles que atienden.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Se requiere revisar los procedimientos para la distribución, aplicación y registro en el SASA de las evaluaciones formativas, para aprovechar su potencial como un instrumento que permita retroalimentar el proceso educativo.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66700" y="1291103"/>
            <a:ext cx="8699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b="1" dirty="0" smtClean="0"/>
              <a:t>Con base en los resultados, se enuncian las siguientes recomendaciones:</a:t>
            </a:r>
          </a:p>
        </p:txBody>
      </p:sp>
    </p:spTree>
    <p:extLst>
      <p:ext uri="{BB962C8B-B14F-4D97-AF65-F5344CB8AC3E}">
        <p14:creationId xmlns:p14="http://schemas.microsoft.com/office/powerpoint/2010/main" val="661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1092201"/>
            <a:ext cx="9144000" cy="5321588"/>
          </a:xfrm>
          <a:prstGeom prst="rect">
            <a:avLst/>
          </a:prstGeom>
          <a:solidFill>
            <a:srgbClr val="DEDEDE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16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3285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Recomendaciones</a:t>
            </a:r>
            <a:endParaRPr lang="es-MX" sz="2800" b="1" dirty="0"/>
          </a:p>
        </p:txBody>
      </p:sp>
      <p:sp>
        <p:nvSpPr>
          <p:cNvPr id="8" name="3 Rectángulo"/>
          <p:cNvSpPr/>
          <p:nvPr/>
        </p:nvSpPr>
        <p:spPr>
          <a:xfrm>
            <a:off x="467544" y="130534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400" dirty="0"/>
          </a:p>
        </p:txBody>
      </p:sp>
      <p:sp>
        <p:nvSpPr>
          <p:cNvPr id="10" name="2 Rectángulo"/>
          <p:cNvSpPr/>
          <p:nvPr/>
        </p:nvSpPr>
        <p:spPr>
          <a:xfrm>
            <a:off x="200844" y="1470441"/>
            <a:ext cx="87399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es-MX" sz="2000" dirty="0"/>
              <a:t>Atender a las dificultades expresadas por los asesores para asistir a los talleres, pues muchas de ellas se derivan de la propia dinámica institucional: falta de programación, recursos y mala ubicación de las sedes de formación. También es importante considerar </a:t>
            </a:r>
            <a:r>
              <a:rPr lang="es-MX" sz="2000" dirty="0" smtClean="0"/>
              <a:t>la </a:t>
            </a:r>
            <a:r>
              <a:rPr lang="es-MX" sz="2000" dirty="0"/>
              <a:t>solicitud de los asesores </a:t>
            </a:r>
            <a:r>
              <a:rPr lang="es-MX" sz="2000" dirty="0" smtClean="0"/>
              <a:t>en </a:t>
            </a:r>
            <a:r>
              <a:rPr lang="es-MX" sz="2000" dirty="0"/>
              <a:t>relación </a:t>
            </a:r>
            <a:r>
              <a:rPr lang="es-MX" sz="2000" dirty="0" smtClean="0"/>
              <a:t>con talleres</a:t>
            </a:r>
            <a:br>
              <a:rPr lang="es-MX" sz="2000" dirty="0" smtClean="0"/>
            </a:br>
            <a:r>
              <a:rPr lang="es-MX" sz="2000" dirty="0" smtClean="0"/>
              <a:t>de matemáticas.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+mj-lt"/>
              <a:buAutoNum type="arabicPeriod" startAt="5"/>
            </a:pPr>
            <a:r>
              <a:rPr lang="es-MX" sz="2000" dirty="0" smtClean="0"/>
              <a:t>Es </a:t>
            </a:r>
            <a:r>
              <a:rPr lang="es-MX" sz="2000" dirty="0"/>
              <a:t>necesario promover la socialización y participación de las Coordinaciones de Zona en la construcción de estrategias locales que permitan el logro de los objetivos de la </a:t>
            </a:r>
            <a:r>
              <a:rPr lang="es-MX" sz="2000" dirty="0" smtClean="0"/>
              <a:t>formación</a:t>
            </a:r>
            <a:r>
              <a:rPr lang="es-MX" sz="2000" dirty="0"/>
              <a:t> </a:t>
            </a:r>
            <a:r>
              <a:rPr lang="es-MX" sz="2000" dirty="0" smtClean="0"/>
              <a:t>y es importante que participen las coordinaciones en la planeación de  las acciones de formación.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MX" sz="200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es-MX" sz="2000" dirty="0" smtClean="0"/>
              <a:t>Es muy importante revisar los mecanismos para el control, distribución y ejercicio de los recursos presupuestales destinados a la formación. Es claro que éstos no llegan a los asesores con suficiencia y oportunidad.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16302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1092201"/>
            <a:ext cx="9144000" cy="5321588"/>
          </a:xfrm>
          <a:prstGeom prst="rect">
            <a:avLst/>
          </a:prstGeom>
          <a:solidFill>
            <a:srgbClr val="DEDEDE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17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3285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Recomendaciones</a:t>
            </a:r>
            <a:endParaRPr lang="es-MX" sz="2800" b="1" dirty="0"/>
          </a:p>
        </p:txBody>
      </p:sp>
      <p:sp>
        <p:nvSpPr>
          <p:cNvPr id="8" name="3 Rectángulo"/>
          <p:cNvSpPr/>
          <p:nvPr/>
        </p:nvSpPr>
        <p:spPr>
          <a:xfrm>
            <a:off x="467544" y="130534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400" dirty="0"/>
          </a:p>
        </p:txBody>
      </p:sp>
      <p:sp>
        <p:nvSpPr>
          <p:cNvPr id="7" name="2 Rectángulo"/>
          <p:cNvSpPr/>
          <p:nvPr/>
        </p:nvSpPr>
        <p:spPr>
          <a:xfrm>
            <a:off x="215900" y="1305342"/>
            <a:ext cx="8636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8"/>
            </a:pPr>
            <a:endParaRPr lang="es-MX" sz="2000" dirty="0" smtClean="0"/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000" dirty="0"/>
              <a:t>Las acciones de acompañamiento a los asesores deben contar con los componentes pedagógicos necesarios para su tarea educativa, además de los operativos que ya se les proporcionan</a:t>
            </a:r>
            <a:r>
              <a:rPr lang="es-MX" sz="2000" dirty="0" smtClean="0"/>
              <a:t>.</a:t>
            </a:r>
          </a:p>
          <a:p>
            <a:pPr marL="457200" indent="-457200" algn="just">
              <a:buFont typeface="+mj-lt"/>
              <a:buAutoNum type="arabicPeriod" startAt="8"/>
            </a:pPr>
            <a:endParaRPr lang="es-MX" sz="2000" dirty="0"/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000" dirty="0" smtClean="0"/>
              <a:t>Revisar la pertinencia de construir reportes que permitan la vinculación directa entre el SASA y el RAF, para que las figuras cuenten con información del proceso de formación de manera oportuna y con suficiencia para resolver sus necesidades.</a:t>
            </a:r>
          </a:p>
          <a:p>
            <a:pPr marL="457200" indent="-457200" algn="just">
              <a:buFont typeface="+mj-lt"/>
              <a:buAutoNum type="arabicPeriod" startAt="8"/>
            </a:pPr>
            <a:endParaRPr lang="es-MX" sz="2000" dirty="0" smtClean="0"/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000" dirty="0" smtClean="0"/>
              <a:t>Por último, se recomienda revisar y establecer prioridades acerca de la posibilidad de acercar a las figuras educativas los apoyos institucionales que requieren para realizar mejor su labor y con ello, las acciones de formación.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975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1</a:t>
            </a:fld>
            <a:endParaRPr lang="es-ES" dirty="0"/>
          </a:p>
        </p:txBody>
      </p:sp>
      <p:sp>
        <p:nvSpPr>
          <p:cNvPr id="6" name="6 CuadroTexto"/>
          <p:cNvSpPr txBox="1"/>
          <p:nvPr/>
        </p:nvSpPr>
        <p:spPr>
          <a:xfrm>
            <a:off x="400050" y="982159"/>
            <a:ext cx="834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Asesores hispanohablantes formados en los esquemas de formación</a:t>
            </a:r>
            <a:endParaRPr lang="es-MX" sz="2000" b="1" dirty="0"/>
          </a:p>
        </p:txBody>
      </p:sp>
      <p:sp>
        <p:nvSpPr>
          <p:cNvPr id="7" name="7 CuadroTexto"/>
          <p:cNvSpPr txBox="1"/>
          <p:nvPr/>
        </p:nvSpPr>
        <p:spPr>
          <a:xfrm>
            <a:off x="712168" y="6028755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Fuente: Registro Automatizado de Formación, noviembre 2013 a </a:t>
            </a:r>
            <a:r>
              <a:rPr lang="es-MX" sz="1400" b="1" dirty="0" smtClean="0"/>
              <a:t>agosto  </a:t>
            </a:r>
            <a:r>
              <a:rPr lang="es-MX" sz="1400" b="1" dirty="0" smtClean="0"/>
              <a:t>de 2015</a:t>
            </a:r>
          </a:p>
        </p:txBody>
      </p:sp>
      <p:graphicFrame>
        <p:nvGraphicFramePr>
          <p:cNvPr id="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79199"/>
              </p:ext>
            </p:extLst>
          </p:nvPr>
        </p:nvGraphicFramePr>
        <p:xfrm>
          <a:off x="342900" y="1469173"/>
          <a:ext cx="3725043" cy="1800851"/>
        </p:xfrm>
        <a:graphic>
          <a:graphicData uri="http://schemas.openxmlformats.org/drawingml/2006/table">
            <a:tbl>
              <a:tblPr/>
              <a:tblGrid>
                <a:gridCol w="897968"/>
                <a:gridCol w="901772"/>
                <a:gridCol w="490838"/>
                <a:gridCol w="943627"/>
                <a:gridCol w="490838"/>
              </a:tblGrid>
              <a:tr h="31400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HISPANOS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400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ALFABETIZACIÓN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5882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ngreso 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140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17,541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4259"/>
              </p:ext>
            </p:extLst>
          </p:nvPr>
        </p:nvGraphicFramePr>
        <p:xfrm>
          <a:off x="4698999" y="1469174"/>
          <a:ext cx="3987801" cy="1800850"/>
        </p:xfrm>
        <a:graphic>
          <a:graphicData uri="http://schemas.openxmlformats.org/drawingml/2006/table">
            <a:tbl>
              <a:tblPr/>
              <a:tblGrid>
                <a:gridCol w="1073639"/>
                <a:gridCol w="1009732"/>
                <a:gridCol w="447349"/>
                <a:gridCol w="1009732"/>
                <a:gridCol w="447349"/>
              </a:tblGrid>
              <a:tr h="30447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HISPANOS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447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ALFABETIZACIÓN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874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anterior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0447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37,084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02081"/>
              </p:ext>
            </p:extLst>
          </p:nvPr>
        </p:nvGraphicFramePr>
        <p:xfrm>
          <a:off x="342901" y="3726584"/>
          <a:ext cx="3725044" cy="1763165"/>
        </p:xfrm>
        <a:graphic>
          <a:graphicData uri="http://schemas.openxmlformats.org/drawingml/2006/table">
            <a:tbl>
              <a:tblPr/>
              <a:tblGrid>
                <a:gridCol w="912887"/>
                <a:gridCol w="916755"/>
                <a:gridCol w="498994"/>
                <a:gridCol w="897414"/>
                <a:gridCol w="498994"/>
              </a:tblGrid>
              <a:tr h="3255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HISPANOS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55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INICIAL, INTERMEDIO Y AVANZADO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8659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255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14,642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111317"/>
              </p:ext>
            </p:extLst>
          </p:nvPr>
        </p:nvGraphicFramePr>
        <p:xfrm>
          <a:off x="4699001" y="3726584"/>
          <a:ext cx="3987799" cy="1866901"/>
        </p:xfrm>
        <a:graphic>
          <a:graphicData uri="http://schemas.openxmlformats.org/drawingml/2006/table">
            <a:tbl>
              <a:tblPr/>
              <a:tblGrid>
                <a:gridCol w="920262"/>
                <a:gridCol w="969342"/>
                <a:gridCol w="429455"/>
                <a:gridCol w="969342"/>
                <a:gridCol w="699398"/>
              </a:tblGrid>
              <a:tr h="31564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HISPANOS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564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INICIAL, INTERMEDIO Y AVANZADO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1996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anterior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52,727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sp>
        <p:nvSpPr>
          <p:cNvPr id="15" name="2 CuadroTexto"/>
          <p:cNvSpPr txBox="1"/>
          <p:nvPr/>
        </p:nvSpPr>
        <p:spPr>
          <a:xfrm>
            <a:off x="3383868" y="30128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LOGROS</a:t>
            </a:r>
            <a:endParaRPr lang="es-MX" sz="20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8328"/>
              </p:ext>
            </p:extLst>
          </p:nvPr>
        </p:nvGraphicFramePr>
        <p:xfrm>
          <a:off x="1052148" y="3437505"/>
          <a:ext cx="2895600" cy="205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624840"/>
                <a:gridCol w="548640"/>
                <a:gridCol w="304800"/>
                <a:gridCol w="563880"/>
                <a:gridCol w="411480"/>
              </a:tblGrid>
              <a:tr h="205740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JULIO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15,214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10,159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67%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1,540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10%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35145"/>
              </p:ext>
            </p:extLst>
          </p:nvPr>
        </p:nvGraphicFramePr>
        <p:xfrm>
          <a:off x="5095240" y="3423150"/>
          <a:ext cx="3098800" cy="205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749300"/>
                <a:gridCol w="330200"/>
                <a:gridCol w="749300"/>
                <a:gridCol w="469900"/>
              </a:tblGrid>
              <a:tr h="205740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38,859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23,978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62%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14,591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38%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715677"/>
              </p:ext>
            </p:extLst>
          </p:nvPr>
        </p:nvGraphicFramePr>
        <p:xfrm>
          <a:off x="727996" y="5593485"/>
          <a:ext cx="3035300" cy="205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6600"/>
                <a:gridCol w="749300"/>
                <a:gridCol w="406400"/>
                <a:gridCol w="736600"/>
                <a:gridCol w="406400"/>
              </a:tblGrid>
              <a:tr h="205740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12,574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7,077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56%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1,292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10%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9722"/>
              </p:ext>
            </p:extLst>
          </p:nvPr>
        </p:nvGraphicFramePr>
        <p:xfrm>
          <a:off x="5095240" y="5696355"/>
          <a:ext cx="2870200" cy="205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00"/>
                <a:gridCol w="749300"/>
                <a:gridCol w="330200"/>
                <a:gridCol w="749300"/>
                <a:gridCol w="330200"/>
              </a:tblGrid>
              <a:tr h="205740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54,581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17,593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32%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17,697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32%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5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2</a:t>
            </a:fld>
            <a:endParaRPr lang="es-ES" dirty="0"/>
          </a:p>
        </p:txBody>
      </p:sp>
      <p:sp>
        <p:nvSpPr>
          <p:cNvPr id="6" name="3 CuadroTexto"/>
          <p:cNvSpPr txBox="1"/>
          <p:nvPr/>
        </p:nvSpPr>
        <p:spPr>
          <a:xfrm>
            <a:off x="1062296" y="1166541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Asesores MIB formados en los esquemas de formación</a:t>
            </a:r>
            <a:endParaRPr lang="es-MX" sz="2000" b="1" dirty="0"/>
          </a:p>
        </p:txBody>
      </p:sp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5940"/>
              </p:ext>
            </p:extLst>
          </p:nvPr>
        </p:nvGraphicFramePr>
        <p:xfrm>
          <a:off x="449948" y="1685932"/>
          <a:ext cx="3893452" cy="1760756"/>
        </p:xfrm>
        <a:graphic>
          <a:graphicData uri="http://schemas.openxmlformats.org/drawingml/2006/table">
            <a:tbl>
              <a:tblPr/>
              <a:tblGrid>
                <a:gridCol w="986954"/>
                <a:gridCol w="991137"/>
                <a:gridCol w="539479"/>
                <a:gridCol w="872962"/>
                <a:gridCol w="502920"/>
              </a:tblGrid>
              <a:tr h="3070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70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ALFABETIZACIÓN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397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070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1,758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54714"/>
              </p:ext>
            </p:extLst>
          </p:nvPr>
        </p:nvGraphicFramePr>
        <p:xfrm>
          <a:off x="4852080" y="1685932"/>
          <a:ext cx="3828736" cy="1815861"/>
        </p:xfrm>
        <a:graphic>
          <a:graphicData uri="http://schemas.openxmlformats.org/drawingml/2006/table">
            <a:tbl>
              <a:tblPr/>
              <a:tblGrid>
                <a:gridCol w="1030814"/>
                <a:gridCol w="969455"/>
                <a:gridCol w="429506"/>
                <a:gridCol w="969455"/>
                <a:gridCol w="429506"/>
              </a:tblGrid>
              <a:tr h="3070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70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ALFABETIZACIÓN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9481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anterior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70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4,818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35583"/>
              </p:ext>
            </p:extLst>
          </p:nvPr>
        </p:nvGraphicFramePr>
        <p:xfrm>
          <a:off x="449948" y="3774163"/>
          <a:ext cx="3678589" cy="1832765"/>
        </p:xfrm>
        <a:graphic>
          <a:graphicData uri="http://schemas.openxmlformats.org/drawingml/2006/table">
            <a:tbl>
              <a:tblPr/>
              <a:tblGrid>
                <a:gridCol w="901503"/>
                <a:gridCol w="905322"/>
                <a:gridCol w="492771"/>
                <a:gridCol w="886222"/>
                <a:gridCol w="492771"/>
              </a:tblGrid>
              <a:tr h="3195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95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INICIAL, INTERMEDIO Y AVANZADO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740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1957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502708"/>
              </p:ext>
            </p:extLst>
          </p:nvPr>
        </p:nvGraphicFramePr>
        <p:xfrm>
          <a:off x="4860032" y="3774163"/>
          <a:ext cx="3828733" cy="1887870"/>
        </p:xfrm>
        <a:graphic>
          <a:graphicData uri="http://schemas.openxmlformats.org/drawingml/2006/table">
            <a:tbl>
              <a:tblPr/>
              <a:tblGrid>
                <a:gridCol w="883554"/>
                <a:gridCol w="930677"/>
                <a:gridCol w="412325"/>
                <a:gridCol w="930677"/>
                <a:gridCol w="671500"/>
              </a:tblGrid>
              <a:tr h="31919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A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919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ATIENDEN INICIAL, INTERMEDIO Y AVANZADO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302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anterior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continua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31919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3,613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sp>
        <p:nvSpPr>
          <p:cNvPr id="15" name="11 CuadroTexto"/>
          <p:cNvSpPr txBox="1"/>
          <p:nvPr/>
        </p:nvSpPr>
        <p:spPr>
          <a:xfrm>
            <a:off x="691248" y="5830499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Fuente: Registro Automatizado de Formación, noviembre 2013 a septiembre de 2015</a:t>
            </a:r>
          </a:p>
          <a:p>
            <a:r>
              <a:rPr lang="es-MX" sz="1400" b="1" dirty="0" smtClean="0"/>
              <a:t>Sólo se considera formación inicial y continua la específica para el nivel que atiende el asesor.</a:t>
            </a:r>
            <a:endParaRPr lang="es-MX" sz="1400" b="1" dirty="0"/>
          </a:p>
        </p:txBody>
      </p:sp>
      <p:sp>
        <p:nvSpPr>
          <p:cNvPr id="16" name="2 CuadroTexto"/>
          <p:cNvSpPr txBox="1"/>
          <p:nvPr/>
        </p:nvSpPr>
        <p:spPr>
          <a:xfrm>
            <a:off x="3383868" y="30128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LOGROS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4783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3</a:t>
            </a:fld>
            <a:endParaRPr lang="es-ES" dirty="0"/>
          </a:p>
        </p:txBody>
      </p:sp>
      <p:sp>
        <p:nvSpPr>
          <p:cNvPr id="3" name="3 CuadroTexto"/>
          <p:cNvSpPr txBox="1"/>
          <p:nvPr/>
        </p:nvSpPr>
        <p:spPr>
          <a:xfrm>
            <a:off x="1446932" y="2400300"/>
            <a:ext cx="6250136" cy="2862322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FFFFF"/>
                </a:solidFill>
              </a:rPr>
              <a:t>RESULTADOS DE LAS ENCUESTAS APLICADAS</a:t>
            </a:r>
          </a:p>
          <a:p>
            <a:pPr algn="ctr"/>
            <a:r>
              <a:rPr lang="es-MX" sz="3600" b="1" dirty="0" smtClean="0">
                <a:solidFill>
                  <a:srgbClr val="FFFFFF"/>
                </a:solidFill>
              </a:rPr>
              <a:t>A LAS FIGURAS EDUCATIVAS PRIORITARIAS</a:t>
            </a:r>
          </a:p>
          <a:p>
            <a:pPr algn="ctr"/>
            <a:r>
              <a:rPr lang="es-MX" sz="3600" b="1" dirty="0" smtClean="0">
                <a:solidFill>
                  <a:srgbClr val="FFFFFF"/>
                </a:solidFill>
              </a:rPr>
              <a:t>NOVIEMBRE DE 2014</a:t>
            </a:r>
            <a:endParaRPr lang="es-MX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25400" y="5627340"/>
            <a:ext cx="9194800" cy="1240473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4</a:t>
            </a:fld>
            <a:endParaRPr lang="es-ES" dirty="0"/>
          </a:p>
        </p:txBody>
      </p:sp>
      <p:sp>
        <p:nvSpPr>
          <p:cNvPr id="3" name="3 CuadroTexto"/>
          <p:cNvSpPr txBox="1"/>
          <p:nvPr/>
        </p:nvSpPr>
        <p:spPr>
          <a:xfrm>
            <a:off x="2132892" y="1102767"/>
            <a:ext cx="4878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Características de la población encuestada</a:t>
            </a:r>
            <a:endParaRPr lang="es-MX" sz="2000" b="1" dirty="0"/>
          </a:p>
        </p:txBody>
      </p:sp>
      <p:grpSp>
        <p:nvGrpSpPr>
          <p:cNvPr id="4" name="4 Grupo"/>
          <p:cNvGrpSpPr/>
          <p:nvPr/>
        </p:nvGrpSpPr>
        <p:grpSpPr>
          <a:xfrm>
            <a:off x="90612" y="1422400"/>
            <a:ext cx="9078788" cy="5183386"/>
            <a:chOff x="179512" y="1685082"/>
            <a:chExt cx="8784976" cy="4971504"/>
          </a:xfrm>
        </p:grpSpPr>
        <p:graphicFrame>
          <p:nvGraphicFramePr>
            <p:cNvPr id="5" name="6 Gráfico"/>
            <p:cNvGraphicFramePr/>
            <p:nvPr>
              <p:extLst>
                <p:ext uri="{D42A27DB-BD31-4B8C-83A1-F6EECF244321}">
                  <p14:modId xmlns:p14="http://schemas.microsoft.com/office/powerpoint/2010/main" val="2329606548"/>
                </p:ext>
              </p:extLst>
            </p:nvPr>
          </p:nvGraphicFramePr>
          <p:xfrm>
            <a:off x="179512" y="1685082"/>
            <a:ext cx="8784976" cy="39041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7 CuadroTexto"/>
            <p:cNvSpPr txBox="1"/>
            <p:nvPr/>
          </p:nvSpPr>
          <p:spPr>
            <a:xfrm>
              <a:off x="613088" y="5733256"/>
              <a:ext cx="80648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rgbClr val="FFFFFF"/>
                  </a:solidFill>
                </a:rPr>
                <a:t>E</a:t>
              </a:r>
              <a:r>
                <a:rPr lang="es-MX" dirty="0" smtClean="0">
                  <a:solidFill>
                    <a:srgbClr val="FFFFFF"/>
                  </a:solidFill>
                </a:rPr>
                <a:t>l </a:t>
              </a:r>
              <a:r>
                <a:rPr lang="es-MX" dirty="0">
                  <a:solidFill>
                    <a:srgbClr val="FFFFFF"/>
                  </a:solidFill>
                </a:rPr>
                <a:t>grupo de asesores </a:t>
              </a:r>
              <a:r>
                <a:rPr lang="es-MX" dirty="0" smtClean="0">
                  <a:solidFill>
                    <a:srgbClr val="FFFFFF"/>
                  </a:solidFill>
                </a:rPr>
                <a:t> encuestados está </a:t>
              </a:r>
              <a:r>
                <a:rPr lang="es-MX" dirty="0">
                  <a:solidFill>
                    <a:srgbClr val="FFFFFF"/>
                  </a:solidFill>
                </a:rPr>
                <a:t>constituido en su mayoría por una población </a:t>
              </a:r>
              <a:r>
                <a:rPr lang="es-MX" dirty="0" smtClean="0">
                  <a:solidFill>
                    <a:srgbClr val="FFFFFF"/>
                  </a:solidFill>
                </a:rPr>
                <a:t>no </a:t>
              </a:r>
              <a:r>
                <a:rPr lang="es-MX" dirty="0">
                  <a:solidFill>
                    <a:srgbClr val="FFFFFF"/>
                  </a:solidFill>
                </a:rPr>
                <a:t>mayor a 25 </a:t>
              </a:r>
              <a:r>
                <a:rPr lang="es-MX" dirty="0" smtClean="0">
                  <a:solidFill>
                    <a:srgbClr val="FFFFFF"/>
                  </a:solidFill>
                </a:rPr>
                <a:t>años. En cambio, el grupo </a:t>
              </a:r>
              <a:r>
                <a:rPr lang="es-MX" dirty="0">
                  <a:solidFill>
                    <a:srgbClr val="FFFFFF"/>
                  </a:solidFill>
                </a:rPr>
                <a:t>de enlaces educativos </a:t>
              </a:r>
              <a:r>
                <a:rPr lang="es-MX" dirty="0" smtClean="0">
                  <a:solidFill>
                    <a:srgbClr val="FFFFFF"/>
                  </a:solidFill>
                </a:rPr>
                <a:t>y el de responsables estatales de servicios educativos, tiene más de 40 años.</a:t>
              </a:r>
              <a:endParaRPr lang="es-MX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1 Título"/>
          <p:cNvSpPr txBox="1">
            <a:spLocks/>
          </p:cNvSpPr>
          <p:nvPr/>
        </p:nvSpPr>
        <p:spPr>
          <a:xfrm>
            <a:off x="2603768" y="241300"/>
            <a:ext cx="4495264" cy="634082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MX" sz="2000" b="1" dirty="0" smtClean="0"/>
              <a:t>Encuesta a figuras educativas prioritarias</a:t>
            </a:r>
            <a:r>
              <a:rPr lang="es-MX" sz="2300" b="1" dirty="0" smtClean="0"/>
              <a:t/>
            </a:r>
            <a:br>
              <a:rPr lang="es-MX" sz="2300" b="1" dirty="0" smtClean="0"/>
            </a:br>
            <a:r>
              <a:rPr lang="es-MX" sz="2000" b="1" dirty="0" smtClean="0"/>
              <a:t>Resultados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2046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25400" y="5627340"/>
            <a:ext cx="9194800" cy="1240473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5</a:t>
            </a:fld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224932" y="25436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</a:t>
            </a:r>
            <a:endParaRPr lang="es-MX" sz="2800" b="1" dirty="0"/>
          </a:p>
        </p:txBody>
      </p:sp>
      <p:sp>
        <p:nvSpPr>
          <p:cNvPr id="10" name="3 CuadroTexto"/>
          <p:cNvSpPr txBox="1"/>
          <p:nvPr/>
        </p:nvSpPr>
        <p:spPr>
          <a:xfrm>
            <a:off x="395536" y="126876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Atención a los educandos          </a:t>
            </a:r>
            <a:endParaRPr lang="es-MX" sz="2000" dirty="0"/>
          </a:p>
        </p:txBody>
      </p:sp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16583"/>
              </p:ext>
            </p:extLst>
          </p:nvPr>
        </p:nvGraphicFramePr>
        <p:xfrm>
          <a:off x="683568" y="1772816"/>
          <a:ext cx="73448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2 CuadroTexto"/>
          <p:cNvSpPr txBox="1"/>
          <p:nvPr/>
        </p:nvSpPr>
        <p:spPr>
          <a:xfrm>
            <a:off x="395536" y="56612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FFFF"/>
                </a:solidFill>
              </a:rPr>
              <a:t>De los asesores encuestados el 16% atiende sólo un nivel, 14% atiende dos niveles y 69% atiende 3 niveles.</a:t>
            </a:r>
            <a:endParaRPr lang="es-MX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25400" y="5627340"/>
            <a:ext cx="9194800" cy="1240473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6</a:t>
            </a:fld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224932" y="25436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</a:t>
            </a:r>
            <a:endParaRPr lang="es-MX" sz="2800" b="1" dirty="0"/>
          </a:p>
        </p:txBody>
      </p:sp>
      <p:sp>
        <p:nvSpPr>
          <p:cNvPr id="14" name="3 CuadroTexto"/>
          <p:cNvSpPr txBox="1"/>
          <p:nvPr/>
        </p:nvSpPr>
        <p:spPr>
          <a:xfrm>
            <a:off x="535236" y="126876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Atención a los educandos          </a:t>
            </a:r>
            <a:endParaRPr lang="es-MX" sz="2000" dirty="0"/>
          </a:p>
        </p:txBody>
      </p:sp>
      <p:sp>
        <p:nvSpPr>
          <p:cNvPr id="15" name="2 CuadroTexto"/>
          <p:cNvSpPr txBox="1"/>
          <p:nvPr/>
        </p:nvSpPr>
        <p:spPr>
          <a:xfrm>
            <a:off x="395536" y="56612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rgbClr val="FFFFFF"/>
                </a:solidFill>
              </a:rPr>
              <a:t>De los asesores encuestados, 50% cumplen con 5 a 8 horas de atención en asesoría a la semana y 50% cumplen con 1 a 4 horas.</a:t>
            </a:r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16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203710"/>
              </p:ext>
            </p:extLst>
          </p:nvPr>
        </p:nvGraphicFramePr>
        <p:xfrm>
          <a:off x="1403648" y="1782108"/>
          <a:ext cx="6651612" cy="387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27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7</a:t>
            </a:fld>
            <a:endParaRPr lang="es-E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3351" y="1732746"/>
            <a:ext cx="77768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Asesores que han recibido distintos tipos de cursos de formación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4 Gráfico"/>
          <p:cNvGraphicFramePr/>
          <p:nvPr>
            <p:extLst>
              <p:ext uri="{D42A27DB-BD31-4B8C-83A1-F6EECF244321}">
                <p14:modId xmlns:p14="http://schemas.microsoft.com/office/powerpoint/2010/main" val="4022522485"/>
              </p:ext>
            </p:extLst>
          </p:nvPr>
        </p:nvGraphicFramePr>
        <p:xfrm>
          <a:off x="558648" y="2132856"/>
          <a:ext cx="746973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12 CuadroTexto"/>
          <p:cNvSpPr txBox="1"/>
          <p:nvPr/>
        </p:nvSpPr>
        <p:spPr>
          <a:xfrm>
            <a:off x="1331640" y="1259993"/>
            <a:ext cx="6516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0000"/>
                </a:solidFill>
              </a:rPr>
              <a:t>Participación en procesos de formación de asesores</a:t>
            </a:r>
            <a:endParaRPr lang="es-MX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328592" y="2465989"/>
            <a:ext cx="3815408" cy="3947509"/>
          </a:xfrm>
          <a:prstGeom prst="rect">
            <a:avLst/>
          </a:prstGeom>
          <a:solidFill>
            <a:srgbClr val="C2C2C2">
              <a:alpha val="4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BBFC-1016-BF42-A522-B327935F329C}" type="slidenum">
              <a:rPr lang="es-ES" smtClean="0"/>
              <a:t>8</a:t>
            </a:fld>
            <a:endParaRPr lang="es-ES" dirty="0"/>
          </a:p>
        </p:txBody>
      </p:sp>
      <p:sp>
        <p:nvSpPr>
          <p:cNvPr id="3" name="10 CuadroTexto"/>
          <p:cNvSpPr txBox="1"/>
          <p:nvPr/>
        </p:nvSpPr>
        <p:spPr>
          <a:xfrm>
            <a:off x="0" y="1657439"/>
            <a:ext cx="53285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00" b="1" dirty="0" smtClean="0"/>
              <a:t>¿Consideras que la formación recibida</a:t>
            </a:r>
          </a:p>
          <a:p>
            <a:pPr algn="ctr"/>
            <a:r>
              <a:rPr lang="es-MX" sz="1900" b="1" dirty="0" smtClean="0"/>
              <a:t> ha sido de utilidad?</a:t>
            </a:r>
            <a:endParaRPr lang="es-MX" sz="1900" b="1" dirty="0"/>
          </a:p>
        </p:txBody>
      </p:sp>
      <p:graphicFrame>
        <p:nvGraphicFramePr>
          <p:cNvPr id="4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004818"/>
              </p:ext>
            </p:extLst>
          </p:nvPr>
        </p:nvGraphicFramePr>
        <p:xfrm>
          <a:off x="0" y="2465989"/>
          <a:ext cx="5328592" cy="363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14 CuadroTexto"/>
          <p:cNvSpPr txBox="1"/>
          <p:nvPr/>
        </p:nvSpPr>
        <p:spPr>
          <a:xfrm>
            <a:off x="5442892" y="2683168"/>
            <a:ext cx="3575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 smtClean="0"/>
              <a:t>51% de los asesores expresaron haber recibido inducción, 68% formación inicial y 52% formación continua.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 smtClean="0"/>
              <a:t>98% de los asesores considera que la formación recibida le ha sido de utilidad.</a:t>
            </a:r>
          </a:p>
          <a:p>
            <a:endParaRPr lang="es-MX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 smtClean="0"/>
              <a:t>88% de los asesores expresó que recibe formación de acuerdo con las necesidades de sus educandos.</a:t>
            </a:r>
            <a:endParaRPr lang="es-MX" dirty="0"/>
          </a:p>
        </p:txBody>
      </p:sp>
      <p:sp>
        <p:nvSpPr>
          <p:cNvPr id="8" name="12 CuadroTexto"/>
          <p:cNvSpPr txBox="1"/>
          <p:nvPr/>
        </p:nvSpPr>
        <p:spPr>
          <a:xfrm>
            <a:off x="1331640" y="1099125"/>
            <a:ext cx="6516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0000"/>
                </a:solidFill>
              </a:rPr>
              <a:t>Participación en procesos de formación de asesores</a:t>
            </a:r>
            <a:endParaRPr lang="es-MX" sz="2000" b="1" dirty="0">
              <a:solidFill>
                <a:srgbClr val="00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347385" y="2584450"/>
            <a:ext cx="34370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Sí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84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1327</Words>
  <Application>Microsoft Office PowerPoint</Application>
  <PresentationFormat>Presentación en pantalla (4:3)</PresentationFormat>
  <Paragraphs>295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Resultados de entrevista y avances en la formación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 MARTINEZ</dc:creator>
  <cp:lastModifiedBy>Margarita</cp:lastModifiedBy>
  <cp:revision>75</cp:revision>
  <cp:lastPrinted>2015-05-27T01:13:02Z</cp:lastPrinted>
  <dcterms:created xsi:type="dcterms:W3CDTF">2015-05-26T14:26:51Z</dcterms:created>
  <dcterms:modified xsi:type="dcterms:W3CDTF">2015-09-25T17:48:49Z</dcterms:modified>
</cp:coreProperties>
</file>