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74" r:id="rId1"/>
  </p:sldMasterIdLst>
  <p:notesMasterIdLst>
    <p:notesMasterId r:id="rId13"/>
  </p:notesMasterIdLst>
  <p:handoutMasterIdLst>
    <p:handoutMasterId r:id="rId14"/>
  </p:handoutMasterIdLst>
  <p:sldIdLst>
    <p:sldId id="358" r:id="rId2"/>
    <p:sldId id="460" r:id="rId3"/>
    <p:sldId id="461" r:id="rId4"/>
    <p:sldId id="462" r:id="rId5"/>
    <p:sldId id="463" r:id="rId6"/>
    <p:sldId id="471" r:id="rId7"/>
    <p:sldId id="472" r:id="rId8"/>
    <p:sldId id="466" r:id="rId9"/>
    <p:sldId id="467" r:id="rId10"/>
    <p:sldId id="470" r:id="rId11"/>
    <p:sldId id="468" r:id="rId12"/>
  </p:sldIdLst>
  <p:sldSz cx="9144000" cy="6858000" type="screen4x3"/>
  <p:notesSz cx="7010400" cy="92964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CCFF99"/>
    <a:srgbClr val="FF9C85"/>
    <a:srgbClr val="FFFFCC"/>
    <a:srgbClr val="C7E6A4"/>
    <a:srgbClr val="336600"/>
    <a:srgbClr val="FFCCCC"/>
    <a:srgbClr val="ECD4E9"/>
    <a:srgbClr val="DAC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 snapToGrid="0" snapToObjects="1">
      <p:cViewPr>
        <p:scale>
          <a:sx n="70" d="100"/>
          <a:sy n="70" d="100"/>
        </p:scale>
        <p:origin x="-61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01506D72-E887-41F6-B2C2-EC65FFA231DA}" type="datetimeFigureOut">
              <a:rPr lang="es-MX"/>
              <a:pPr>
                <a:defRPr/>
              </a:pPr>
              <a:t>28/09/2015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C6AB1A-1424-4795-8149-ACD768599DC7}" type="slidenum">
              <a:rPr lang="es-MX" altLang="es-MX"/>
              <a:pPr/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058075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C6D4F2-13C4-4BDE-9025-15125B187DCD}" type="datetimeFigureOut">
              <a:rPr lang="es-MX"/>
              <a:pPr>
                <a:defRPr/>
              </a:pPr>
              <a:t>28/09/2015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F0163D-1198-48EE-87A3-5F693E511927}" type="slidenum">
              <a:rPr lang="es-MX" altLang="es-MX"/>
              <a:pPr/>
              <a:t>‹Nº›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772562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420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26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95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519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011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635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017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68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490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678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Presentacio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597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D2ABFD-F0C4-46BF-B1BC-6F3DF2861551}" type="datetimeFigureOut">
              <a:rPr lang="es-MX"/>
              <a:pPr>
                <a:defRPr/>
              </a:pPr>
              <a:t>28/09/2015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E4B45FE4-D85D-48FB-B5EC-E02DCCAE4E0E}" type="slidenum">
              <a:rPr lang="es-MX" altLang="es-MX"/>
              <a:pPr/>
              <a:t>‹Nº›</a:t>
            </a:fld>
            <a:endParaRPr lang="es-MX" altLang="es-MX" dirty="0"/>
          </a:p>
        </p:txBody>
      </p:sp>
      <p:pic>
        <p:nvPicPr>
          <p:cNvPr id="1031" name="Imagen 1" descr="Presentacio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9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96" r:id="rId2"/>
    <p:sldLayoutId id="2147484797" r:id="rId3"/>
    <p:sldLayoutId id="2147484798" r:id="rId4"/>
    <p:sldLayoutId id="2147484799" r:id="rId5"/>
    <p:sldLayoutId id="2147484800" r:id="rId6"/>
    <p:sldLayoutId id="2147484801" r:id="rId7"/>
    <p:sldLayoutId id="2147484802" r:id="rId8"/>
    <p:sldLayoutId id="2147484803" r:id="rId9"/>
    <p:sldLayoutId id="2147484804" r:id="rId10"/>
    <p:sldLayoutId id="2147484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6 Rectángulo"/>
          <p:cNvSpPr>
            <a:spLocks noChangeArrowheads="1"/>
          </p:cNvSpPr>
          <p:nvPr/>
        </p:nvSpPr>
        <p:spPr bwMode="auto">
          <a:xfrm>
            <a:off x="3384947" y="5612607"/>
            <a:ext cx="453270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altLang="es-MX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eptiembre </a:t>
            </a:r>
            <a:r>
              <a:rPr lang="es-ES" altLang="es-MX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de 2015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721645" y="2812539"/>
            <a:ext cx="5882878" cy="1714500"/>
            <a:chOff x="1417638" y="2857500"/>
            <a:chExt cx="6869112" cy="2028825"/>
          </a:xfrm>
        </p:grpSpPr>
        <p:sp>
          <p:nvSpPr>
            <p:cNvPr id="2" name="Rectángulo 1"/>
            <p:cNvSpPr/>
            <p:nvPr/>
          </p:nvSpPr>
          <p:spPr>
            <a:xfrm>
              <a:off x="1417638" y="2857500"/>
              <a:ext cx="6869112" cy="20288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315" name="1 CuadroTexto"/>
            <p:cNvSpPr txBox="1">
              <a:spLocks noChangeArrowheads="1"/>
            </p:cNvSpPr>
            <p:nvPr/>
          </p:nvSpPr>
          <p:spPr bwMode="auto">
            <a:xfrm>
              <a:off x="1686719" y="3435076"/>
              <a:ext cx="6330949" cy="691984"/>
            </a:xfrm>
            <a:prstGeom prst="rect">
              <a:avLst/>
            </a:prstGeom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MX" altLang="es-MX" dirty="0" smtClean="0">
                  <a:solidFill>
                    <a:schemeClr val="bg1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ACUERDOS Y COMPROMISOS</a:t>
              </a:r>
              <a:endParaRPr lang="es-MX" altLang="es-MX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3316" name="5 CuadroTexto"/>
          <p:cNvSpPr txBox="1">
            <a:spLocks noChangeArrowheads="1"/>
          </p:cNvSpPr>
          <p:nvPr/>
        </p:nvSpPr>
        <p:spPr bwMode="auto">
          <a:xfrm>
            <a:off x="2206227" y="1822034"/>
            <a:ext cx="4748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28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DIRECCIÓN ACADÉMICA</a:t>
            </a:r>
            <a:endParaRPr lang="es-MX" altLang="es-MX" sz="28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59002"/>
            <a:ext cx="8229600" cy="4964377"/>
          </a:xfrm>
        </p:spPr>
        <p:txBody>
          <a:bodyPr/>
          <a:lstStyle/>
          <a:p>
            <a:pPr algn="just"/>
            <a:r>
              <a:rPr lang="es-MX" sz="2800" dirty="0" smtClean="0"/>
              <a:t>Promover el curso en línea Para ser asesor del </a:t>
            </a:r>
            <a:r>
              <a:rPr lang="es-MX" sz="2800" dirty="0" err="1" smtClean="0"/>
              <a:t>MEVyT</a:t>
            </a:r>
            <a:r>
              <a:rPr lang="es-MX" sz="2800" dirty="0" smtClean="0"/>
              <a:t>  entre las figuras que tengan acceso a conectividad e infraestructura y garantizarles a todos los asesores que lo estudian apoyo pedagógico. Por su parte, la DA enviará orientaciones pedagógicas para apoyar la  formación inicial para asesores (modalidad mixta).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algn="just"/>
            <a:r>
              <a:rPr lang="es-MX" sz="2800" dirty="0"/>
              <a:t>Se depurarán base de datos de figuras solidarias, a fin de contar con información confiable que favorezca la planeación y realización de la formación y el acompañamiento.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0136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13594"/>
            <a:ext cx="8229600" cy="4525963"/>
          </a:xfrm>
        </p:spPr>
        <p:txBody>
          <a:bodyPr/>
          <a:lstStyle/>
          <a:p>
            <a:pPr algn="just"/>
            <a:endParaRPr lang="es-MX" sz="2800" dirty="0" smtClean="0"/>
          </a:p>
          <a:p>
            <a:pPr lvl="0" algn="just"/>
            <a:r>
              <a:rPr lang="es-MX" sz="2800" dirty="0" smtClean="0"/>
              <a:t>Se </a:t>
            </a:r>
            <a:r>
              <a:rPr lang="es-MX" sz="2800" dirty="0"/>
              <a:t>enviará a la Dirección Académica propuestas de estrategias focalizadas que posibiliten que las personas que estudiaron un diplomado en línea participe en talleres  de formación y reuniones de balance.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2548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1069" y="1241945"/>
            <a:ext cx="87755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ACUERDOS Y COMPROMISOS </a:t>
            </a:r>
            <a:r>
              <a:rPr lang="es-MX" sz="2800" b="1" dirty="0" smtClean="0"/>
              <a:t> DIRECCIÓN </a:t>
            </a:r>
            <a:r>
              <a:rPr lang="es-MX" sz="2800" b="1" dirty="0"/>
              <a:t>ACADÉMICA</a:t>
            </a:r>
            <a:endParaRPr lang="es-MX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Se enviará </a:t>
            </a:r>
            <a:r>
              <a:rPr lang="es-MX" sz="2400" dirty="0"/>
              <a:t>el informe de la </a:t>
            </a:r>
            <a:r>
              <a:rPr lang="es-MX" sz="2400" dirty="0" smtClean="0"/>
              <a:t>DVV International </a:t>
            </a:r>
            <a:r>
              <a:rPr lang="es-MX" sz="2400" dirty="0" smtClean="0"/>
              <a:t>con resultados </a:t>
            </a:r>
            <a:r>
              <a:rPr lang="es-MX" sz="2400" dirty="0"/>
              <a:t>de la investigación acerca del cumplimiento del Derecho a la educación de personas jóvenes y </a:t>
            </a:r>
            <a:r>
              <a:rPr lang="es-MX" sz="2400" dirty="0" smtClean="0"/>
              <a:t>adultas, </a:t>
            </a:r>
            <a:r>
              <a:rPr lang="es-MX" sz="2400" dirty="0"/>
              <a:t>en los 3 estados </a:t>
            </a:r>
            <a:r>
              <a:rPr lang="es-MX" sz="2400" dirty="0" smtClean="0"/>
              <a:t>participantes.</a:t>
            </a:r>
          </a:p>
          <a:p>
            <a:pPr algn="just"/>
            <a:endParaRPr lang="es-MX" sz="2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Se </a:t>
            </a:r>
            <a:r>
              <a:rPr lang="es-MX" sz="2400" dirty="0"/>
              <a:t>organizará reunión con Responsables de Servicios Educativos, Formación y Responsable del  curso en línea Para ser alfabetizador </a:t>
            </a:r>
            <a:r>
              <a:rPr lang="es-MX" sz="2400" dirty="0" smtClean="0"/>
              <a:t>(12 </a:t>
            </a:r>
            <a:r>
              <a:rPr lang="es-MX" sz="2400" dirty="0"/>
              <a:t>o </a:t>
            </a:r>
            <a:r>
              <a:rPr lang="es-MX" sz="2400" dirty="0" smtClean="0"/>
              <a:t>13 octubre). </a:t>
            </a:r>
            <a:r>
              <a:rPr lang="es-MX" sz="2400" dirty="0"/>
              <a:t>Por su parte, entidades que participen </a:t>
            </a:r>
            <a:r>
              <a:rPr lang="es-MX" sz="2400" dirty="0" smtClean="0"/>
              <a:t>darán </a:t>
            </a:r>
            <a:r>
              <a:rPr lang="es-MX" sz="2400" dirty="0"/>
              <a:t>cumplimiento a los acuerdos de </a:t>
            </a:r>
            <a:r>
              <a:rPr lang="es-MX" sz="2400" dirty="0" smtClean="0"/>
              <a:t>videoconferencia.</a:t>
            </a:r>
          </a:p>
          <a:p>
            <a:pPr algn="just"/>
            <a:endParaRPr lang="es-MX" sz="24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400" dirty="0"/>
              <a:t>Se enviará a  los Directores y Delegados resultados de formación de alfabetizadores para establecer mecanismo periódico de evaluación, última semana de Septiembre</a:t>
            </a:r>
            <a:r>
              <a:rPr lang="es-MX" sz="24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7163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66382" y="1255589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/>
              <a:t>                                                      DIRECCIÓN </a:t>
            </a:r>
            <a:r>
              <a:rPr lang="es-MX" sz="2800" b="1" dirty="0"/>
              <a:t>ACADÉMICA</a:t>
            </a:r>
            <a:endParaRPr lang="es-MX" sz="28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800" dirty="0" smtClean="0"/>
              <a:t>Se </a:t>
            </a:r>
            <a:r>
              <a:rPr lang="es-MX" sz="2800" dirty="0"/>
              <a:t>ratifica compromiso de diseñar Propuesta de estímulos y apoyos a la formación de figuras. </a:t>
            </a:r>
            <a:r>
              <a:rPr lang="es-MX" sz="2800" dirty="0" smtClean="0"/>
              <a:t>Noviembre.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800" dirty="0"/>
              <a:t>Se revisará con el Área de Administración procedimientos que faciliten la  identificación de los recursos financieros asignados  a la formación de los meses de julio a diciembre.  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800" dirty="0"/>
              <a:t>Se enviará invitación de videoconferencia para compartir criterios para la vinculación en SASA de alfabetizadores y enlaces, a fin de contar con información periódica de las tareas de </a:t>
            </a:r>
            <a:r>
              <a:rPr lang="es-MX" sz="2800" dirty="0" smtClean="0"/>
              <a:t>enlaces.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183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6298"/>
            <a:ext cx="8229600" cy="5032615"/>
          </a:xfrm>
        </p:spPr>
        <p:txBody>
          <a:bodyPr/>
          <a:lstStyle/>
          <a:p>
            <a:pPr marL="0" lvl="0" indent="0" algn="r">
              <a:buNone/>
            </a:pPr>
            <a:r>
              <a:rPr lang="es-MX" sz="2800" b="1" dirty="0"/>
              <a:t> </a:t>
            </a:r>
            <a:r>
              <a:rPr lang="es-MX" sz="2800" b="1" dirty="0" smtClean="0"/>
              <a:t>  DIRECCIÓN </a:t>
            </a:r>
            <a:r>
              <a:rPr lang="es-MX" sz="2800" b="1" dirty="0"/>
              <a:t>ACADÉMICA</a:t>
            </a:r>
            <a:endParaRPr lang="es-MX" sz="2800" dirty="0" smtClean="0"/>
          </a:p>
          <a:p>
            <a:pPr lvl="0" algn="just"/>
            <a:r>
              <a:rPr lang="es-MX" sz="2800" dirty="0" smtClean="0"/>
              <a:t>Se </a:t>
            </a:r>
            <a:r>
              <a:rPr lang="es-MX" sz="2800" dirty="0"/>
              <a:t>establecerán </a:t>
            </a:r>
            <a:r>
              <a:rPr lang="es-MX" sz="2800" dirty="0" smtClean="0"/>
              <a:t>criterios </a:t>
            </a:r>
            <a:r>
              <a:rPr lang="es-MX" sz="2800" dirty="0"/>
              <a:t>para elaborar PAEF, con base en los criterios establecidos </a:t>
            </a:r>
            <a:r>
              <a:rPr lang="es-MX" sz="2800" dirty="0" smtClean="0"/>
              <a:t>con </a:t>
            </a:r>
            <a:r>
              <a:rPr lang="es-MX" sz="2800" dirty="0"/>
              <a:t>el área de Planeación.</a:t>
            </a:r>
          </a:p>
          <a:p>
            <a:pPr lvl="0" algn="just"/>
            <a:r>
              <a:rPr lang="es-MX" sz="2800" dirty="0"/>
              <a:t>Se analizará el procedimiento para favorecer la identificación de habilidades digitales de población destinatarias de módulos de alfabetización tecnológica.</a:t>
            </a:r>
          </a:p>
          <a:p>
            <a:pPr lvl="0" algn="just"/>
            <a:r>
              <a:rPr lang="es-MX" sz="2800" dirty="0"/>
              <a:t>Se propondrán alternativas para dar facilidades a las personas que se registran en los diplomados los estudien  y acrediten.</a:t>
            </a:r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0579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0762"/>
            <a:ext cx="8229600" cy="4896139"/>
          </a:xfrm>
        </p:spPr>
        <p:txBody>
          <a:bodyPr/>
          <a:lstStyle/>
          <a:p>
            <a:pPr marL="0" indent="0" algn="r">
              <a:buNone/>
            </a:pPr>
            <a:r>
              <a:rPr lang="es-MX" sz="2800" b="1" dirty="0"/>
              <a:t> DIRECCIÓN </a:t>
            </a:r>
            <a:r>
              <a:rPr lang="es-MX" sz="2800" b="1" dirty="0" smtClean="0"/>
              <a:t>ACADÉMICA</a:t>
            </a:r>
          </a:p>
          <a:p>
            <a:pPr lvl="0" algn="just"/>
            <a:r>
              <a:rPr lang="es-MX" sz="2800" dirty="0" smtClean="0"/>
              <a:t>Se </a:t>
            </a:r>
            <a:r>
              <a:rPr lang="es-MX" sz="2800" dirty="0"/>
              <a:t>enviará a entidades información de personas  que han estudiado diplomados en línea y de los reconocimientos </a:t>
            </a:r>
            <a:r>
              <a:rPr lang="es-MX" sz="2800" dirty="0" smtClean="0"/>
              <a:t>turnados.</a:t>
            </a:r>
            <a:endParaRPr lang="es-MX" sz="2800" dirty="0"/>
          </a:p>
          <a:p>
            <a:pPr algn="just"/>
            <a:r>
              <a:rPr lang="es-MX" sz="2800" dirty="0" smtClean="0"/>
              <a:t>Se </a:t>
            </a:r>
            <a:r>
              <a:rPr lang="es-MX" sz="2800" dirty="0"/>
              <a:t>definirán acciones para facilitar que las figuras educativas cuenten con el material educativo así como, los procedimientos de resguardo y devolución. (Octubre</a:t>
            </a:r>
            <a:r>
              <a:rPr lang="es-MX" sz="2800" dirty="0" smtClean="0"/>
              <a:t>)</a:t>
            </a:r>
          </a:p>
          <a:p>
            <a:pPr lvl="0" algn="just"/>
            <a:r>
              <a:rPr lang="es-MX" sz="2800" dirty="0"/>
              <a:t>Se revisará esquema de apoyos económicos para asesores y estimular estudio de la oferta electrónica.</a:t>
            </a:r>
          </a:p>
          <a:p>
            <a:pPr marL="0" lvl="0" indent="0">
              <a:buNone/>
            </a:pPr>
            <a:endParaRPr lang="es-MX" sz="2800" dirty="0"/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0589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0762"/>
            <a:ext cx="8229600" cy="5455698"/>
          </a:xfrm>
        </p:spPr>
        <p:txBody>
          <a:bodyPr/>
          <a:lstStyle/>
          <a:p>
            <a:pPr marL="0" lvl="0" indent="0" algn="r">
              <a:buNone/>
            </a:pPr>
            <a:r>
              <a:rPr lang="es-MX" sz="2800" b="1" dirty="0"/>
              <a:t>DIRECCIÓN ACADÉMICA</a:t>
            </a:r>
          </a:p>
          <a:p>
            <a:pPr algn="just"/>
            <a:r>
              <a:rPr lang="es-MX" sz="2800" dirty="0" smtClean="0"/>
              <a:t>Revisar </a:t>
            </a:r>
            <a:r>
              <a:rPr lang="es-MX" sz="2800" dirty="0"/>
              <a:t>el esquema de formación para asesores MIB de los niveles intermedio y avanzado para diferenciar los talleres para asesores que ingresan directamente a esos niveles y los asesores que ya han recibido talleres del nivel inicial.</a:t>
            </a:r>
          </a:p>
          <a:p>
            <a:pPr algn="just"/>
            <a:r>
              <a:rPr lang="es-MX" sz="2800" dirty="0"/>
              <a:t>Incluir en los contenidos de la formación de asesores MIB de los niveles intermedio y avanzado estrategias:</a:t>
            </a:r>
          </a:p>
          <a:p>
            <a:pPr marL="1438275" indent="-268288" algn="just"/>
            <a:r>
              <a:rPr lang="es-MX" sz="2800" dirty="0"/>
              <a:t>Para la asesoría individual y de grupos heterogéneos.</a:t>
            </a:r>
          </a:p>
          <a:p>
            <a:pPr marL="1438275" indent="-268288" algn="just"/>
            <a:r>
              <a:rPr lang="es-MX" sz="2800" dirty="0"/>
              <a:t>El uso de la lengua indígena como lengua de </a:t>
            </a:r>
            <a:r>
              <a:rPr lang="es-MX" sz="2800" dirty="0" smtClean="0"/>
              <a:t>instrucción.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6574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36170"/>
            <a:ext cx="8229600" cy="5442051"/>
          </a:xfrm>
        </p:spPr>
        <p:txBody>
          <a:bodyPr/>
          <a:lstStyle/>
          <a:p>
            <a:pPr marL="90488" lvl="0" indent="0" algn="r">
              <a:buNone/>
            </a:pPr>
            <a:r>
              <a:rPr lang="es-MX" sz="2800" b="1" dirty="0"/>
              <a:t>DIRECCIÓN ACADÉMICA</a:t>
            </a:r>
          </a:p>
          <a:p>
            <a:pPr marL="604838" indent="-514350" algn="just"/>
            <a:r>
              <a:rPr lang="es-MX" sz="2800" dirty="0" smtClean="0"/>
              <a:t>Formalizar </a:t>
            </a:r>
            <a:r>
              <a:rPr lang="es-MX" sz="2800" dirty="0"/>
              <a:t>que los asesores especializados por eje del </a:t>
            </a:r>
            <a:r>
              <a:rPr lang="es-MX" sz="2800" dirty="0" err="1"/>
              <a:t>MEVyT</a:t>
            </a:r>
            <a:r>
              <a:rPr lang="es-MX" sz="2800" dirty="0"/>
              <a:t>, apoyen la formación de los asesores MIB de los niveles intermedio y avanzado.</a:t>
            </a:r>
          </a:p>
          <a:p>
            <a:pPr marL="604838" indent="-514350" algn="just"/>
            <a:r>
              <a:rPr lang="es-MX" sz="2800" dirty="0"/>
              <a:t>Instrumentar la valoración y revaloración de asesores bilingües considerando los ejes de lengua materna, español como segunda lengua y habilidades pedagógicas.</a:t>
            </a:r>
          </a:p>
          <a:p>
            <a:pPr marL="604838" indent="-514350" algn="just"/>
            <a:r>
              <a:rPr lang="es-MX" sz="2800" dirty="0"/>
              <a:t>Revisar los contenidos del esquema de formación de asesores MIB de nivel inicial y sus contenidos, para responder a la complejidad del aprendizaje de una segunda lengua.</a:t>
            </a:r>
          </a:p>
          <a:p>
            <a:pPr marL="90488" indent="0" algn="just">
              <a:buNone/>
            </a:pPr>
            <a:endParaRPr lang="es-MX" sz="2800" dirty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5838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2955" y="1286298"/>
            <a:ext cx="8679976" cy="4937081"/>
          </a:xfrm>
        </p:spPr>
        <p:txBody>
          <a:bodyPr/>
          <a:lstStyle/>
          <a:p>
            <a:pPr marL="0" indent="0" algn="ctr">
              <a:buNone/>
            </a:pPr>
            <a:r>
              <a:rPr lang="es-MX" sz="2800" b="1" dirty="0"/>
              <a:t>ACUERDOS Y COMPROMISOS INSTITUTOS Y </a:t>
            </a:r>
            <a:r>
              <a:rPr lang="es-MX" sz="2800" b="1" dirty="0" smtClean="0"/>
              <a:t>DELEGACIONES</a:t>
            </a:r>
          </a:p>
          <a:p>
            <a:pPr marL="547687" indent="-457200" algn="just"/>
            <a:r>
              <a:rPr lang="es-MX" sz="2800" dirty="0"/>
              <a:t>Los responsables del MIB en los </a:t>
            </a:r>
            <a:r>
              <a:rPr lang="es-MX" sz="2800" dirty="0" smtClean="0"/>
              <a:t>estados enviarán, el diagnóstico</a:t>
            </a:r>
            <a:r>
              <a:rPr lang="es-MX" sz="2800" dirty="0"/>
              <a:t>, las propuestas de solución y acciones para fortalecer la formación</a:t>
            </a:r>
            <a:r>
              <a:rPr lang="es-MX" sz="2800" dirty="0" smtClean="0"/>
              <a:t>. Por su parte, los responsables de Servicios Educativos enviarán el </a:t>
            </a:r>
            <a:r>
              <a:rPr lang="es-MX" sz="2800" dirty="0"/>
              <a:t>Formato 3, con propuestas de proyectos para fortalecer la formación, a más tardar, el </a:t>
            </a:r>
            <a:r>
              <a:rPr lang="es-MX" sz="2800" dirty="0" smtClean="0"/>
              <a:t>5 </a:t>
            </a:r>
            <a:r>
              <a:rPr lang="es-MX" sz="2800" dirty="0"/>
              <a:t>de Octubre</a:t>
            </a:r>
            <a:r>
              <a:rPr lang="es-MX" sz="2800" dirty="0" smtClean="0"/>
              <a:t>.</a:t>
            </a:r>
          </a:p>
          <a:p>
            <a:pPr marL="547687" indent="-457200" algn="just"/>
            <a:r>
              <a:rPr lang="es-MX" sz="2800" dirty="0" smtClean="0"/>
              <a:t>Se realizarán esfuerzos adicionales para cumplir las metas de formación inicial y continua comprometidas, durante octubre, noviembre y diciembre (MIB – HH).</a:t>
            </a:r>
            <a:endParaRPr lang="es-MX" sz="2800" dirty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8836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95482"/>
            <a:ext cx="8229600" cy="4525963"/>
          </a:xfrm>
        </p:spPr>
        <p:txBody>
          <a:bodyPr/>
          <a:lstStyle/>
          <a:p>
            <a:pPr lvl="0" algn="just"/>
            <a:r>
              <a:rPr lang="es-MX" sz="2800" dirty="0" smtClean="0"/>
              <a:t>Se enviará </a:t>
            </a:r>
            <a:r>
              <a:rPr lang="es-MX" sz="2800" dirty="0"/>
              <a:t>a la Subdirección de Contenidos Básicos alternativas de   solución problemáticas relacionadas con la oferta de diplomados a distancia: convocatoria, seguimiento y deserción. A más tardar, última semana de Octubre</a:t>
            </a:r>
            <a:r>
              <a:rPr lang="es-MX" sz="2800" dirty="0" smtClean="0"/>
              <a:t>.</a:t>
            </a:r>
          </a:p>
          <a:p>
            <a:pPr lvl="0" algn="just"/>
            <a:r>
              <a:rPr lang="es-MX" sz="2800" dirty="0" smtClean="0"/>
              <a:t>Se </a:t>
            </a:r>
            <a:r>
              <a:rPr lang="es-MX" sz="2800" dirty="0"/>
              <a:t>realizarán acciones de sensibilización con los Directores y Delegados acerca de la importancia de </a:t>
            </a:r>
            <a:r>
              <a:rPr lang="es-MX" sz="2800" dirty="0" smtClean="0"/>
              <a:t>reconocer la participación en </a:t>
            </a:r>
            <a:r>
              <a:rPr lang="es-MX" sz="2800" dirty="0"/>
              <a:t>la </a:t>
            </a:r>
            <a:r>
              <a:rPr lang="es-MX" sz="2800" dirty="0" smtClean="0"/>
              <a:t>oferta de diplomados  </a:t>
            </a:r>
            <a:r>
              <a:rPr lang="es-MX" sz="2800" dirty="0"/>
              <a:t>como </a:t>
            </a:r>
            <a:r>
              <a:rPr lang="es-MX" sz="2800" dirty="0" smtClean="0"/>
              <a:t>privilegio; identificar, invitar y apoyar </a:t>
            </a:r>
            <a:r>
              <a:rPr lang="es-MX" sz="2800" dirty="0"/>
              <a:t>a personas destacadas para que se incorporen.</a:t>
            </a:r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79570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24988</TotalTime>
  <Words>747</Words>
  <Application>Microsoft Office PowerPoint</Application>
  <PresentationFormat>Presentación en pantalla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Dirección Académica</dc:creator>
  <cp:lastModifiedBy>Margarita</cp:lastModifiedBy>
  <cp:revision>495</cp:revision>
  <cp:lastPrinted>2015-09-22T16:52:43Z</cp:lastPrinted>
  <dcterms:created xsi:type="dcterms:W3CDTF">2013-02-20T23:15:00Z</dcterms:created>
  <dcterms:modified xsi:type="dcterms:W3CDTF">2015-09-28T19:48:41Z</dcterms:modified>
</cp:coreProperties>
</file>