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2" r:id="rId3"/>
    <p:sldId id="291" r:id="rId4"/>
    <p:sldId id="264" r:id="rId5"/>
    <p:sldId id="293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513"/>
    <a:srgbClr val="FFD54F"/>
    <a:srgbClr val="DCD8C2"/>
    <a:srgbClr val="BD4A47"/>
    <a:srgbClr val="F0D5D4"/>
    <a:srgbClr val="C5D5E9"/>
    <a:srgbClr val="D5E0EF"/>
    <a:srgbClr val="CCDAEC"/>
    <a:srgbClr val="FFF0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768" y="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GUIDO\Documents\DOCUMENTOS\1%20INEA%202015\REUNION%20NACIONAL\Jornaleros%20ene%20-%20jul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roundedCorners val="1"/>
  <c:chart>
    <c:title>
      <c:tx>
        <c:rich>
          <a:bodyPr/>
          <a:lstStyle/>
          <a:p>
            <a:pPr>
              <a:defRPr sz="1600"/>
            </a:pPr>
            <a:r>
              <a:rPr lang="es-MX" sz="1600"/>
              <a:t>Distribución de la Atención Educativa por Estado</a:t>
            </a:r>
          </a:p>
          <a:p>
            <a:pPr>
              <a:defRPr sz="1600"/>
            </a:pPr>
            <a:r>
              <a:rPr lang="es-MX" sz="1600"/>
              <a:t>Julio 2015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7853776720686737E-3"/>
          <c:y val="0.2824216243802859"/>
          <c:w val="0.84695725182569814"/>
          <c:h val="0.644740084572762"/>
        </c:manualLayout>
      </c:layout>
      <c:pie3DChart>
        <c:varyColors val="1"/>
        <c:ser>
          <c:idx val="0"/>
          <c:order val="0"/>
          <c:explosion val="25"/>
          <c:dPt>
            <c:idx val="2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2"/>
            <c:spPr>
              <a:solidFill>
                <a:srgbClr val="EFBDDC"/>
              </a:solidFill>
            </c:spPr>
          </c:dPt>
          <c:dLbls>
            <c:dLbl>
              <c:idx val="1"/>
              <c:layout>
                <c:manualLayout>
                  <c:x val="-4.1446631671041137E-2"/>
                  <c:y val="4.2067658209390507E-4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2.4550743657042868E-2"/>
                  <c:y val="-7.0752405949256386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3.2637467191601051E-2"/>
                  <c:y val="-1.4378827646544181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5.4775699912510967E-2"/>
                  <c:y val="2.2014071157771951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2.7212817147856536E-2"/>
                  <c:y val="5.0300379119276768E-2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9.6142825896762939E-3"/>
                  <c:y val="-3.1566418780985712E-2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1.3994203849518815E-2"/>
                  <c:y val="4.4499125109361357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000"/>
                </a:pPr>
                <a:endParaRPr lang="es-MX"/>
              </a:p>
            </c:txPr>
            <c:showCatName val="1"/>
            <c:showPercent val="1"/>
            <c:showLeaderLines val="1"/>
          </c:dLbls>
          <c:cat>
            <c:strRef>
              <c:f>'Jornaleros ene- jul 15'!$R$4:$R$18</c:f>
              <c:strCache>
                <c:ptCount val="15"/>
                <c:pt idx="0">
                  <c:v>BC</c:v>
                </c:pt>
                <c:pt idx="1">
                  <c:v>BCS</c:v>
                </c:pt>
                <c:pt idx="2">
                  <c:v>COAH</c:v>
                </c:pt>
                <c:pt idx="3">
                  <c:v>DGO</c:v>
                </c:pt>
                <c:pt idx="4">
                  <c:v>GRO</c:v>
                </c:pt>
                <c:pt idx="5">
                  <c:v>HGO</c:v>
                </c:pt>
                <c:pt idx="6">
                  <c:v>JAL</c:v>
                </c:pt>
                <c:pt idx="7">
                  <c:v>MICH</c:v>
                </c:pt>
                <c:pt idx="8">
                  <c:v>MOR</c:v>
                </c:pt>
                <c:pt idx="9">
                  <c:v>NAY</c:v>
                </c:pt>
                <c:pt idx="10">
                  <c:v>OAX</c:v>
                </c:pt>
                <c:pt idx="11">
                  <c:v>SLP</c:v>
                </c:pt>
                <c:pt idx="12">
                  <c:v>SIN</c:v>
                </c:pt>
                <c:pt idx="13">
                  <c:v>SON</c:v>
                </c:pt>
                <c:pt idx="14">
                  <c:v>VER</c:v>
                </c:pt>
              </c:strCache>
            </c:strRef>
          </c:cat>
          <c:val>
            <c:numRef>
              <c:f>'Jornaleros ene- jul 15'!$S$4:$S$18</c:f>
              <c:numCache>
                <c:formatCode>#,##0</c:formatCode>
                <c:ptCount val="15"/>
                <c:pt idx="0">
                  <c:v>139</c:v>
                </c:pt>
                <c:pt idx="1">
                  <c:v>377</c:v>
                </c:pt>
                <c:pt idx="2">
                  <c:v>95</c:v>
                </c:pt>
                <c:pt idx="3">
                  <c:v>2</c:v>
                </c:pt>
                <c:pt idx="4">
                  <c:v>23</c:v>
                </c:pt>
                <c:pt idx="5">
                  <c:v>148</c:v>
                </c:pt>
                <c:pt idx="6">
                  <c:v>147</c:v>
                </c:pt>
                <c:pt idx="7">
                  <c:v>466</c:v>
                </c:pt>
                <c:pt idx="8">
                  <c:v>155</c:v>
                </c:pt>
                <c:pt idx="9">
                  <c:v>280</c:v>
                </c:pt>
                <c:pt idx="10">
                  <c:v>1172</c:v>
                </c:pt>
                <c:pt idx="11">
                  <c:v>5</c:v>
                </c:pt>
                <c:pt idx="12">
                  <c:v>1052</c:v>
                </c:pt>
                <c:pt idx="13">
                  <c:v>348</c:v>
                </c:pt>
                <c:pt idx="14">
                  <c:v>34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8899015748031518"/>
          <c:y val="6.4796587926509247E-2"/>
          <c:w val="9.4343175853018379E-2"/>
          <c:h val="0.89355497229512981"/>
        </c:manualLayout>
      </c:layout>
      <c:txPr>
        <a:bodyPr/>
        <a:lstStyle/>
        <a:p>
          <a:pPr>
            <a:defRPr sz="900"/>
          </a:pPr>
          <a:endParaRPr lang="es-MX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>
      <a:bevelT/>
    </a:sp3d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73AF-FA41-4A2F-9546-0FA7422A457F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BE63E-E809-4751-B98A-ABCC2190514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9999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62716-768D-4024-BF96-55024F79D6A8}" type="datetimeFigureOut">
              <a:rPr lang="es-MX" smtClean="0"/>
              <a:pPr/>
              <a:t>22/09/2015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A376B-C101-40F1-BDCD-BF009EACC2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6454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88224" y="5877272"/>
            <a:ext cx="235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Septiembre, 2015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619672" y="249289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SITUACIÓN </a:t>
            </a:r>
            <a:r>
              <a:rPr lang="es-MX" sz="2400" b="1" dirty="0"/>
              <a:t>ACTUAL DEL PROYECTO </a:t>
            </a:r>
            <a:endParaRPr lang="es-MX" sz="2400" b="1" dirty="0" smtClean="0"/>
          </a:p>
          <a:p>
            <a:pPr algn="ctr"/>
            <a:r>
              <a:rPr lang="es-MX" sz="2400" b="1" dirty="0" smtClean="0"/>
              <a:t>JORNALEROS </a:t>
            </a:r>
            <a:r>
              <a:rPr lang="es-MX" sz="2400" b="1" dirty="0"/>
              <a:t>AGRÍCOLAS MIGRANTES </a:t>
            </a:r>
          </a:p>
        </p:txBody>
      </p:sp>
      <p:pic>
        <p:nvPicPr>
          <p:cNvPr id="6" name="Picture 4" descr="C:\Users\LGUIDO\Pictures\INEA\untitled8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003" y="3645024"/>
            <a:ext cx="3429827" cy="1958578"/>
          </a:xfrm>
          <a:prstGeom prst="rect">
            <a:avLst/>
          </a:prstGeom>
          <a:noFill/>
        </p:spPr>
      </p:pic>
      <p:pic>
        <p:nvPicPr>
          <p:cNvPr id="7" name="Picture 6" descr="C:\Users\LGUIDO\Pictures\INEA\images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4970" y="3717032"/>
            <a:ext cx="3268942" cy="1823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s-MX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Jornaleros Agrícolas Migrantes </a:t>
            </a:r>
            <a:endParaRPr lang="es-MX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81300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estima que el número de jornaleros asciende a 2, 404,14  jornaleros agrícolas migrantes.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60% de los jornaleros agrícolas son indígenas provenientes de Guerrero, Oaxaca, Chiapas y </a:t>
            </a:r>
            <a:r>
              <a:rPr lang="es-MX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Veracruz.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Laboran  </a:t>
            </a:r>
            <a:r>
              <a:rPr lang="es-MX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18 estados: Sinaloa, Sonora, Baja California, Baja California Sur, Chihuahua, Guanajuato, Zacatecas, Jalisco, Nayarit, Colima, San Luis Potosí, Querétaro, Veracruz, Morelos, Hidalgo, Michoacán, Estado de México y Chiapas</a:t>
            </a:r>
            <a:r>
              <a:rPr lang="es-MX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MX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sz="2000" dirty="0"/>
          </a:p>
          <a:p>
            <a:pPr>
              <a:buFont typeface="Wingdings" panose="05000000000000000000" pitchFamily="2" charset="2"/>
              <a:buChar char="§"/>
            </a:pPr>
            <a:endParaRPr lang="es-MX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sz="2000" dirty="0"/>
          </a:p>
          <a:p>
            <a:pPr>
              <a:buFont typeface="Wingdings" panose="05000000000000000000" pitchFamily="2" charset="2"/>
              <a:buChar char="§"/>
            </a:pP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42924" y="5849908"/>
            <a:ext cx="41010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MX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Fuente. SEDESOL. Encuesta Nacional de Jornaleros Agrícolas. 2009</a:t>
            </a:r>
          </a:p>
        </p:txBody>
      </p:sp>
      <p:pic>
        <p:nvPicPr>
          <p:cNvPr id="1030" name="Picture 6" descr="C:\Users\opliego.INEADOM\Downloads\jornaleros_sanquint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3810000" cy="224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09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89078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Jornaleros Agrícolas Migrantes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lvl="0" algn="just">
              <a:spcBef>
                <a:spcPts val="0"/>
              </a:spcBef>
              <a:buBlip>
                <a:blip r:embed="rId2"/>
              </a:buBlip>
            </a:pPr>
            <a:endParaRPr lang="es-MX" sz="1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7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 jornalero agrícola sólo tiene trabajo por periodos de 4 a 8 meses, recibe su salario al concluir el periodo.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7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Los jornaleros involucran a toda la familia para aumentar el ingreso por hogar. Esto provoca que el 40% de los trabajadores de un campo sean niños.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7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 40% de las mujeres indígenas que son jornaleras agrícolas reciben un salario menor al de sus compañeros, sin que haya una justificación para ello.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7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 81% de los jornaleros no concluyeron la educación secundaria.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7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 80% de los jornaleros no cuenta con prestaciones laborales y sociales y no pueden acudir a un médico en caso de accidente.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s-MX" sz="4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Fuente. SEDESOL. Encuesta Nacional de Jornaleros Agrícolas. 2009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76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7600" dirty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1200" dirty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1200" dirty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1200" dirty="0" smtClean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MX" sz="1200" dirty="0">
              <a:solidFill>
                <a:prstClr val="black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9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1331913" y="4437063"/>
            <a:ext cx="5183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C528-B8A2-4C77-ABC6-79E13174D38F}" type="slidenum">
              <a:rPr lang="es-ES" sz="1200" smtClean="0"/>
              <a:pPr/>
              <a:t>4</a:t>
            </a:fld>
            <a:endParaRPr lang="es-E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95883" y="1700808"/>
            <a:ext cx="81369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atiende a 15 estados</a:t>
            </a:r>
            <a:r>
              <a:rPr lang="es-MX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s-MX" sz="1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MX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s-MX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ueve receptores: Baja California, Baja California Sur, Hidalgo, Jalisco, Michoacán, Nayarit, San Luis Potosí, Sinaloa y Sonora.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MX" sz="1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Seis expulsores:  Coahuila, Durango, Guerrero, Morelos, Oaxaca y Veracruz.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MX" sz="1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Coahuila y Durango, son tanto expulsores como receptores.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MX" sz="1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los estados receptores se brinda la atención educativa  con el MEVyT hispanohablante, debido a que no se cuenta con los materiales educativos del MIB de acuerdo a la lengua de los JAM.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MX" sz="1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 Orientadores educativos que asesoran a los JAM no son bilingües, por lo que la asesoría se brinda con el MEVyT.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MX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 del Proyecto Jornaleros </a:t>
            </a:r>
            <a:b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Agrícolas Migrantes </a:t>
            </a:r>
            <a:endParaRPr lang="es-MX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1331913" y="4437063"/>
            <a:ext cx="51831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MX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C528-B8A2-4C77-ABC6-79E13174D38F}" type="slidenum">
              <a:rPr lang="es-ES" sz="1200" smtClean="0"/>
              <a:pPr/>
              <a:t>5</a:t>
            </a:fld>
            <a:endParaRPr lang="es-ES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Características del Proyecto Jornaleros </a:t>
            </a:r>
            <a:b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Agrícolas Migrantes </a:t>
            </a:r>
            <a:endParaRPr lang="es-MX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2 Gráfico"/>
          <p:cNvGraphicFramePr/>
          <p:nvPr/>
        </p:nvGraphicFramePr>
        <p:xfrm>
          <a:off x="1547664" y="1772816"/>
          <a:ext cx="61926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378</Words>
  <Application>Microsoft Office PowerPoint</Application>
  <PresentationFormat>Presentación en pantalla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Jornaleros Agrícolas Migrantes </vt:lpstr>
      <vt:lpstr>Jornaleros Agrícolas Migrantes </vt:lpstr>
      <vt:lpstr>Características del Proyecto Jornaleros  Agrícolas Migrantes </vt:lpstr>
      <vt:lpstr>Características del Proyecto Jornaleros  Agrícolas Migrantes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Leticia Guido</dc:creator>
  <cp:lastModifiedBy>Leticia Guido</cp:lastModifiedBy>
  <cp:revision>105</cp:revision>
  <cp:lastPrinted>2015-09-14T06:19:27Z</cp:lastPrinted>
  <dcterms:created xsi:type="dcterms:W3CDTF">2015-05-25T00:13:13Z</dcterms:created>
  <dcterms:modified xsi:type="dcterms:W3CDTF">2015-09-22T20:43:18Z</dcterms:modified>
</cp:coreProperties>
</file>