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9144000" cy="6858000" type="screen4x3"/>
  <p:notesSz cx="7010400" cy="92964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669900"/>
    <a:srgbClr val="FF9900"/>
    <a:srgbClr val="666633"/>
    <a:srgbClr val="336600"/>
    <a:srgbClr val="003300"/>
    <a:srgbClr val="00CC00"/>
    <a:srgbClr val="FFCC66"/>
    <a:srgbClr val="FFCC00"/>
    <a:srgbClr val="3E1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6" d="100"/>
          <a:sy n="106" d="100"/>
        </p:scale>
        <p:origin x="1686"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7840" cy="464820"/>
          </a:xfrm>
          <a:prstGeom prst="rect">
            <a:avLst/>
          </a:prstGeom>
        </p:spPr>
        <p:txBody>
          <a:bodyPr vert="horz" lIns="93173" tIns="46586" rIns="93173" bIns="46586" rtlCol="0"/>
          <a:lstStyle>
            <a:lvl1pPr algn="l">
              <a:defRPr sz="1200"/>
            </a:lvl1pPr>
          </a:lstStyle>
          <a:p>
            <a:endParaRPr lang="es-MX"/>
          </a:p>
        </p:txBody>
      </p:sp>
      <p:sp>
        <p:nvSpPr>
          <p:cNvPr id="3" name="2 Marcador de fecha"/>
          <p:cNvSpPr>
            <a:spLocks noGrp="1"/>
          </p:cNvSpPr>
          <p:nvPr>
            <p:ph type="dt" idx="1"/>
          </p:nvPr>
        </p:nvSpPr>
        <p:spPr>
          <a:xfrm>
            <a:off x="3970938" y="0"/>
            <a:ext cx="3037840" cy="464820"/>
          </a:xfrm>
          <a:prstGeom prst="rect">
            <a:avLst/>
          </a:prstGeom>
        </p:spPr>
        <p:txBody>
          <a:bodyPr vert="horz" lIns="93173" tIns="46586" rIns="93173" bIns="46586" rtlCol="0"/>
          <a:lstStyle>
            <a:lvl1pPr algn="r">
              <a:defRPr sz="1200"/>
            </a:lvl1pPr>
          </a:lstStyle>
          <a:p>
            <a:fld id="{3B62826C-9315-49FE-A609-E3F1EAA474C3}" type="datetimeFigureOut">
              <a:rPr lang="es-MX" smtClean="0"/>
              <a:t>24/09/2015</a:t>
            </a:fld>
            <a:endParaRPr lang="es-MX"/>
          </a:p>
        </p:txBody>
      </p:sp>
      <p:sp>
        <p:nvSpPr>
          <p:cNvPr id="4" name="3 Marcador de imagen de diapositiva"/>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3" tIns="46586" rIns="93173" bIns="46586" rtlCol="0" anchor="ctr"/>
          <a:lstStyle/>
          <a:p>
            <a:endParaRPr lang="es-MX"/>
          </a:p>
        </p:txBody>
      </p:sp>
      <p:sp>
        <p:nvSpPr>
          <p:cNvPr id="5" name="4 Marcador de notas"/>
          <p:cNvSpPr>
            <a:spLocks noGrp="1"/>
          </p:cNvSpPr>
          <p:nvPr>
            <p:ph type="body" sz="quarter" idx="3"/>
          </p:nvPr>
        </p:nvSpPr>
        <p:spPr>
          <a:xfrm>
            <a:off x="701040" y="4415790"/>
            <a:ext cx="5608320" cy="4183380"/>
          </a:xfrm>
          <a:prstGeom prst="rect">
            <a:avLst/>
          </a:prstGeom>
        </p:spPr>
        <p:txBody>
          <a:bodyPr vert="horz" lIns="93173" tIns="46586" rIns="93173" bIns="46586"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829967"/>
            <a:ext cx="3037840" cy="464820"/>
          </a:xfrm>
          <a:prstGeom prst="rect">
            <a:avLst/>
          </a:prstGeom>
        </p:spPr>
        <p:txBody>
          <a:bodyPr vert="horz" lIns="93173" tIns="46586" rIns="93173" bIns="46586"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970938" y="8829967"/>
            <a:ext cx="3037840" cy="464820"/>
          </a:xfrm>
          <a:prstGeom prst="rect">
            <a:avLst/>
          </a:prstGeom>
        </p:spPr>
        <p:txBody>
          <a:bodyPr vert="horz" lIns="93173" tIns="46586" rIns="93173" bIns="46586" rtlCol="0" anchor="b"/>
          <a:lstStyle>
            <a:lvl1pPr algn="r">
              <a:defRPr sz="1200"/>
            </a:lvl1pPr>
          </a:lstStyle>
          <a:p>
            <a:fld id="{788A556E-A24B-4AF3-8A31-6EE24A4742A5}" type="slidenum">
              <a:rPr lang="es-MX" smtClean="0"/>
              <a:t>‹Nº›</a:t>
            </a:fld>
            <a:endParaRPr lang="es-MX"/>
          </a:p>
        </p:txBody>
      </p:sp>
    </p:spTree>
    <p:extLst>
      <p:ext uri="{BB962C8B-B14F-4D97-AF65-F5344CB8AC3E}">
        <p14:creationId xmlns:p14="http://schemas.microsoft.com/office/powerpoint/2010/main" val="1757229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EL TITULO NO ES MUY APROPIADO,</a:t>
            </a:r>
            <a:r>
              <a:rPr lang="es-ES" baseline="0" dirty="0" smtClean="0"/>
              <a:t> DEBE DE LLAMARSE MODELO OPERATIVO DE INCORPORACION</a:t>
            </a:r>
            <a:endParaRPr lang="es-ES" dirty="0"/>
          </a:p>
        </p:txBody>
      </p:sp>
      <p:sp>
        <p:nvSpPr>
          <p:cNvPr id="4" name="Marcador de número de diapositiva 3"/>
          <p:cNvSpPr>
            <a:spLocks noGrp="1"/>
          </p:cNvSpPr>
          <p:nvPr>
            <p:ph type="sldNum" sz="quarter" idx="10"/>
          </p:nvPr>
        </p:nvSpPr>
        <p:spPr/>
        <p:txBody>
          <a:bodyPr/>
          <a:lstStyle/>
          <a:p>
            <a:fld id="{788A556E-A24B-4AF3-8A31-6EE24A4742A5}" type="slidenum">
              <a:rPr lang="es-MX" smtClean="0"/>
              <a:t>1</a:t>
            </a:fld>
            <a:endParaRPr lang="es-MX"/>
          </a:p>
        </p:txBody>
      </p:sp>
    </p:spTree>
    <p:extLst>
      <p:ext uri="{BB962C8B-B14F-4D97-AF65-F5344CB8AC3E}">
        <p14:creationId xmlns:p14="http://schemas.microsoft.com/office/powerpoint/2010/main" val="803339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88A556E-A24B-4AF3-8A31-6EE24A4742A5}" type="slidenum">
              <a:rPr lang="es-MX" smtClean="0"/>
              <a:t>2</a:t>
            </a:fld>
            <a:endParaRPr lang="es-MX"/>
          </a:p>
        </p:txBody>
      </p:sp>
    </p:spTree>
    <p:extLst>
      <p:ext uri="{BB962C8B-B14F-4D97-AF65-F5344CB8AC3E}">
        <p14:creationId xmlns:p14="http://schemas.microsoft.com/office/powerpoint/2010/main" val="592927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86D015C5-CDE8-4EA8-B3D7-BCC624CC076D}" type="datetime1">
              <a:rPr lang="es-ES" smtClean="0"/>
              <a:t>24/09/2015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3A53879-C314-9A49-8C36-9624EC24C3C4}" type="slidenum">
              <a:rPr lang="es-ES" smtClean="0"/>
              <a:t>‹Nº›</a:t>
            </a:fld>
            <a:endParaRPr lang="es-ES"/>
          </a:p>
        </p:txBody>
      </p:sp>
    </p:spTree>
    <p:extLst>
      <p:ext uri="{BB962C8B-B14F-4D97-AF65-F5344CB8AC3E}">
        <p14:creationId xmlns:p14="http://schemas.microsoft.com/office/powerpoint/2010/main" val="1813574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CFF37D6F-55D3-423D-82E0-6E154C554FA1}" type="datetime1">
              <a:rPr lang="es-ES" smtClean="0"/>
              <a:t>24/09/2015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3A53879-C314-9A49-8C36-9624EC24C3C4}" type="slidenum">
              <a:rPr lang="es-ES" smtClean="0"/>
              <a:t>‹Nº›</a:t>
            </a:fld>
            <a:endParaRPr lang="es-ES"/>
          </a:p>
        </p:txBody>
      </p:sp>
    </p:spTree>
    <p:extLst>
      <p:ext uri="{BB962C8B-B14F-4D97-AF65-F5344CB8AC3E}">
        <p14:creationId xmlns:p14="http://schemas.microsoft.com/office/powerpoint/2010/main" val="4206973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E908D80E-951A-4A86-8F62-932DC25F1160}" type="datetime1">
              <a:rPr lang="es-ES" smtClean="0"/>
              <a:t>24/09/2015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3A53879-C314-9A49-8C36-9624EC24C3C4}" type="slidenum">
              <a:rPr lang="es-ES" smtClean="0"/>
              <a:t>‹Nº›</a:t>
            </a:fld>
            <a:endParaRPr lang="es-ES"/>
          </a:p>
        </p:txBody>
      </p:sp>
    </p:spTree>
    <p:extLst>
      <p:ext uri="{BB962C8B-B14F-4D97-AF65-F5344CB8AC3E}">
        <p14:creationId xmlns:p14="http://schemas.microsoft.com/office/powerpoint/2010/main" val="2775663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2697D49D-80B3-4B37-B8BA-8D220CF8B87A}" type="datetime1">
              <a:rPr lang="es-ES" smtClean="0"/>
              <a:t>24/09/2015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3A53879-C314-9A49-8C36-9624EC24C3C4}" type="slidenum">
              <a:rPr lang="es-ES" smtClean="0"/>
              <a:t>‹Nº›</a:t>
            </a:fld>
            <a:endParaRPr lang="es-ES"/>
          </a:p>
        </p:txBody>
      </p:sp>
    </p:spTree>
    <p:extLst>
      <p:ext uri="{BB962C8B-B14F-4D97-AF65-F5344CB8AC3E}">
        <p14:creationId xmlns:p14="http://schemas.microsoft.com/office/powerpoint/2010/main" val="2854989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AA2DDC8B-B403-46D1-A366-79A33F842BEA}" type="datetime1">
              <a:rPr lang="es-ES" smtClean="0"/>
              <a:t>24/09/2015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3A53879-C314-9A49-8C36-9624EC24C3C4}" type="slidenum">
              <a:rPr lang="es-ES" smtClean="0"/>
              <a:t>‹Nº›</a:t>
            </a:fld>
            <a:endParaRPr lang="es-ES"/>
          </a:p>
        </p:txBody>
      </p:sp>
    </p:spTree>
    <p:extLst>
      <p:ext uri="{BB962C8B-B14F-4D97-AF65-F5344CB8AC3E}">
        <p14:creationId xmlns:p14="http://schemas.microsoft.com/office/powerpoint/2010/main" val="2925638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55E0C741-36FE-4E27-B6AA-2384CE3D151D}" type="datetime1">
              <a:rPr lang="es-ES" smtClean="0"/>
              <a:t>24/09/2015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93A53879-C314-9A49-8C36-9624EC24C3C4}" type="slidenum">
              <a:rPr lang="es-ES" smtClean="0"/>
              <a:t>‹Nº›</a:t>
            </a:fld>
            <a:endParaRPr lang="es-ES"/>
          </a:p>
        </p:txBody>
      </p:sp>
    </p:spTree>
    <p:extLst>
      <p:ext uri="{BB962C8B-B14F-4D97-AF65-F5344CB8AC3E}">
        <p14:creationId xmlns:p14="http://schemas.microsoft.com/office/powerpoint/2010/main" val="346508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191B777D-D5EB-4F50-BDAB-C2C1EFB142D9}" type="datetime1">
              <a:rPr lang="es-ES" smtClean="0"/>
              <a:t>24/09/2015</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93A53879-C314-9A49-8C36-9624EC24C3C4}" type="slidenum">
              <a:rPr lang="es-ES" smtClean="0"/>
              <a:t>‹Nº›</a:t>
            </a:fld>
            <a:endParaRPr lang="es-ES"/>
          </a:p>
        </p:txBody>
      </p:sp>
    </p:spTree>
    <p:extLst>
      <p:ext uri="{BB962C8B-B14F-4D97-AF65-F5344CB8AC3E}">
        <p14:creationId xmlns:p14="http://schemas.microsoft.com/office/powerpoint/2010/main" val="1286090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D1EEE337-70C1-49FE-9E44-18F1B0517CDE}" type="datetime1">
              <a:rPr lang="es-ES" smtClean="0"/>
              <a:t>24/09/2015</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93A53879-C314-9A49-8C36-9624EC24C3C4}" type="slidenum">
              <a:rPr lang="es-ES" smtClean="0"/>
              <a:t>‹Nº›</a:t>
            </a:fld>
            <a:endParaRPr lang="es-ES"/>
          </a:p>
        </p:txBody>
      </p:sp>
    </p:spTree>
    <p:extLst>
      <p:ext uri="{BB962C8B-B14F-4D97-AF65-F5344CB8AC3E}">
        <p14:creationId xmlns:p14="http://schemas.microsoft.com/office/powerpoint/2010/main" val="1053487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B50E188-0104-4248-AD5E-E26E7141078C}" type="datetime1">
              <a:rPr lang="es-ES" smtClean="0"/>
              <a:t>24/09/2015</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93A53879-C314-9A49-8C36-9624EC24C3C4}" type="slidenum">
              <a:rPr lang="es-ES" smtClean="0"/>
              <a:t>‹Nº›</a:t>
            </a:fld>
            <a:endParaRPr lang="es-ES"/>
          </a:p>
        </p:txBody>
      </p:sp>
      <p:pic>
        <p:nvPicPr>
          <p:cNvPr id="5" name="8 Imagen"/>
          <p:cNvPicPr/>
          <p:nvPr userDrawn="1"/>
        </p:nvPicPr>
        <p:blipFill>
          <a:blip r:embed="rId2">
            <a:extLst>
              <a:ext uri="{28A0092B-C50C-407E-A947-70E740481C1C}">
                <a14:useLocalDpi xmlns:a14="http://schemas.microsoft.com/office/drawing/2010/main" val="0"/>
              </a:ext>
            </a:extLst>
          </a:blip>
          <a:stretch>
            <a:fillRect/>
          </a:stretch>
        </p:blipFill>
        <p:spPr>
          <a:xfrm>
            <a:off x="7637320" y="92766"/>
            <a:ext cx="1049480" cy="715617"/>
          </a:xfrm>
          <a:prstGeom prst="rect">
            <a:avLst/>
          </a:prstGeom>
        </p:spPr>
      </p:pic>
      <p:pic>
        <p:nvPicPr>
          <p:cNvPr id="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680" y="177008"/>
            <a:ext cx="1791677" cy="575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7 Conector recto"/>
          <p:cNvCxnSpPr/>
          <p:nvPr userDrawn="1"/>
        </p:nvCxnSpPr>
        <p:spPr>
          <a:xfrm>
            <a:off x="457200" y="834887"/>
            <a:ext cx="8355496" cy="0"/>
          </a:xfrm>
          <a:prstGeom prst="line">
            <a:avLst/>
          </a:prstGeom>
          <a:ln cmpd="thickThi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1827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A85ED262-83A2-4A7D-AF7A-CB886C6D56CD}" type="datetime1">
              <a:rPr lang="es-ES" smtClean="0"/>
              <a:t>24/09/2015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93A53879-C314-9A49-8C36-9624EC24C3C4}" type="slidenum">
              <a:rPr lang="es-ES" smtClean="0"/>
              <a:t>‹Nº›</a:t>
            </a:fld>
            <a:endParaRPr lang="es-ES"/>
          </a:p>
        </p:txBody>
      </p:sp>
    </p:spTree>
    <p:extLst>
      <p:ext uri="{BB962C8B-B14F-4D97-AF65-F5344CB8AC3E}">
        <p14:creationId xmlns:p14="http://schemas.microsoft.com/office/powerpoint/2010/main" val="3539455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BE628413-957C-42D7-9600-DDE9A11B2D1D}" type="datetime1">
              <a:rPr lang="es-ES" smtClean="0"/>
              <a:t>24/09/2015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93A53879-C314-9A49-8C36-9624EC24C3C4}" type="slidenum">
              <a:rPr lang="es-ES" smtClean="0"/>
              <a:t>‹Nº›</a:t>
            </a:fld>
            <a:endParaRPr lang="es-ES"/>
          </a:p>
        </p:txBody>
      </p:sp>
    </p:spTree>
    <p:extLst>
      <p:ext uri="{BB962C8B-B14F-4D97-AF65-F5344CB8AC3E}">
        <p14:creationId xmlns:p14="http://schemas.microsoft.com/office/powerpoint/2010/main" val="199973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CF1205-77CF-4B84-914D-A4A75CBF3BCF}" type="datetime1">
              <a:rPr lang="es-ES" smtClean="0"/>
              <a:t>24/09/2015</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53879-C314-9A49-8C36-9624EC24C3C4}" type="slidenum">
              <a:rPr lang="es-ES" smtClean="0"/>
              <a:t>‹Nº›</a:t>
            </a:fld>
            <a:endParaRPr lang="es-ES"/>
          </a:p>
        </p:txBody>
      </p:sp>
    </p:spTree>
    <p:extLst>
      <p:ext uri="{BB962C8B-B14F-4D97-AF65-F5344CB8AC3E}">
        <p14:creationId xmlns:p14="http://schemas.microsoft.com/office/powerpoint/2010/main" val="18573578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9900">
            <a:alpha val="0"/>
          </a:srgbClr>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680" y="177007"/>
            <a:ext cx="2105397" cy="676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7189" y="119000"/>
            <a:ext cx="1933575"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7 Conector recto"/>
          <p:cNvCxnSpPr/>
          <p:nvPr/>
        </p:nvCxnSpPr>
        <p:spPr>
          <a:xfrm flipV="1">
            <a:off x="457200" y="827763"/>
            <a:ext cx="8461513" cy="2588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9" name="8 CuadroTexto"/>
          <p:cNvSpPr txBox="1"/>
          <p:nvPr/>
        </p:nvSpPr>
        <p:spPr>
          <a:xfrm>
            <a:off x="6714637" y="5956240"/>
            <a:ext cx="2006127" cy="400110"/>
          </a:xfrm>
          <a:prstGeom prst="rect">
            <a:avLst/>
          </a:prstGeom>
          <a:noFill/>
        </p:spPr>
        <p:txBody>
          <a:bodyPr wrap="none" rtlCol="0">
            <a:spAutoFit/>
          </a:bodyPr>
          <a:lstStyle/>
          <a:p>
            <a:pPr algn="r"/>
            <a:r>
              <a:rPr lang="es-MX" sz="2000" i="1" dirty="0" smtClean="0">
                <a:solidFill>
                  <a:schemeClr val="bg1">
                    <a:lumMod val="50000"/>
                  </a:schemeClr>
                </a:solidFill>
              </a:rPr>
              <a:t>Septiembre, 2015</a:t>
            </a:r>
            <a:endParaRPr lang="es-MX" sz="2000" i="1" dirty="0">
              <a:solidFill>
                <a:schemeClr val="bg1">
                  <a:lumMod val="50000"/>
                </a:schemeClr>
              </a:solidFill>
            </a:endParaRPr>
          </a:p>
        </p:txBody>
      </p:sp>
      <p:sp>
        <p:nvSpPr>
          <p:cNvPr id="3" name="AutoShape 2" descr="http://www.ordenjuridico.gob.mx/imagenes/logosAPF/2.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 name="AutoShape 4" descr="http://www.ordenjuridico.gob.mx/imagenes/logosAPF/2.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11" name="10 Marcador de número de diapositiva"/>
          <p:cNvSpPr>
            <a:spLocks noGrp="1"/>
          </p:cNvSpPr>
          <p:nvPr>
            <p:ph type="sldNum" sz="quarter" idx="12"/>
          </p:nvPr>
        </p:nvSpPr>
        <p:spPr/>
        <p:txBody>
          <a:bodyPr/>
          <a:lstStyle/>
          <a:p>
            <a:fld id="{93A53879-C314-9A49-8C36-9624EC24C3C4}" type="slidenum">
              <a:rPr lang="es-ES" smtClean="0"/>
              <a:t>1</a:t>
            </a:fld>
            <a:endParaRPr lang="es-ES"/>
          </a:p>
        </p:txBody>
      </p:sp>
      <p:sp>
        <p:nvSpPr>
          <p:cNvPr id="10" name="CuadroTexto 9"/>
          <p:cNvSpPr txBox="1"/>
          <p:nvPr/>
        </p:nvSpPr>
        <p:spPr>
          <a:xfrm>
            <a:off x="854778" y="5349371"/>
            <a:ext cx="7666355" cy="523220"/>
          </a:xfrm>
          <a:prstGeom prst="rect">
            <a:avLst/>
          </a:prstGeom>
          <a:noFill/>
        </p:spPr>
        <p:txBody>
          <a:bodyPr wrap="square" rtlCol="0">
            <a:spAutoFit/>
          </a:bodyPr>
          <a:lstStyle/>
          <a:p>
            <a:pPr algn="ctr"/>
            <a:r>
              <a:rPr lang="es-MX" sz="2800" dirty="0" smtClean="0"/>
              <a:t>Alfabetízate y obtén tu Acta de Nacimiento</a:t>
            </a:r>
            <a:endParaRPr lang="es-MX" sz="2800" b="1" i="1" dirty="0">
              <a:solidFill>
                <a:schemeClr val="bg1">
                  <a:lumMod val="75000"/>
                </a:schemeClr>
              </a:solidFill>
            </a:endParaRPr>
          </a:p>
        </p:txBody>
      </p:sp>
      <p:pic>
        <p:nvPicPr>
          <p:cNvPr id="13" name="Imagen 12"/>
          <p:cNvPicPr/>
          <p:nvPr/>
        </p:nvPicPr>
        <p:blipFill>
          <a:blip r:embed="rId5">
            <a:extLst>
              <a:ext uri="{28A0092B-C50C-407E-A947-70E740481C1C}">
                <a14:useLocalDpi xmlns:a14="http://schemas.microsoft.com/office/drawing/2010/main" val="0"/>
              </a:ext>
            </a:extLst>
          </a:blip>
          <a:srcRect/>
          <a:stretch>
            <a:fillRect/>
          </a:stretch>
        </p:blipFill>
        <p:spPr bwMode="auto">
          <a:xfrm>
            <a:off x="4150997" y="1911013"/>
            <a:ext cx="4569767" cy="3238303"/>
          </a:xfrm>
          <a:prstGeom prst="rect">
            <a:avLst/>
          </a:prstGeom>
          <a:noFill/>
          <a:ln>
            <a:noFill/>
          </a:ln>
        </p:spPr>
      </p:pic>
      <p:pic>
        <p:nvPicPr>
          <p:cNvPr id="12" name="Imagen 11"/>
          <p:cNvPicPr/>
          <p:nvPr/>
        </p:nvPicPr>
        <p:blipFill>
          <a:blip r:embed="rId6">
            <a:extLst>
              <a:ext uri="{28A0092B-C50C-407E-A947-70E740481C1C}">
                <a14:useLocalDpi xmlns:a14="http://schemas.microsoft.com/office/drawing/2010/main" val="0"/>
              </a:ext>
            </a:extLst>
          </a:blip>
          <a:srcRect/>
          <a:stretch>
            <a:fillRect/>
          </a:stretch>
        </p:blipFill>
        <p:spPr bwMode="auto">
          <a:xfrm>
            <a:off x="2847141" y="1116310"/>
            <a:ext cx="1181100" cy="1589405"/>
          </a:xfrm>
          <a:prstGeom prst="rect">
            <a:avLst/>
          </a:prstGeom>
          <a:noFill/>
        </p:spPr>
      </p:pic>
      <p:pic>
        <p:nvPicPr>
          <p:cNvPr id="2" name="Imagen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04451" y="2776052"/>
            <a:ext cx="3307216" cy="2373264"/>
          </a:xfrm>
          <a:prstGeom prst="rect">
            <a:avLst/>
          </a:prstGeom>
        </p:spPr>
      </p:pic>
    </p:spTree>
    <p:extLst>
      <p:ext uri="{BB962C8B-B14F-4D97-AF65-F5344CB8AC3E}">
        <p14:creationId xmlns:p14="http://schemas.microsoft.com/office/powerpoint/2010/main" val="31314571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93A53879-C314-9A49-8C36-9624EC24C3C4}" type="slidenum">
              <a:rPr lang="es-ES" smtClean="0"/>
              <a:t>2</a:t>
            </a:fld>
            <a:endParaRPr lang="es-ES"/>
          </a:p>
        </p:txBody>
      </p:sp>
      <p:sp>
        <p:nvSpPr>
          <p:cNvPr id="2" name="Rectángulo 1"/>
          <p:cNvSpPr/>
          <p:nvPr/>
        </p:nvSpPr>
        <p:spPr>
          <a:xfrm>
            <a:off x="172016" y="913873"/>
            <a:ext cx="8655113" cy="1783180"/>
          </a:xfrm>
          <a:prstGeom prst="rect">
            <a:avLst/>
          </a:prstGeom>
        </p:spPr>
        <p:txBody>
          <a:bodyPr wrap="square">
            <a:spAutoFit/>
          </a:bodyPr>
          <a:lstStyle/>
          <a:p>
            <a:pPr marL="171450" indent="-171450" algn="just">
              <a:lnSpc>
                <a:spcPct val="107000"/>
              </a:lnSpc>
              <a:spcAft>
                <a:spcPts val="800"/>
              </a:spcAft>
              <a:buFont typeface="Wingdings" panose="05000000000000000000" pitchFamily="2" charset="2"/>
              <a:buChar char="Ø"/>
            </a:pPr>
            <a:r>
              <a:rPr lang="es-MX" sz="1400" b="1" dirty="0" smtClean="0">
                <a:latin typeface="Arial Black" panose="020B0A04020102020204" pitchFamily="34" charset="0"/>
                <a:ea typeface="BatangChe" panose="02030609000101010101" pitchFamily="49" charset="-127"/>
                <a:cs typeface="Times New Roman" panose="02020603050405020304" pitchFamily="18" charset="0"/>
              </a:rPr>
              <a:t>15</a:t>
            </a:r>
            <a:r>
              <a:rPr lang="es-MX" sz="1400" b="1" dirty="0">
                <a:latin typeface="Arial Black" panose="020B0A04020102020204" pitchFamily="34" charset="0"/>
                <a:ea typeface="BatangChe" panose="02030609000101010101" pitchFamily="49" charset="-127"/>
                <a:cs typeface="Times New Roman" panose="02020603050405020304" pitchFamily="18" charset="0"/>
              </a:rPr>
              <a:t>% de la población mayor a 6 años carece de acta de </a:t>
            </a:r>
            <a:r>
              <a:rPr lang="es-MX" sz="1400" b="1" dirty="0" smtClean="0">
                <a:latin typeface="Arial Black" panose="020B0A04020102020204" pitchFamily="34" charset="0"/>
                <a:ea typeface="BatangChe" panose="02030609000101010101" pitchFamily="49" charset="-127"/>
                <a:cs typeface="Times New Roman" panose="02020603050405020304" pitchFamily="18" charset="0"/>
              </a:rPr>
              <a:t>nacimiento.</a:t>
            </a:r>
          </a:p>
          <a:p>
            <a:pPr marL="171450" indent="-171450" algn="just">
              <a:lnSpc>
                <a:spcPct val="107000"/>
              </a:lnSpc>
              <a:spcAft>
                <a:spcPts val="800"/>
              </a:spcAft>
              <a:buFont typeface="Wingdings" panose="05000000000000000000" pitchFamily="2" charset="2"/>
              <a:buChar char="Ø"/>
            </a:pPr>
            <a:r>
              <a:rPr lang="es-MX" sz="1400" b="1" dirty="0" smtClean="0">
                <a:latin typeface="Arial Black" panose="020B0A04020102020204" pitchFamily="34" charset="0"/>
                <a:ea typeface="BatangChe" panose="02030609000101010101" pitchFamily="49" charset="-127"/>
                <a:cs typeface="Times New Roman" panose="02020603050405020304" pitchFamily="18" charset="0"/>
              </a:rPr>
              <a:t>Esta </a:t>
            </a:r>
            <a:r>
              <a:rPr lang="es-MX" sz="1400" b="1" dirty="0">
                <a:latin typeface="Arial Black" panose="020B0A04020102020204" pitchFamily="34" charset="0"/>
                <a:ea typeface="BatangChe" panose="02030609000101010101" pitchFamily="49" charset="-127"/>
                <a:cs typeface="Times New Roman" panose="02020603050405020304" pitchFamily="18" charset="0"/>
              </a:rPr>
              <a:t>población se concentra en </a:t>
            </a:r>
            <a:r>
              <a:rPr lang="es-MX" sz="1400" b="1" dirty="0" smtClean="0">
                <a:latin typeface="Arial Black" panose="020B0A04020102020204" pitchFamily="34" charset="0"/>
                <a:ea typeface="BatangChe" panose="02030609000101010101" pitchFamily="49" charset="-127"/>
                <a:cs typeface="Times New Roman" panose="02020603050405020304" pitchFamily="18" charset="0"/>
              </a:rPr>
              <a:t>menores </a:t>
            </a:r>
            <a:r>
              <a:rPr lang="es-MX" sz="1400" b="1" dirty="0">
                <a:latin typeface="Arial Black" panose="020B0A04020102020204" pitchFamily="34" charset="0"/>
                <a:ea typeface="BatangChe" panose="02030609000101010101" pitchFamily="49" charset="-127"/>
                <a:cs typeface="Times New Roman" panose="02020603050405020304" pitchFamily="18" charset="0"/>
              </a:rPr>
              <a:t>de 12 años y </a:t>
            </a:r>
            <a:r>
              <a:rPr lang="es-MX" sz="1400" b="1" dirty="0" smtClean="0">
                <a:latin typeface="Arial Black" panose="020B0A04020102020204" pitchFamily="34" charset="0"/>
                <a:ea typeface="BatangChe" panose="02030609000101010101" pitchFamily="49" charset="-127"/>
                <a:cs typeface="Times New Roman" panose="02020603050405020304" pitchFamily="18" charset="0"/>
              </a:rPr>
              <a:t>adultos </a:t>
            </a:r>
            <a:r>
              <a:rPr lang="es-MX" sz="1400" b="1" dirty="0">
                <a:latin typeface="Arial Black" panose="020B0A04020102020204" pitchFamily="34" charset="0"/>
                <a:ea typeface="BatangChe" panose="02030609000101010101" pitchFamily="49" charset="-127"/>
                <a:cs typeface="Times New Roman" panose="02020603050405020304" pitchFamily="18" charset="0"/>
              </a:rPr>
              <a:t>mayores, </a:t>
            </a:r>
            <a:r>
              <a:rPr lang="es-MX" sz="1400" b="1" dirty="0" smtClean="0">
                <a:latin typeface="Arial Black" panose="020B0A04020102020204" pitchFamily="34" charset="0"/>
                <a:ea typeface="BatangChe" panose="02030609000101010101" pitchFamily="49" charset="-127"/>
                <a:cs typeface="Times New Roman" panose="02020603050405020304" pitchFamily="18" charset="0"/>
              </a:rPr>
              <a:t>residentes principalmente en zonas rurales.</a:t>
            </a:r>
          </a:p>
          <a:p>
            <a:pPr marL="171450" indent="-171450" algn="just">
              <a:lnSpc>
                <a:spcPct val="107000"/>
              </a:lnSpc>
              <a:spcAft>
                <a:spcPts val="800"/>
              </a:spcAft>
              <a:buFont typeface="Wingdings" panose="05000000000000000000" pitchFamily="2" charset="2"/>
              <a:buChar char="Ø"/>
            </a:pPr>
            <a:r>
              <a:rPr lang="es-MX" sz="1400" b="1" dirty="0" smtClean="0">
                <a:latin typeface="Arial Black" panose="020B0A04020102020204" pitchFamily="34" charset="0"/>
                <a:ea typeface="BatangChe" panose="02030609000101010101" pitchFamily="49" charset="-127"/>
                <a:cs typeface="Times New Roman" panose="02020603050405020304" pitchFamily="18" charset="0"/>
              </a:rPr>
              <a:t>Conforme </a:t>
            </a:r>
            <a:r>
              <a:rPr lang="es-MX" sz="1400" b="1" dirty="0">
                <a:latin typeface="Arial Black" panose="020B0A04020102020204" pitchFamily="34" charset="0"/>
                <a:ea typeface="BatangChe" panose="02030609000101010101" pitchFamily="49" charset="-127"/>
                <a:cs typeface="Times New Roman" panose="02020603050405020304" pitchFamily="18" charset="0"/>
              </a:rPr>
              <a:t>avanza la Campaña </a:t>
            </a:r>
            <a:r>
              <a:rPr lang="es-MX" sz="1400" b="1" dirty="0" smtClean="0">
                <a:latin typeface="Arial Black" panose="020B0A04020102020204" pitchFamily="34" charset="0"/>
                <a:ea typeface="BatangChe" panose="02030609000101010101" pitchFamily="49" charset="-127"/>
                <a:cs typeface="Times New Roman" panose="02020603050405020304" pitchFamily="18" charset="0"/>
              </a:rPr>
              <a:t>a </a:t>
            </a:r>
            <a:r>
              <a:rPr lang="es-MX" sz="1400" b="1" dirty="0">
                <a:latin typeface="Arial Black" panose="020B0A04020102020204" pitchFamily="34" charset="0"/>
                <a:ea typeface="BatangChe" panose="02030609000101010101" pitchFamily="49" charset="-127"/>
                <a:cs typeface="Times New Roman" panose="02020603050405020304" pitchFamily="18" charset="0"/>
              </a:rPr>
              <a:t>localidades rurales, </a:t>
            </a:r>
            <a:r>
              <a:rPr lang="es-MX" sz="1400" b="1" dirty="0" smtClean="0">
                <a:latin typeface="Arial Black" panose="020B0A04020102020204" pitchFamily="34" charset="0"/>
                <a:ea typeface="BatangChe" panose="02030609000101010101" pitchFamily="49" charset="-127"/>
                <a:cs typeface="Times New Roman" panose="02020603050405020304" pitchFamily="18" charset="0"/>
              </a:rPr>
              <a:t>podemos encontrar hasta 20</a:t>
            </a:r>
            <a:r>
              <a:rPr lang="es-MX" sz="1400" b="1" dirty="0">
                <a:latin typeface="Arial Black" panose="020B0A04020102020204" pitchFamily="34" charset="0"/>
                <a:ea typeface="BatangChe" panose="02030609000101010101" pitchFamily="49" charset="-127"/>
                <a:cs typeface="Times New Roman" panose="02020603050405020304" pitchFamily="18" charset="0"/>
              </a:rPr>
              <a:t>% de la población analfabeta </a:t>
            </a:r>
            <a:r>
              <a:rPr lang="es-MX" sz="1400" b="1" dirty="0" smtClean="0">
                <a:latin typeface="Arial Black" panose="020B0A04020102020204" pitchFamily="34" charset="0"/>
                <a:ea typeface="BatangChe" panose="02030609000101010101" pitchFamily="49" charset="-127"/>
                <a:cs typeface="Times New Roman" panose="02020603050405020304" pitchFamily="18" charset="0"/>
              </a:rPr>
              <a:t>sin este documento. </a:t>
            </a:r>
            <a:endParaRPr lang="es-MX" sz="1400" b="1" dirty="0">
              <a:latin typeface="Arial Black" panose="020B0A04020102020204" pitchFamily="34" charset="0"/>
              <a:ea typeface="BatangChe" panose="02030609000101010101" pitchFamily="49" charset="-127"/>
              <a:cs typeface="Times New Roman" panose="02020603050405020304" pitchFamily="18" charset="0"/>
            </a:endParaRPr>
          </a:p>
          <a:p>
            <a:pPr algn="just">
              <a:lnSpc>
                <a:spcPct val="107000"/>
              </a:lnSpc>
              <a:spcAft>
                <a:spcPts val="800"/>
              </a:spcAft>
            </a:pPr>
            <a:r>
              <a:rPr lang="es-MX" sz="1400" dirty="0" smtClean="0">
                <a:latin typeface="Arial Black" panose="020B0A04020102020204" pitchFamily="34" charset="0"/>
                <a:ea typeface="BatangChe" panose="02030609000101010101" pitchFamily="49" charset="-127"/>
                <a:cs typeface="Times New Roman" panose="02020603050405020304" pitchFamily="18" charset="0"/>
              </a:rPr>
              <a:t>  </a:t>
            </a:r>
            <a:endParaRPr lang="es-MX" sz="1400" dirty="0">
              <a:effectLst/>
              <a:latin typeface="Arial Black" panose="020B0A04020102020204" pitchFamily="34" charset="0"/>
              <a:ea typeface="BatangChe" panose="02030609000101010101" pitchFamily="49" charset="-127"/>
              <a:cs typeface="Times New Roman" panose="02020603050405020304" pitchFamily="18" charset="0"/>
            </a:endParaRPr>
          </a:p>
        </p:txBody>
      </p:sp>
      <p:sp>
        <p:nvSpPr>
          <p:cNvPr id="3" name="CuadroTexto 2"/>
          <p:cNvSpPr txBox="1"/>
          <p:nvPr/>
        </p:nvSpPr>
        <p:spPr>
          <a:xfrm>
            <a:off x="5169528" y="212169"/>
            <a:ext cx="2177199" cy="400110"/>
          </a:xfrm>
          <a:prstGeom prst="rect">
            <a:avLst/>
          </a:prstGeom>
          <a:noFill/>
        </p:spPr>
        <p:txBody>
          <a:bodyPr wrap="none" rtlCol="0">
            <a:spAutoFit/>
          </a:bodyPr>
          <a:lstStyle/>
          <a:p>
            <a:r>
              <a:rPr lang="es-MX" sz="2000" dirty="0" smtClean="0">
                <a:latin typeface="Felix Titling" panose="04060505060202020A04" pitchFamily="82" charset="0"/>
              </a:rPr>
              <a:t>Antecedentes</a:t>
            </a:r>
            <a:endParaRPr lang="es-MX" sz="2000" dirty="0">
              <a:latin typeface="Felix Titling" panose="04060505060202020A04" pitchFamily="82" charset="0"/>
            </a:endParaRPr>
          </a:p>
        </p:txBody>
      </p:sp>
      <p:pic>
        <p:nvPicPr>
          <p:cNvPr id="4" name="Imagen 3"/>
          <p:cNvPicPr>
            <a:picLocks noChangeAspect="1"/>
          </p:cNvPicPr>
          <p:nvPr/>
        </p:nvPicPr>
        <p:blipFill>
          <a:blip r:embed="rId3"/>
          <a:stretch>
            <a:fillRect/>
          </a:stretch>
        </p:blipFill>
        <p:spPr>
          <a:xfrm>
            <a:off x="2012447" y="2406289"/>
            <a:ext cx="5252408" cy="4240825"/>
          </a:xfrm>
          <a:prstGeom prst="rect">
            <a:avLst/>
          </a:prstGeom>
        </p:spPr>
      </p:pic>
    </p:spTree>
    <p:extLst>
      <p:ext uri="{BB962C8B-B14F-4D97-AF65-F5344CB8AC3E}">
        <p14:creationId xmlns:p14="http://schemas.microsoft.com/office/powerpoint/2010/main" val="23923805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93A53879-C314-9A49-8C36-9624EC24C3C4}" type="slidenum">
              <a:rPr lang="es-ES" smtClean="0"/>
              <a:t>3</a:t>
            </a:fld>
            <a:endParaRPr lang="es-ES"/>
          </a:p>
        </p:txBody>
      </p:sp>
      <p:sp>
        <p:nvSpPr>
          <p:cNvPr id="4" name="Rectángulo 3"/>
          <p:cNvSpPr/>
          <p:nvPr/>
        </p:nvSpPr>
        <p:spPr>
          <a:xfrm>
            <a:off x="765017" y="1243967"/>
            <a:ext cx="6839894" cy="1574149"/>
          </a:xfrm>
          <a:prstGeom prst="rect">
            <a:avLst/>
          </a:prstGeom>
        </p:spPr>
        <p:txBody>
          <a:bodyPr wrap="square">
            <a:spAutoFit/>
          </a:bodyPr>
          <a:lstStyle/>
          <a:p>
            <a:pPr marL="171450" indent="-171450" algn="just">
              <a:lnSpc>
                <a:spcPct val="107000"/>
              </a:lnSpc>
              <a:spcAft>
                <a:spcPts val="800"/>
              </a:spcAft>
              <a:buFont typeface="Wingdings" panose="05000000000000000000" pitchFamily="2" charset="2"/>
              <a:buChar char="Ø"/>
            </a:pPr>
            <a:r>
              <a:rPr lang="es-MX" b="1" dirty="0">
                <a:latin typeface="Arial" panose="020B0604020202020204" pitchFamily="34" charset="0"/>
                <a:ea typeface="BatangChe" panose="02030609000101010101" pitchFamily="49" charset="-127"/>
                <a:cs typeface="Arial" panose="020B0604020202020204" pitchFamily="34" charset="0"/>
              </a:rPr>
              <a:t>Incorporar a la población sin acta de nacimiento a los servicios educativos para adultos, orientándolo y gestionando facilidades especiales ante el registro civil municipal y estatal para la obtención del acta de </a:t>
            </a:r>
            <a:r>
              <a:rPr lang="es-MX" b="1" dirty="0" smtClean="0">
                <a:latin typeface="Arial" panose="020B0604020202020204" pitchFamily="34" charset="0"/>
                <a:ea typeface="BatangChe" panose="02030609000101010101" pitchFamily="49" charset="-127"/>
                <a:cs typeface="Arial" panose="020B0604020202020204" pitchFamily="34" charset="0"/>
              </a:rPr>
              <a:t>nacimiento de nuestros educandos</a:t>
            </a:r>
            <a:r>
              <a:rPr lang="es-MX" sz="1400" b="1" dirty="0" smtClean="0">
                <a:latin typeface="Arial" panose="020B0604020202020204" pitchFamily="34" charset="0"/>
                <a:ea typeface="BatangChe" panose="02030609000101010101" pitchFamily="49" charset="-127"/>
                <a:cs typeface="Arial" panose="020B0604020202020204" pitchFamily="34" charset="0"/>
              </a:rPr>
              <a:t>. </a:t>
            </a:r>
            <a:endParaRPr lang="es-MX" sz="1400" b="1" dirty="0">
              <a:latin typeface="Arial" panose="020B0604020202020204" pitchFamily="34" charset="0"/>
              <a:ea typeface="BatangChe" panose="02030609000101010101" pitchFamily="49" charset="-127"/>
              <a:cs typeface="Arial" panose="020B0604020202020204" pitchFamily="34" charset="0"/>
            </a:endParaRPr>
          </a:p>
        </p:txBody>
      </p:sp>
      <p:sp>
        <p:nvSpPr>
          <p:cNvPr id="5" name="CuadroTexto 4"/>
          <p:cNvSpPr txBox="1"/>
          <p:nvPr/>
        </p:nvSpPr>
        <p:spPr>
          <a:xfrm>
            <a:off x="5169528" y="212169"/>
            <a:ext cx="1346715" cy="400110"/>
          </a:xfrm>
          <a:prstGeom prst="rect">
            <a:avLst/>
          </a:prstGeom>
          <a:noFill/>
        </p:spPr>
        <p:txBody>
          <a:bodyPr wrap="none" rtlCol="0">
            <a:spAutoFit/>
          </a:bodyPr>
          <a:lstStyle/>
          <a:p>
            <a:r>
              <a:rPr lang="es-MX" sz="2000" dirty="0" smtClean="0">
                <a:latin typeface="Felix Titling" panose="04060505060202020A04" pitchFamily="82" charset="0"/>
              </a:rPr>
              <a:t>objetivo</a:t>
            </a:r>
            <a:endParaRPr lang="es-MX" sz="2000" dirty="0">
              <a:latin typeface="Felix Titling" panose="04060505060202020A04" pitchFamily="82" charset="0"/>
            </a:endParaRPr>
          </a:p>
        </p:txBody>
      </p:sp>
      <p:pic>
        <p:nvPicPr>
          <p:cNvPr id="1026" name="Picture 2" descr="http://www.noticiasnet.mx/portal/sites/default/files/fotos/2012/09/05/ancian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955" y="2986892"/>
            <a:ext cx="4920018" cy="3265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916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93A53879-C314-9A49-8C36-9624EC24C3C4}" type="slidenum">
              <a:rPr lang="es-ES" smtClean="0"/>
              <a:t>4</a:t>
            </a:fld>
            <a:endParaRPr lang="es-ES"/>
          </a:p>
        </p:txBody>
      </p:sp>
      <p:sp>
        <p:nvSpPr>
          <p:cNvPr id="6" name="CuadroTexto 5"/>
          <p:cNvSpPr txBox="1"/>
          <p:nvPr/>
        </p:nvSpPr>
        <p:spPr>
          <a:xfrm>
            <a:off x="5169528" y="212169"/>
            <a:ext cx="1489318" cy="400110"/>
          </a:xfrm>
          <a:prstGeom prst="rect">
            <a:avLst/>
          </a:prstGeom>
          <a:noFill/>
        </p:spPr>
        <p:txBody>
          <a:bodyPr wrap="none" rtlCol="0">
            <a:spAutoFit/>
          </a:bodyPr>
          <a:lstStyle/>
          <a:p>
            <a:r>
              <a:rPr lang="es-MX" sz="2000" dirty="0" smtClean="0">
                <a:latin typeface="Felix Titling" panose="04060505060202020A04" pitchFamily="82" charset="0"/>
              </a:rPr>
              <a:t>Procesos</a:t>
            </a:r>
            <a:endParaRPr lang="es-MX" sz="2000" dirty="0">
              <a:latin typeface="Felix Titling" panose="04060505060202020A04" pitchFamily="82" charset="0"/>
            </a:endParaRPr>
          </a:p>
        </p:txBody>
      </p:sp>
      <p:pic>
        <p:nvPicPr>
          <p:cNvPr id="3074" name="Picture 2" descr="http://ensenadadigital.mx/wp-content/uploads/2014/02/AS_6feb1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875" y="4242582"/>
            <a:ext cx="2766566" cy="1835732"/>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3"/>
          <a:stretch>
            <a:fillRect/>
          </a:stretch>
        </p:blipFill>
        <p:spPr>
          <a:xfrm>
            <a:off x="5001900" y="1179280"/>
            <a:ext cx="3775434" cy="2160351"/>
          </a:xfrm>
          <a:prstGeom prst="rect">
            <a:avLst/>
          </a:prstGeom>
        </p:spPr>
      </p:pic>
      <p:sp>
        <p:nvSpPr>
          <p:cNvPr id="3" name="CuadroTexto 2"/>
          <p:cNvSpPr txBox="1"/>
          <p:nvPr/>
        </p:nvSpPr>
        <p:spPr>
          <a:xfrm>
            <a:off x="324875" y="1336125"/>
            <a:ext cx="710451" cy="923330"/>
          </a:xfrm>
          <a:prstGeom prst="rect">
            <a:avLst/>
          </a:prstGeom>
          <a:noFill/>
        </p:spPr>
        <p:txBody>
          <a:bodyPr wrap="none" rtlCol="0">
            <a:spAutoFit/>
          </a:bodyPr>
          <a:lstStyle>
            <a:defPPr>
              <a:defRPr lang="es-ES"/>
            </a:defPPr>
            <a:lvl1pPr>
              <a:defRPr sz="5400">
                <a:solidFill>
                  <a:schemeClr val="accent2"/>
                </a:solidFill>
              </a:defRPr>
            </a:lvl1pPr>
          </a:lstStyle>
          <a:p>
            <a:r>
              <a:rPr lang="es-MX" dirty="0"/>
              <a:t>1.</a:t>
            </a:r>
          </a:p>
        </p:txBody>
      </p:sp>
      <p:sp>
        <p:nvSpPr>
          <p:cNvPr id="10" name="CuadroTexto 9"/>
          <p:cNvSpPr txBox="1"/>
          <p:nvPr/>
        </p:nvSpPr>
        <p:spPr>
          <a:xfrm>
            <a:off x="3284303" y="5006560"/>
            <a:ext cx="710451" cy="923330"/>
          </a:xfrm>
          <a:prstGeom prst="rect">
            <a:avLst/>
          </a:prstGeom>
          <a:noFill/>
        </p:spPr>
        <p:txBody>
          <a:bodyPr wrap="none" rtlCol="0">
            <a:spAutoFit/>
          </a:bodyPr>
          <a:lstStyle/>
          <a:p>
            <a:r>
              <a:rPr lang="es-MX" sz="5400" dirty="0" smtClean="0">
                <a:solidFill>
                  <a:schemeClr val="accent2"/>
                </a:solidFill>
              </a:rPr>
              <a:t>2.</a:t>
            </a:r>
            <a:endParaRPr lang="es-MX" sz="5400" dirty="0">
              <a:solidFill>
                <a:schemeClr val="accent2"/>
              </a:solidFill>
            </a:endParaRPr>
          </a:p>
        </p:txBody>
      </p:sp>
      <p:sp>
        <p:nvSpPr>
          <p:cNvPr id="9" name="CuadroTexto 8"/>
          <p:cNvSpPr txBox="1"/>
          <p:nvPr/>
        </p:nvSpPr>
        <p:spPr>
          <a:xfrm>
            <a:off x="1075685" y="1215154"/>
            <a:ext cx="4012363" cy="1200329"/>
          </a:xfrm>
          <a:prstGeom prst="rect">
            <a:avLst/>
          </a:prstGeom>
          <a:noFill/>
        </p:spPr>
        <p:txBody>
          <a:bodyPr wrap="square" rtlCol="0">
            <a:spAutoFit/>
          </a:bodyPr>
          <a:lstStyle/>
          <a:p>
            <a:r>
              <a:rPr lang="es-MX" sz="3600" b="1" dirty="0">
                <a:latin typeface="BatangChe" panose="02030609000101010101" pitchFamily="49" charset="-127"/>
                <a:ea typeface="BatangChe" panose="02030609000101010101" pitchFamily="49" charset="-127"/>
                <a:cs typeface="Times New Roman" panose="02020603050405020304" pitchFamily="18" charset="0"/>
              </a:rPr>
              <a:t>Acciones con el Adulto Mayor</a:t>
            </a:r>
          </a:p>
        </p:txBody>
      </p:sp>
      <p:sp>
        <p:nvSpPr>
          <p:cNvPr id="12" name="CuadroTexto 11"/>
          <p:cNvSpPr txBox="1"/>
          <p:nvPr/>
        </p:nvSpPr>
        <p:spPr>
          <a:xfrm>
            <a:off x="4060145" y="4868061"/>
            <a:ext cx="4717190" cy="1200329"/>
          </a:xfrm>
          <a:prstGeom prst="rect">
            <a:avLst/>
          </a:prstGeom>
          <a:noFill/>
        </p:spPr>
        <p:txBody>
          <a:bodyPr wrap="square" rtlCol="0">
            <a:spAutoFit/>
          </a:bodyPr>
          <a:lstStyle/>
          <a:p>
            <a:r>
              <a:rPr lang="es-MX" sz="3600" b="1" dirty="0">
                <a:latin typeface="BatangChe" panose="02030609000101010101" pitchFamily="49" charset="-127"/>
                <a:ea typeface="BatangChe" panose="02030609000101010101" pitchFamily="49" charset="-127"/>
                <a:cs typeface="Times New Roman" panose="02020603050405020304" pitchFamily="18" charset="0"/>
              </a:rPr>
              <a:t>Acciones </a:t>
            </a:r>
            <a:r>
              <a:rPr lang="es-MX" sz="3600" b="1" dirty="0" smtClean="0">
                <a:latin typeface="BatangChe" panose="02030609000101010101" pitchFamily="49" charset="-127"/>
                <a:ea typeface="BatangChe" panose="02030609000101010101" pitchFamily="49" charset="-127"/>
                <a:cs typeface="Times New Roman" panose="02020603050405020304" pitchFamily="18" charset="0"/>
              </a:rPr>
              <a:t>ante </a:t>
            </a:r>
            <a:r>
              <a:rPr lang="es-MX" sz="3600" b="1" dirty="0">
                <a:latin typeface="BatangChe" panose="02030609000101010101" pitchFamily="49" charset="-127"/>
                <a:ea typeface="BatangChe" panose="02030609000101010101" pitchFamily="49" charset="-127"/>
                <a:cs typeface="Times New Roman" panose="02020603050405020304" pitchFamily="18" charset="0"/>
              </a:rPr>
              <a:t>el Registro Civil</a:t>
            </a:r>
          </a:p>
        </p:txBody>
      </p:sp>
    </p:spTree>
    <p:extLst>
      <p:ext uri="{BB962C8B-B14F-4D97-AF65-F5344CB8AC3E}">
        <p14:creationId xmlns:p14="http://schemas.microsoft.com/office/powerpoint/2010/main" val="3539755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93A53879-C314-9A49-8C36-9624EC24C3C4}" type="slidenum">
              <a:rPr lang="es-ES" smtClean="0"/>
              <a:t>5</a:t>
            </a:fld>
            <a:endParaRPr lang="es-ES" dirty="0"/>
          </a:p>
        </p:txBody>
      </p:sp>
      <p:sp>
        <p:nvSpPr>
          <p:cNvPr id="3" name="CuadroTexto 2"/>
          <p:cNvSpPr txBox="1"/>
          <p:nvPr/>
        </p:nvSpPr>
        <p:spPr>
          <a:xfrm>
            <a:off x="3911097" y="198001"/>
            <a:ext cx="3777829" cy="400110"/>
          </a:xfrm>
          <a:prstGeom prst="rect">
            <a:avLst/>
          </a:prstGeom>
          <a:noFill/>
        </p:spPr>
        <p:txBody>
          <a:bodyPr wrap="none" rtlCol="0">
            <a:spAutoFit/>
          </a:bodyPr>
          <a:lstStyle/>
          <a:p>
            <a:r>
              <a:rPr lang="es-MX" sz="2000" dirty="0" smtClean="0">
                <a:latin typeface="Felix Titling" panose="04060505060202020A04" pitchFamily="82" charset="0"/>
              </a:rPr>
              <a:t>Acciones con el Adulto</a:t>
            </a:r>
            <a:endParaRPr lang="es-MX" sz="2000" dirty="0">
              <a:latin typeface="Felix Titling" panose="04060505060202020A04" pitchFamily="82" charset="0"/>
            </a:endParaRPr>
          </a:p>
        </p:txBody>
      </p:sp>
      <p:sp>
        <p:nvSpPr>
          <p:cNvPr id="6" name="CuadroTexto 5"/>
          <p:cNvSpPr txBox="1"/>
          <p:nvPr/>
        </p:nvSpPr>
        <p:spPr>
          <a:xfrm>
            <a:off x="3200646" y="-160571"/>
            <a:ext cx="710451" cy="923330"/>
          </a:xfrm>
          <a:prstGeom prst="rect">
            <a:avLst/>
          </a:prstGeom>
          <a:noFill/>
        </p:spPr>
        <p:txBody>
          <a:bodyPr wrap="none" rtlCol="0">
            <a:spAutoFit/>
          </a:bodyPr>
          <a:lstStyle>
            <a:defPPr>
              <a:defRPr lang="es-ES"/>
            </a:defPPr>
            <a:lvl1pPr>
              <a:defRPr sz="5400">
                <a:solidFill>
                  <a:schemeClr val="accent2"/>
                </a:solidFill>
              </a:defRPr>
            </a:lvl1pPr>
          </a:lstStyle>
          <a:p>
            <a:r>
              <a:rPr lang="es-MX" dirty="0"/>
              <a:t>1.</a:t>
            </a:r>
          </a:p>
        </p:txBody>
      </p:sp>
      <p:sp>
        <p:nvSpPr>
          <p:cNvPr id="4" name="CuadroTexto 3"/>
          <p:cNvSpPr txBox="1"/>
          <p:nvPr/>
        </p:nvSpPr>
        <p:spPr>
          <a:xfrm>
            <a:off x="697113" y="1204114"/>
            <a:ext cx="8211502" cy="923330"/>
          </a:xfrm>
          <a:prstGeom prst="rect">
            <a:avLst/>
          </a:prstGeom>
          <a:noFill/>
        </p:spPr>
        <p:txBody>
          <a:bodyPr wrap="square" rtlCol="0">
            <a:spAutoFit/>
          </a:bodyPr>
          <a:lstStyle/>
          <a:p>
            <a:pPr marL="361950" indent="-271463" algn="just"/>
            <a:r>
              <a:rPr lang="es-MX" dirty="0" smtClean="0">
                <a:latin typeface="Arial" panose="020B0604020202020204" pitchFamily="34" charset="0"/>
                <a:cs typeface="Arial" panose="020B0604020202020204" pitchFamily="34" charset="0"/>
              </a:rPr>
              <a:t>A. </a:t>
            </a:r>
            <a:r>
              <a:rPr lang="es-MX" b="1" dirty="0">
                <a:latin typeface="Arial" panose="020B0604020202020204" pitchFamily="34" charset="0"/>
                <a:ea typeface="BatangChe" panose="02030609000101010101" pitchFamily="49" charset="-127"/>
                <a:cs typeface="Arial" panose="020B0604020202020204" pitchFamily="34" charset="0"/>
              </a:rPr>
              <a:t>Inscribirlo y brindar atención  a todo adulto que carezca de Acta de Nacimiento y CURP, como a cualquier educando con esta documentación.</a:t>
            </a:r>
          </a:p>
        </p:txBody>
      </p:sp>
      <p:sp>
        <p:nvSpPr>
          <p:cNvPr id="8" name="CuadroTexto 7"/>
          <p:cNvSpPr txBox="1"/>
          <p:nvPr/>
        </p:nvSpPr>
        <p:spPr>
          <a:xfrm>
            <a:off x="697116" y="2191335"/>
            <a:ext cx="8093799" cy="369332"/>
          </a:xfrm>
          <a:prstGeom prst="rect">
            <a:avLst/>
          </a:prstGeom>
          <a:noFill/>
        </p:spPr>
        <p:txBody>
          <a:bodyPr wrap="square" rtlCol="0">
            <a:spAutoFit/>
          </a:bodyPr>
          <a:lstStyle>
            <a:defPPr>
              <a:defRPr lang="es-ES"/>
            </a:defPPr>
          </a:lstStyle>
          <a:p>
            <a:pPr marL="361950" indent="-361950" algn="just"/>
            <a:r>
              <a:rPr lang="es-MX" dirty="0">
                <a:latin typeface="Arial" panose="020B0604020202020204" pitchFamily="34" charset="0"/>
                <a:cs typeface="Arial" panose="020B0604020202020204" pitchFamily="34" charset="0"/>
              </a:rPr>
              <a:t>B. </a:t>
            </a:r>
            <a:r>
              <a:rPr lang="es-MX" b="1" dirty="0">
                <a:latin typeface="Arial" panose="020B0604020202020204" pitchFamily="34" charset="0"/>
                <a:ea typeface="BatangChe" panose="02030609000101010101" pitchFamily="49" charset="-127"/>
                <a:cs typeface="Arial" panose="020B0604020202020204" pitchFamily="34" charset="0"/>
              </a:rPr>
              <a:t>Registrarlo en SASA, de ser posible asignando un CURP provisional.</a:t>
            </a:r>
          </a:p>
        </p:txBody>
      </p:sp>
      <p:sp>
        <p:nvSpPr>
          <p:cNvPr id="9" name="CuadroTexto 8"/>
          <p:cNvSpPr txBox="1"/>
          <p:nvPr/>
        </p:nvSpPr>
        <p:spPr>
          <a:xfrm>
            <a:off x="697117" y="3473826"/>
            <a:ext cx="7989683" cy="646331"/>
          </a:xfrm>
          <a:prstGeom prst="rect">
            <a:avLst/>
          </a:prstGeom>
          <a:noFill/>
        </p:spPr>
        <p:txBody>
          <a:bodyPr wrap="square" rtlCol="0">
            <a:spAutoFit/>
          </a:bodyPr>
          <a:lstStyle/>
          <a:p>
            <a:pPr marL="361950" indent="-361950" algn="just"/>
            <a:r>
              <a:rPr lang="es-MX" dirty="0" smtClean="0">
                <a:latin typeface="Arial" panose="020B0604020202020204" pitchFamily="34" charset="0"/>
                <a:cs typeface="Arial" panose="020B0604020202020204" pitchFamily="34" charset="0"/>
              </a:rPr>
              <a:t>D. </a:t>
            </a:r>
            <a:r>
              <a:rPr lang="es-MX" b="1" dirty="0">
                <a:latin typeface="Arial" panose="020B0604020202020204" pitchFamily="34" charset="0"/>
                <a:ea typeface="BatangChe" panose="02030609000101010101" pitchFamily="49" charset="-127"/>
                <a:cs typeface="Arial" panose="020B0604020202020204" pitchFamily="34" charset="0"/>
              </a:rPr>
              <a:t>Ayudarlo a integrar su expediente de </a:t>
            </a:r>
            <a:r>
              <a:rPr lang="es-MX" b="1" dirty="0" smtClean="0">
                <a:latin typeface="Arial" panose="020B0604020202020204" pitchFamily="34" charset="0"/>
                <a:ea typeface="BatangChe" panose="02030609000101010101" pitchFamily="49" charset="-127"/>
                <a:cs typeface="Arial" panose="020B0604020202020204" pitchFamily="34" charset="0"/>
              </a:rPr>
              <a:t>vida, gestionando siempre ante autoridad local constancia de residencia en favor del educando.</a:t>
            </a:r>
            <a:endParaRPr lang="es-MX" b="1" dirty="0">
              <a:latin typeface="Arial" panose="020B0604020202020204" pitchFamily="34" charset="0"/>
              <a:ea typeface="BatangChe" panose="02030609000101010101" pitchFamily="49" charset="-127"/>
              <a:cs typeface="Arial" panose="020B0604020202020204" pitchFamily="34" charset="0"/>
            </a:endParaRPr>
          </a:p>
        </p:txBody>
      </p:sp>
      <p:sp>
        <p:nvSpPr>
          <p:cNvPr id="10" name="CuadroTexto 9"/>
          <p:cNvSpPr txBox="1"/>
          <p:nvPr/>
        </p:nvSpPr>
        <p:spPr>
          <a:xfrm>
            <a:off x="697117" y="5006430"/>
            <a:ext cx="7989683" cy="646331"/>
          </a:xfrm>
          <a:prstGeom prst="rect">
            <a:avLst/>
          </a:prstGeom>
          <a:noFill/>
        </p:spPr>
        <p:txBody>
          <a:bodyPr wrap="square" rtlCol="0">
            <a:spAutoFit/>
          </a:bodyPr>
          <a:lstStyle/>
          <a:p>
            <a:pPr marL="361950" indent="-361950" algn="just"/>
            <a:r>
              <a:rPr lang="es-MX" dirty="0" smtClean="0">
                <a:latin typeface="Arial" panose="020B0604020202020204" pitchFamily="34" charset="0"/>
                <a:cs typeface="Arial" panose="020B0604020202020204" pitchFamily="34" charset="0"/>
              </a:rPr>
              <a:t>F. </a:t>
            </a:r>
            <a:r>
              <a:rPr lang="es-MX" b="1" dirty="0">
                <a:latin typeface="Arial" panose="020B0604020202020204" pitchFamily="34" charset="0"/>
                <a:ea typeface="BatangChe" panose="02030609000101010101" pitchFamily="49" charset="-127"/>
                <a:cs typeface="Arial" panose="020B0604020202020204" pitchFamily="34" charset="0"/>
              </a:rPr>
              <a:t>Notificar casos ante Técnico Docente y Coordinador de Zona, enviando copia del expediente de vida.</a:t>
            </a:r>
          </a:p>
        </p:txBody>
      </p:sp>
      <p:sp>
        <p:nvSpPr>
          <p:cNvPr id="11" name="CuadroTexto 10"/>
          <p:cNvSpPr txBox="1"/>
          <p:nvPr/>
        </p:nvSpPr>
        <p:spPr>
          <a:xfrm>
            <a:off x="697112" y="5896241"/>
            <a:ext cx="7233719" cy="369332"/>
          </a:xfrm>
          <a:prstGeom prst="rect">
            <a:avLst/>
          </a:prstGeom>
          <a:noFill/>
        </p:spPr>
        <p:txBody>
          <a:bodyPr wrap="square" rtlCol="0">
            <a:spAutoFit/>
          </a:bodyPr>
          <a:lstStyle/>
          <a:p>
            <a:pPr algn="just"/>
            <a:r>
              <a:rPr lang="es-MX" b="1" dirty="0" smtClean="0">
                <a:latin typeface="Arial" panose="020B0604020202020204" pitchFamily="34" charset="0"/>
                <a:cs typeface="Arial" panose="020B0604020202020204" pitchFamily="34" charset="0"/>
              </a:rPr>
              <a:t>G. </a:t>
            </a:r>
            <a:r>
              <a:rPr lang="es-MX" b="1" dirty="0">
                <a:latin typeface="Arial" panose="020B0604020202020204" pitchFamily="34" charset="0"/>
                <a:ea typeface="BatangChe" panose="02030609000101010101" pitchFamily="49" charset="-127"/>
                <a:cs typeface="Arial" panose="020B0604020202020204" pitchFamily="34" charset="0"/>
              </a:rPr>
              <a:t>Notificar casos ante Re</a:t>
            </a:r>
            <a:r>
              <a:rPr lang="es-MX" b="1" dirty="0" smtClean="0">
                <a:latin typeface="Arial" panose="020B0604020202020204" pitchFamily="34" charset="0"/>
                <a:cs typeface="Arial" panose="020B0604020202020204" pitchFamily="34" charset="0"/>
              </a:rPr>
              <a:t>gistro Civil local.</a:t>
            </a:r>
            <a:endParaRPr lang="es-MX" b="1" dirty="0">
              <a:latin typeface="Arial" panose="020B0604020202020204" pitchFamily="34" charset="0"/>
              <a:cs typeface="Arial" panose="020B0604020202020204" pitchFamily="34" charset="0"/>
            </a:endParaRPr>
          </a:p>
        </p:txBody>
      </p:sp>
      <p:sp>
        <p:nvSpPr>
          <p:cNvPr id="12" name="CuadroTexto 11"/>
          <p:cNvSpPr txBox="1"/>
          <p:nvPr/>
        </p:nvSpPr>
        <p:spPr>
          <a:xfrm>
            <a:off x="697117" y="2721631"/>
            <a:ext cx="8211498" cy="646331"/>
          </a:xfrm>
          <a:prstGeom prst="rect">
            <a:avLst/>
          </a:prstGeom>
          <a:noFill/>
        </p:spPr>
        <p:txBody>
          <a:bodyPr wrap="square" rtlCol="0">
            <a:spAutoFit/>
          </a:bodyPr>
          <a:lstStyle>
            <a:defPPr>
              <a:defRPr lang="es-ES"/>
            </a:defPPr>
          </a:lstStyle>
          <a:p>
            <a:pPr marL="361950" indent="-361950" algn="just"/>
            <a:r>
              <a:rPr lang="es-MX" dirty="0" smtClean="0">
                <a:latin typeface="Arial" panose="020B0604020202020204" pitchFamily="34" charset="0"/>
                <a:cs typeface="Arial" panose="020B0604020202020204" pitchFamily="34" charset="0"/>
              </a:rPr>
              <a:t>C. A petición de parte, g</a:t>
            </a:r>
            <a:r>
              <a:rPr lang="es-MX" b="1" dirty="0" smtClean="0">
                <a:latin typeface="Arial" panose="020B0604020202020204" pitchFamily="34" charset="0"/>
                <a:ea typeface="BatangChe" panose="02030609000101010101" pitchFamily="49" charset="-127"/>
                <a:cs typeface="Arial" panose="020B0604020202020204" pitchFamily="34" charset="0"/>
              </a:rPr>
              <a:t>enerar constancia o certificado provisional de conclusión de nivel o de alfabetización del Instituto Estatal.</a:t>
            </a:r>
            <a:endParaRPr lang="es-MX" b="1" dirty="0">
              <a:latin typeface="Arial" panose="020B0604020202020204" pitchFamily="34" charset="0"/>
              <a:ea typeface="BatangChe" panose="02030609000101010101" pitchFamily="49" charset="-127"/>
              <a:cs typeface="Arial" panose="020B0604020202020204" pitchFamily="34" charset="0"/>
            </a:endParaRPr>
          </a:p>
        </p:txBody>
      </p:sp>
      <p:sp>
        <p:nvSpPr>
          <p:cNvPr id="15" name="CuadroTexto 14"/>
          <p:cNvSpPr txBox="1"/>
          <p:nvPr/>
        </p:nvSpPr>
        <p:spPr>
          <a:xfrm>
            <a:off x="697112" y="4240128"/>
            <a:ext cx="7989683" cy="646331"/>
          </a:xfrm>
          <a:prstGeom prst="rect">
            <a:avLst/>
          </a:prstGeom>
          <a:noFill/>
        </p:spPr>
        <p:txBody>
          <a:bodyPr wrap="square" rtlCol="0">
            <a:spAutoFit/>
          </a:bodyPr>
          <a:lstStyle/>
          <a:p>
            <a:pPr marL="361950" indent="-361950" algn="just"/>
            <a:r>
              <a:rPr lang="es-MX" dirty="0" smtClean="0">
                <a:latin typeface="Arial" panose="020B0604020202020204" pitchFamily="34" charset="0"/>
                <a:cs typeface="Arial" panose="020B0604020202020204" pitchFamily="34" charset="0"/>
              </a:rPr>
              <a:t>E. </a:t>
            </a:r>
            <a:r>
              <a:rPr lang="es-MX" b="1" dirty="0" smtClean="0">
                <a:latin typeface="Arial" panose="020B0604020202020204" pitchFamily="34" charset="0"/>
                <a:ea typeface="BatangChe" panose="02030609000101010101" pitchFamily="49" charset="-127"/>
                <a:cs typeface="Arial" panose="020B0604020202020204" pitchFamily="34" charset="0"/>
              </a:rPr>
              <a:t>Ayudar al llenado de formatos y solicitudes para gestionar Acta de Nacimiento Extemporánea. </a:t>
            </a:r>
            <a:endParaRPr lang="es-MX" b="1" dirty="0">
              <a:latin typeface="Arial" panose="020B0604020202020204" pitchFamily="34" charset="0"/>
              <a:ea typeface="BatangChe" panose="02030609000101010101" pitchFamily="49" charset="-127"/>
              <a:cs typeface="Arial" panose="020B0604020202020204" pitchFamily="34" charset="0"/>
            </a:endParaRPr>
          </a:p>
        </p:txBody>
      </p:sp>
    </p:spTree>
    <p:extLst>
      <p:ext uri="{BB962C8B-B14F-4D97-AF65-F5344CB8AC3E}">
        <p14:creationId xmlns:p14="http://schemas.microsoft.com/office/powerpoint/2010/main" val="4020881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93A53879-C314-9A49-8C36-9624EC24C3C4}" type="slidenum">
              <a:rPr lang="es-ES" smtClean="0"/>
              <a:t>6</a:t>
            </a:fld>
            <a:endParaRPr lang="es-ES"/>
          </a:p>
        </p:txBody>
      </p:sp>
      <p:sp>
        <p:nvSpPr>
          <p:cNvPr id="3" name="CuadroTexto 2"/>
          <p:cNvSpPr txBox="1"/>
          <p:nvPr/>
        </p:nvSpPr>
        <p:spPr>
          <a:xfrm>
            <a:off x="3911097" y="198001"/>
            <a:ext cx="3777829" cy="400110"/>
          </a:xfrm>
          <a:prstGeom prst="rect">
            <a:avLst/>
          </a:prstGeom>
          <a:noFill/>
        </p:spPr>
        <p:txBody>
          <a:bodyPr wrap="none" rtlCol="0">
            <a:spAutoFit/>
          </a:bodyPr>
          <a:lstStyle/>
          <a:p>
            <a:r>
              <a:rPr lang="es-MX" sz="2000" dirty="0" smtClean="0">
                <a:latin typeface="Felix Titling" panose="04060505060202020A04" pitchFamily="82" charset="0"/>
              </a:rPr>
              <a:t>Acciones con el Adulto</a:t>
            </a:r>
            <a:endParaRPr lang="es-MX" sz="2000" dirty="0">
              <a:latin typeface="Felix Titling" panose="04060505060202020A04" pitchFamily="82" charset="0"/>
            </a:endParaRPr>
          </a:p>
        </p:txBody>
      </p:sp>
      <p:sp>
        <p:nvSpPr>
          <p:cNvPr id="4" name="CuadroTexto 3"/>
          <p:cNvSpPr txBox="1"/>
          <p:nvPr/>
        </p:nvSpPr>
        <p:spPr>
          <a:xfrm>
            <a:off x="3200646" y="-160571"/>
            <a:ext cx="710451" cy="923330"/>
          </a:xfrm>
          <a:prstGeom prst="rect">
            <a:avLst/>
          </a:prstGeom>
          <a:noFill/>
        </p:spPr>
        <p:txBody>
          <a:bodyPr wrap="none" rtlCol="0">
            <a:spAutoFit/>
          </a:bodyPr>
          <a:lstStyle>
            <a:defPPr>
              <a:defRPr lang="es-ES"/>
            </a:defPPr>
            <a:lvl1pPr>
              <a:defRPr sz="5400">
                <a:solidFill>
                  <a:schemeClr val="accent2"/>
                </a:solidFill>
              </a:defRPr>
            </a:lvl1pPr>
          </a:lstStyle>
          <a:p>
            <a:r>
              <a:rPr lang="es-MX" dirty="0"/>
              <a:t>1.</a:t>
            </a:r>
          </a:p>
        </p:txBody>
      </p:sp>
      <p:sp>
        <p:nvSpPr>
          <p:cNvPr id="5" name="CuadroTexto 4"/>
          <p:cNvSpPr txBox="1"/>
          <p:nvPr/>
        </p:nvSpPr>
        <p:spPr>
          <a:xfrm>
            <a:off x="742385" y="991139"/>
            <a:ext cx="7944415" cy="646331"/>
          </a:xfrm>
          <a:prstGeom prst="rect">
            <a:avLst/>
          </a:prstGeom>
          <a:noFill/>
        </p:spPr>
        <p:txBody>
          <a:bodyPr wrap="square" rtlCol="0">
            <a:spAutoFit/>
          </a:bodyPr>
          <a:lstStyle/>
          <a:p>
            <a:r>
              <a:rPr lang="es-MX" dirty="0" smtClean="0">
                <a:latin typeface="Arial" panose="020B0604020202020204" pitchFamily="34" charset="0"/>
                <a:cs typeface="Arial" panose="020B0604020202020204" pitchFamily="34" charset="0"/>
              </a:rPr>
              <a:t>¿ </a:t>
            </a:r>
            <a:r>
              <a:rPr lang="es-MX" b="1" dirty="0" smtClean="0">
                <a:latin typeface="Arial" panose="020B0604020202020204" pitchFamily="34" charset="0"/>
                <a:ea typeface="BatangChe" panose="02030609000101010101" pitchFamily="49" charset="-127"/>
                <a:cs typeface="Arial" panose="020B0604020202020204" pitchFamily="34" charset="0"/>
              </a:rPr>
              <a:t>Qué es el expediente </a:t>
            </a:r>
            <a:r>
              <a:rPr lang="es-MX" b="1" dirty="0">
                <a:latin typeface="Arial" panose="020B0604020202020204" pitchFamily="34" charset="0"/>
                <a:ea typeface="BatangChe" panose="02030609000101010101" pitchFamily="49" charset="-127"/>
                <a:cs typeface="Arial" panose="020B0604020202020204" pitchFamily="34" charset="0"/>
              </a:rPr>
              <a:t>de </a:t>
            </a:r>
            <a:r>
              <a:rPr lang="es-MX" b="1" dirty="0" smtClean="0">
                <a:latin typeface="Arial" panose="020B0604020202020204" pitchFamily="34" charset="0"/>
                <a:ea typeface="BatangChe" panose="02030609000101010101" pitchFamily="49" charset="-127"/>
                <a:cs typeface="Arial" panose="020B0604020202020204" pitchFamily="34" charset="0"/>
              </a:rPr>
              <a:t>vida?: Toda documentación que ayude a acreditar su identidad, tales como:</a:t>
            </a:r>
            <a:endParaRPr lang="es-MX" b="1" dirty="0">
              <a:latin typeface="Arial" panose="020B0604020202020204" pitchFamily="34" charset="0"/>
              <a:ea typeface="BatangChe" panose="02030609000101010101" pitchFamily="49" charset="-127"/>
              <a:cs typeface="Arial" panose="020B0604020202020204" pitchFamily="34" charset="0"/>
            </a:endParaRPr>
          </a:p>
        </p:txBody>
      </p:sp>
      <p:sp>
        <p:nvSpPr>
          <p:cNvPr id="6" name="Rectángulo 5"/>
          <p:cNvSpPr/>
          <p:nvPr/>
        </p:nvSpPr>
        <p:spPr>
          <a:xfrm>
            <a:off x="217283" y="1879118"/>
            <a:ext cx="8799968" cy="3869521"/>
          </a:xfrm>
          <a:prstGeom prst="rect">
            <a:avLst/>
          </a:prstGeom>
        </p:spPr>
        <p:txBody>
          <a:bodyPr wrap="square">
            <a:spAutoFit/>
          </a:bodyPr>
          <a:lstStyle/>
          <a:p>
            <a:pPr>
              <a:lnSpc>
                <a:spcPct val="107000"/>
              </a:lnSpc>
              <a:spcAft>
                <a:spcPts val="800"/>
              </a:spcAft>
            </a:pPr>
            <a:r>
              <a:rPr lang="es-MX" sz="1600" b="1"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Documentos religiosos: </a:t>
            </a:r>
            <a:r>
              <a:rPr lang="es-MX" sz="1600"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Fe </a:t>
            </a:r>
            <a:r>
              <a:rPr lang="es-MX" sz="1600"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de </a:t>
            </a:r>
            <a:r>
              <a:rPr lang="es-MX" sz="1600"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bautizo, </a:t>
            </a:r>
            <a:r>
              <a:rPr lang="es-MX" sz="1600" i="1"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Boleta </a:t>
            </a:r>
            <a:r>
              <a:rPr lang="es-MX" sz="1600" i="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de </a:t>
            </a:r>
            <a:r>
              <a:rPr lang="es-MX" sz="1600" i="1"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confirmación, Boleta de primera comunión, Boleta de boda religiosa, </a:t>
            </a:r>
            <a:r>
              <a:rPr lang="es-MX" sz="1600" i="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etc.</a:t>
            </a:r>
            <a:endParaRPr lang="es-MX" sz="16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1600" b="1"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Documentos del propio registro civil: </a:t>
            </a:r>
            <a:r>
              <a:rPr lang="es-MX" sz="1600" i="1"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Acta </a:t>
            </a:r>
            <a:r>
              <a:rPr lang="es-MX" sz="1600" i="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de matrimonio o de nacimiento de los padres </a:t>
            </a:r>
            <a:r>
              <a:rPr lang="es-MX" sz="1600" i="1"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(Copia </a:t>
            </a:r>
            <a:r>
              <a:rPr lang="es-MX" sz="1600" i="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certificada actualizada o </a:t>
            </a:r>
            <a:r>
              <a:rPr lang="es-MX" sz="1600" i="1"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cotejada), Acta </a:t>
            </a:r>
            <a:r>
              <a:rPr lang="es-MX" sz="1600" i="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de Matrimonio del </a:t>
            </a:r>
            <a:r>
              <a:rPr lang="es-MX" sz="1600" i="1"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interesado, Acta </a:t>
            </a:r>
            <a:r>
              <a:rPr lang="es-MX" sz="1600" i="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de Nacimiento de los </a:t>
            </a:r>
            <a:r>
              <a:rPr lang="es-MX" sz="1600" i="1"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hijos.</a:t>
            </a:r>
            <a:endParaRPr lang="es-MX" sz="16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1600" b="1"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Identificaciones Oficiales: </a:t>
            </a:r>
            <a:r>
              <a:rPr lang="es-MX" sz="1600" i="1"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Credencial </a:t>
            </a:r>
            <a:r>
              <a:rPr lang="es-MX" sz="1600" i="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de Elector</a:t>
            </a:r>
            <a:r>
              <a:rPr lang="es-MX" sz="1600" i="1"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 Pasaporte, Cartilla </a:t>
            </a:r>
            <a:r>
              <a:rPr lang="es-MX" sz="1600" i="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Militar, </a:t>
            </a:r>
            <a:r>
              <a:rPr lang="es-MX" sz="1600" i="1"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Licencia </a:t>
            </a:r>
            <a:r>
              <a:rPr lang="es-MX" sz="1600" i="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de Manejo</a:t>
            </a:r>
            <a:r>
              <a:rPr lang="es-MX" sz="1600" i="1"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 Cédula Profesional o Constancia </a:t>
            </a:r>
            <a:r>
              <a:rPr lang="es-MX" sz="1600" i="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de </a:t>
            </a:r>
            <a:r>
              <a:rPr lang="es-MX" sz="1600" i="1"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Residencia firmada por autoridad local.</a:t>
            </a:r>
            <a:endParaRPr lang="es-MX" sz="16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1600" b="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Documentos de Seguridad </a:t>
            </a:r>
            <a:r>
              <a:rPr lang="es-MX" sz="1600" b="1"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Social: </a:t>
            </a:r>
            <a:r>
              <a:rPr lang="es-MX" sz="1600" i="1"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IMSS</a:t>
            </a:r>
            <a:r>
              <a:rPr lang="es-MX" sz="1600" i="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 ISSSTE, Seguro </a:t>
            </a:r>
            <a:r>
              <a:rPr lang="es-MX" sz="1600" i="1"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Popular.</a:t>
            </a:r>
            <a:endParaRPr lang="es-MX" sz="16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1600" b="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Documentos </a:t>
            </a:r>
            <a:r>
              <a:rPr lang="es-MX" sz="1600" b="1"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laborales: </a:t>
            </a:r>
            <a:r>
              <a:rPr lang="es-MX" sz="1600"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 </a:t>
            </a:r>
            <a:r>
              <a:rPr lang="es-MX" sz="1600" i="1"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Credenciales con fotografía.</a:t>
            </a:r>
          </a:p>
          <a:p>
            <a:pPr>
              <a:lnSpc>
                <a:spcPct val="107000"/>
              </a:lnSpc>
              <a:spcAft>
                <a:spcPts val="800"/>
              </a:spcAft>
            </a:pPr>
            <a:r>
              <a:rPr lang="es-MX" sz="1600" b="1"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Documentos escolares: </a:t>
            </a:r>
            <a:r>
              <a:rPr lang="es-MX" sz="1600" i="1"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Boletas de grado, constancias o certificaciones provisionales del sistema escolarizado o de INEA.</a:t>
            </a:r>
            <a:endParaRPr lang="es-MX" sz="1600" i="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s-MX" sz="1600" b="1" dirty="0" smtClean="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Documentos de Programas Sociales: </a:t>
            </a:r>
            <a:r>
              <a:rPr lang="es-MX" sz="1600" i="1" dirty="0" smtClean="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Credencial del Adultos Mayor, Prospera, 65 y Más, etc. </a:t>
            </a:r>
            <a:endParaRPr lang="es-MX" sz="16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uadroTexto 6"/>
          <p:cNvSpPr txBox="1"/>
          <p:nvPr/>
        </p:nvSpPr>
        <p:spPr>
          <a:xfrm>
            <a:off x="742385" y="6045977"/>
            <a:ext cx="7442422" cy="369332"/>
          </a:xfrm>
          <a:prstGeom prst="rect">
            <a:avLst/>
          </a:prstGeom>
          <a:noFill/>
        </p:spPr>
        <p:txBody>
          <a:bodyPr wrap="none" rtlCol="0">
            <a:spAutoFit/>
          </a:bodyPr>
          <a:lstStyle/>
          <a:p>
            <a:r>
              <a:rPr lang="es-MX" b="1" dirty="0" smtClean="0"/>
              <a:t>Integrar en el expediente de vida con copias simples. No integrar originales.</a:t>
            </a:r>
            <a:endParaRPr lang="es-MX" b="1" dirty="0"/>
          </a:p>
        </p:txBody>
      </p:sp>
    </p:spTree>
    <p:extLst>
      <p:ext uri="{BB962C8B-B14F-4D97-AF65-F5344CB8AC3E}">
        <p14:creationId xmlns:p14="http://schemas.microsoft.com/office/powerpoint/2010/main" val="2054809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93A53879-C314-9A49-8C36-9624EC24C3C4}" type="slidenum">
              <a:rPr lang="es-ES" smtClean="0"/>
              <a:t>7</a:t>
            </a:fld>
            <a:endParaRPr lang="es-ES"/>
          </a:p>
        </p:txBody>
      </p:sp>
      <p:sp>
        <p:nvSpPr>
          <p:cNvPr id="3" name="CuadroTexto 2"/>
          <p:cNvSpPr txBox="1"/>
          <p:nvPr/>
        </p:nvSpPr>
        <p:spPr>
          <a:xfrm>
            <a:off x="2924272" y="243266"/>
            <a:ext cx="4651723" cy="400110"/>
          </a:xfrm>
          <a:prstGeom prst="rect">
            <a:avLst/>
          </a:prstGeom>
          <a:noFill/>
        </p:spPr>
        <p:txBody>
          <a:bodyPr wrap="none" rtlCol="0">
            <a:spAutoFit/>
          </a:bodyPr>
          <a:lstStyle/>
          <a:p>
            <a:r>
              <a:rPr lang="es-MX" sz="2000" dirty="0" smtClean="0">
                <a:latin typeface="Felix Titling" panose="04060505060202020A04" pitchFamily="82" charset="0"/>
              </a:rPr>
              <a:t>Acciones ante el Registro Civil</a:t>
            </a:r>
            <a:endParaRPr lang="es-MX" sz="2000" dirty="0">
              <a:latin typeface="Felix Titling" panose="04060505060202020A04" pitchFamily="82" charset="0"/>
            </a:endParaRPr>
          </a:p>
        </p:txBody>
      </p:sp>
      <p:sp>
        <p:nvSpPr>
          <p:cNvPr id="4" name="CuadroTexto 3"/>
          <p:cNvSpPr txBox="1"/>
          <p:nvPr/>
        </p:nvSpPr>
        <p:spPr>
          <a:xfrm>
            <a:off x="2385834" y="-140196"/>
            <a:ext cx="710451" cy="923330"/>
          </a:xfrm>
          <a:prstGeom prst="rect">
            <a:avLst/>
          </a:prstGeom>
          <a:noFill/>
        </p:spPr>
        <p:txBody>
          <a:bodyPr wrap="none" rtlCol="0">
            <a:spAutoFit/>
          </a:bodyPr>
          <a:lstStyle>
            <a:defPPr>
              <a:defRPr lang="es-ES"/>
            </a:defPPr>
            <a:lvl1pPr>
              <a:defRPr sz="5400">
                <a:solidFill>
                  <a:schemeClr val="accent2"/>
                </a:solidFill>
              </a:defRPr>
            </a:lvl1pPr>
          </a:lstStyle>
          <a:p>
            <a:r>
              <a:rPr lang="es-MX" dirty="0" smtClean="0"/>
              <a:t>2.</a:t>
            </a:r>
            <a:endParaRPr lang="es-MX" dirty="0"/>
          </a:p>
        </p:txBody>
      </p:sp>
      <p:sp>
        <p:nvSpPr>
          <p:cNvPr id="5" name="CuadroTexto 4"/>
          <p:cNvSpPr txBox="1"/>
          <p:nvPr/>
        </p:nvSpPr>
        <p:spPr>
          <a:xfrm>
            <a:off x="416459" y="1314251"/>
            <a:ext cx="8365402" cy="4524315"/>
          </a:xfrm>
          <a:prstGeom prst="rect">
            <a:avLst/>
          </a:prstGeom>
          <a:noFill/>
        </p:spPr>
        <p:txBody>
          <a:bodyPr wrap="square" rtlCol="0">
            <a:spAutoFit/>
          </a:bodyPr>
          <a:lstStyle/>
          <a:p>
            <a:pPr marL="90487" algn="just"/>
            <a:r>
              <a:rPr lang="es-MX" b="1" dirty="0" smtClean="0">
                <a:latin typeface="Arial" panose="020B0604020202020204" pitchFamily="34" charset="0"/>
                <a:ea typeface="BatangChe" panose="02030609000101010101" pitchFamily="49" charset="-127"/>
                <a:cs typeface="Arial" panose="020B0604020202020204" pitchFamily="34" charset="0"/>
              </a:rPr>
              <a:t>Renovar o formalizar Convenio con Registro Civil Estatal, que contemple: </a:t>
            </a:r>
          </a:p>
          <a:p>
            <a:pPr marL="90487" algn="just"/>
            <a:endParaRPr lang="es-MX" b="1" dirty="0" smtClean="0">
              <a:latin typeface="Arial" panose="020B0604020202020204" pitchFamily="34" charset="0"/>
              <a:ea typeface="BatangChe" panose="02030609000101010101" pitchFamily="49" charset="-127"/>
              <a:cs typeface="Arial" panose="020B0604020202020204" pitchFamily="34" charset="0"/>
            </a:endParaRPr>
          </a:p>
          <a:p>
            <a:pPr marL="433387" indent="-342900" algn="just">
              <a:buFont typeface="Wingdings" panose="05000000000000000000" pitchFamily="2" charset="2"/>
              <a:buChar char="q"/>
            </a:pPr>
            <a:r>
              <a:rPr lang="es-MX" b="1" dirty="0" smtClean="0">
                <a:latin typeface="Arial" panose="020B0604020202020204" pitchFamily="34" charset="0"/>
                <a:ea typeface="BatangChe" panose="02030609000101010101" pitchFamily="49" charset="-127"/>
                <a:cs typeface="Arial" panose="020B0604020202020204" pitchFamily="34" charset="0"/>
              </a:rPr>
              <a:t>Gratuidad en la emisión del acta de nacimiento extemporánea.</a:t>
            </a:r>
          </a:p>
          <a:p>
            <a:pPr marL="433387" indent="-342900" algn="just">
              <a:buFont typeface="Wingdings" panose="05000000000000000000" pitchFamily="2" charset="2"/>
              <a:buChar char="q"/>
            </a:pPr>
            <a:r>
              <a:rPr lang="es-MX" b="1" dirty="0" smtClean="0">
                <a:latin typeface="Arial" panose="020B0604020202020204" pitchFamily="34" charset="0"/>
                <a:ea typeface="BatangChe" panose="02030609000101010101" pitchFamily="49" charset="-127"/>
                <a:cs typeface="Arial" panose="020B0604020202020204" pitchFamily="34" charset="0"/>
              </a:rPr>
              <a:t>Gratuidad en la emisión de la Constancia de Inexistencia de registro de nacimiento en el registro civil local del solicitante.</a:t>
            </a:r>
          </a:p>
          <a:p>
            <a:pPr marL="433387" indent="-342900" algn="just">
              <a:buFont typeface="Wingdings" panose="05000000000000000000" pitchFamily="2" charset="2"/>
              <a:buChar char="q"/>
            </a:pPr>
            <a:r>
              <a:rPr lang="es-MX" b="1" dirty="0" smtClean="0">
                <a:latin typeface="Arial" panose="020B0604020202020204" pitchFamily="34" charset="0"/>
                <a:ea typeface="BatangChe" panose="02030609000101010101" pitchFamily="49" charset="-127"/>
                <a:cs typeface="Arial" panose="020B0604020202020204" pitchFamily="34" charset="0"/>
              </a:rPr>
              <a:t>Gratuidad o precio preferente para expedición de actas de nacimiento o matrimonio de padres o hijos, que sirvan de testimonio de su identidad. </a:t>
            </a:r>
          </a:p>
          <a:p>
            <a:pPr marL="433387" indent="-342900" algn="just">
              <a:buFont typeface="Wingdings" panose="05000000000000000000" pitchFamily="2" charset="2"/>
              <a:buChar char="q"/>
            </a:pPr>
            <a:r>
              <a:rPr lang="es-MX" b="1" dirty="0" smtClean="0">
                <a:latin typeface="Arial" panose="020B0604020202020204" pitchFamily="34" charset="0"/>
                <a:ea typeface="BatangChe" panose="02030609000101010101" pitchFamily="49" charset="-127"/>
                <a:cs typeface="Arial" panose="020B0604020202020204" pitchFamily="34" charset="0"/>
              </a:rPr>
              <a:t>Disponibilidad de formatearía y formatos de solicitud para que los asesores educativos auxilien al educando en su llenado.</a:t>
            </a:r>
          </a:p>
          <a:p>
            <a:pPr marL="433387" indent="-342900" algn="just">
              <a:buFont typeface="Wingdings" panose="05000000000000000000" pitchFamily="2" charset="2"/>
              <a:buChar char="q"/>
            </a:pPr>
            <a:r>
              <a:rPr lang="es-MX" b="1" dirty="0" smtClean="0">
                <a:latin typeface="Arial" panose="020B0604020202020204" pitchFamily="34" charset="0"/>
                <a:ea typeface="BatangChe" panose="02030609000101010101" pitchFamily="49" charset="-127"/>
                <a:cs typeface="Arial" panose="020B0604020202020204" pitchFamily="34" charset="0"/>
              </a:rPr>
              <a:t>Capacitación por parte de la Oficina del Registro Civil estatal a Técnicos Docentes sobre el proceso de tramite en la entidad.</a:t>
            </a:r>
          </a:p>
          <a:p>
            <a:pPr marL="433387" indent="-342900" algn="just">
              <a:buFont typeface="Wingdings" panose="05000000000000000000" pitchFamily="2" charset="2"/>
              <a:buChar char="q"/>
            </a:pPr>
            <a:r>
              <a:rPr lang="es-MX" b="1" dirty="0" smtClean="0">
                <a:solidFill>
                  <a:schemeClr val="accent2"/>
                </a:solidFill>
                <a:latin typeface="Arial" panose="020B0604020202020204" pitchFamily="34" charset="0"/>
                <a:ea typeface="BatangChe" panose="02030609000101010101" pitchFamily="49" charset="-127"/>
                <a:cs typeface="Arial" panose="020B0604020202020204" pitchFamily="34" charset="0"/>
              </a:rPr>
              <a:t>Oficina itinerante del registro civil para acudir a localidades que cuenten con varios candidatos para expedir su acta de nacimiento extemporánea.   </a:t>
            </a:r>
          </a:p>
          <a:p>
            <a:pPr marL="433387" indent="-342900" algn="just">
              <a:buAutoNum type="alphaUcPeriod"/>
            </a:pPr>
            <a:endParaRPr lang="es-MX" b="1" dirty="0">
              <a:latin typeface="Arial" panose="020B0604020202020204" pitchFamily="34" charset="0"/>
              <a:ea typeface="BatangChe" panose="02030609000101010101" pitchFamily="49" charset="-127"/>
              <a:cs typeface="Arial" panose="020B0604020202020204" pitchFamily="34" charset="0"/>
            </a:endParaRPr>
          </a:p>
        </p:txBody>
      </p:sp>
    </p:spTree>
    <p:extLst>
      <p:ext uri="{BB962C8B-B14F-4D97-AF65-F5344CB8AC3E}">
        <p14:creationId xmlns:p14="http://schemas.microsoft.com/office/powerpoint/2010/main" val="1576262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93A53879-C314-9A49-8C36-9624EC24C3C4}" type="slidenum">
              <a:rPr lang="es-ES" smtClean="0"/>
              <a:t>8</a:t>
            </a:fld>
            <a:endParaRPr lang="es-ES"/>
          </a:p>
        </p:txBody>
      </p:sp>
      <p:sp>
        <p:nvSpPr>
          <p:cNvPr id="3" name="CuadroTexto 2"/>
          <p:cNvSpPr txBox="1"/>
          <p:nvPr/>
        </p:nvSpPr>
        <p:spPr>
          <a:xfrm>
            <a:off x="2924272" y="243266"/>
            <a:ext cx="4651723" cy="400110"/>
          </a:xfrm>
          <a:prstGeom prst="rect">
            <a:avLst/>
          </a:prstGeom>
          <a:noFill/>
        </p:spPr>
        <p:txBody>
          <a:bodyPr wrap="none" rtlCol="0">
            <a:spAutoFit/>
          </a:bodyPr>
          <a:lstStyle/>
          <a:p>
            <a:r>
              <a:rPr lang="es-MX" sz="2000" dirty="0" smtClean="0">
                <a:latin typeface="Felix Titling" panose="04060505060202020A04" pitchFamily="82" charset="0"/>
              </a:rPr>
              <a:t>Acciones ante el Registro Civil</a:t>
            </a:r>
            <a:endParaRPr lang="es-MX" sz="2000" dirty="0">
              <a:latin typeface="Felix Titling" panose="04060505060202020A04" pitchFamily="82" charset="0"/>
            </a:endParaRPr>
          </a:p>
        </p:txBody>
      </p:sp>
      <p:sp>
        <p:nvSpPr>
          <p:cNvPr id="4" name="CuadroTexto 3"/>
          <p:cNvSpPr txBox="1"/>
          <p:nvPr/>
        </p:nvSpPr>
        <p:spPr>
          <a:xfrm>
            <a:off x="2385834" y="-140196"/>
            <a:ext cx="710451" cy="923330"/>
          </a:xfrm>
          <a:prstGeom prst="rect">
            <a:avLst/>
          </a:prstGeom>
          <a:noFill/>
        </p:spPr>
        <p:txBody>
          <a:bodyPr wrap="none" rtlCol="0">
            <a:spAutoFit/>
          </a:bodyPr>
          <a:lstStyle>
            <a:defPPr>
              <a:defRPr lang="es-ES"/>
            </a:defPPr>
            <a:lvl1pPr>
              <a:defRPr sz="5400">
                <a:solidFill>
                  <a:schemeClr val="accent2"/>
                </a:solidFill>
              </a:defRPr>
            </a:lvl1pPr>
          </a:lstStyle>
          <a:p>
            <a:r>
              <a:rPr lang="es-MX" dirty="0" smtClean="0"/>
              <a:t>2.</a:t>
            </a:r>
            <a:endParaRPr lang="es-MX" dirty="0"/>
          </a:p>
        </p:txBody>
      </p:sp>
      <p:sp>
        <p:nvSpPr>
          <p:cNvPr id="10" name="CuadroTexto 9"/>
          <p:cNvSpPr txBox="1"/>
          <p:nvPr/>
        </p:nvSpPr>
        <p:spPr>
          <a:xfrm>
            <a:off x="561315" y="948690"/>
            <a:ext cx="7604911" cy="5355312"/>
          </a:xfrm>
          <a:prstGeom prst="rect">
            <a:avLst/>
          </a:prstGeom>
          <a:noFill/>
        </p:spPr>
        <p:txBody>
          <a:bodyPr wrap="square" rtlCol="0">
            <a:spAutoFit/>
          </a:bodyPr>
          <a:lstStyle/>
          <a:p>
            <a:pPr algn="just"/>
            <a:r>
              <a:rPr lang="es-MX" b="1" dirty="0" smtClean="0">
                <a:latin typeface="Arial" panose="020B0604020202020204" pitchFamily="34" charset="0"/>
                <a:cs typeface="Arial" panose="020B0604020202020204" pitchFamily="34" charset="0"/>
              </a:rPr>
              <a:t>Aspectos a considerar:</a:t>
            </a:r>
          </a:p>
          <a:p>
            <a:pPr algn="just"/>
            <a:endParaRPr lang="es-MX" b="1"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lang="es-MX" b="1" dirty="0" smtClean="0">
                <a:latin typeface="Arial" panose="020B0604020202020204" pitchFamily="34" charset="0"/>
                <a:cs typeface="Arial" panose="020B0604020202020204" pitchFamily="34" charset="0"/>
              </a:rPr>
              <a:t>En cada entidad federativa, el trámite de registro de nacimiento es distinto y con diferentes costos. Si bien la expedición del acta  es gratuita para adultos mayores, el proceso demanda  Constancia de inexistencias que implican investigaciones en los registros civiles, lo cual tienen costos; así como actas de matrimonio, actas de nacimiento de padres, </a:t>
            </a:r>
            <a:r>
              <a:rPr lang="es-MX" b="1" dirty="0" err="1" smtClean="0">
                <a:latin typeface="Arial" panose="020B0604020202020204" pitchFamily="34" charset="0"/>
                <a:cs typeface="Arial" panose="020B0604020202020204" pitchFamily="34" charset="0"/>
              </a:rPr>
              <a:t>étc</a:t>
            </a:r>
            <a:r>
              <a:rPr lang="es-MX" b="1" dirty="0" smtClean="0">
                <a:latin typeface="Arial" panose="020B0604020202020204" pitchFamily="34" charset="0"/>
                <a:cs typeface="Arial" panose="020B0604020202020204" pitchFamily="34" charset="0"/>
              </a:rPr>
              <a:t>. </a:t>
            </a:r>
          </a:p>
          <a:p>
            <a:pPr marL="285750" indent="-285750" algn="just">
              <a:buFont typeface="Wingdings" panose="05000000000000000000" pitchFamily="2" charset="2"/>
              <a:buChar char="q"/>
            </a:pPr>
            <a:r>
              <a:rPr lang="es-MX" b="1" dirty="0" smtClean="0">
                <a:latin typeface="Arial" panose="020B0604020202020204" pitchFamily="34" charset="0"/>
                <a:cs typeface="Arial" panose="020B0604020202020204" pitchFamily="34" charset="0"/>
              </a:rPr>
              <a:t>Las actas de nacimiento de padres o de matrimonio de padres e hijos tienen costos. Estas pueden sustituirse, con la presentación de dos testigos con identificación oficial que den testimonio de la identidad de la persona. </a:t>
            </a:r>
          </a:p>
          <a:p>
            <a:pPr marL="285750" indent="-285750" algn="just">
              <a:buFont typeface="Wingdings" panose="05000000000000000000" pitchFamily="2" charset="2"/>
              <a:buChar char="q"/>
            </a:pPr>
            <a:r>
              <a:rPr lang="es-MX" b="1" dirty="0" smtClean="0">
                <a:latin typeface="Arial" panose="020B0604020202020204" pitchFamily="34" charset="0"/>
                <a:cs typeface="Arial" panose="020B0604020202020204" pitchFamily="34" charset="0"/>
              </a:rPr>
              <a:t>Tratar de lograr el máxime de apoyos en favor de los educandos del Instituto Estatal o Delegación del INEA en el convenio con el Registro Civil Estatal. </a:t>
            </a:r>
          </a:p>
          <a:p>
            <a:pPr marL="285750" indent="-285750" algn="just">
              <a:buFont typeface="Wingdings" panose="05000000000000000000" pitchFamily="2" charset="2"/>
              <a:buChar char="q"/>
            </a:pPr>
            <a:r>
              <a:rPr lang="es-MX" b="1" dirty="0" smtClean="0">
                <a:latin typeface="Arial" panose="020B0604020202020204" pitchFamily="34" charset="0"/>
                <a:cs typeface="Arial" panose="020B0604020202020204" pitchFamily="34" charset="0"/>
              </a:rPr>
              <a:t>El proceso es largo y tortuoso para los adultos por lo que busquemos que la mayoría de tramites los puedan hacer con copias de los documentos para su revisión y con el menor número de traslados. </a:t>
            </a:r>
            <a:endParaRPr lang="es-MX"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104587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9842</TotalTime>
  <Words>777</Words>
  <Application>Microsoft Office PowerPoint</Application>
  <PresentationFormat>Presentación en pantalla (4:3)</PresentationFormat>
  <Paragraphs>63</Paragraphs>
  <Slides>8</Slides>
  <Notes>2</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8</vt:i4>
      </vt:variant>
    </vt:vector>
  </HeadingPairs>
  <TitlesOfParts>
    <vt:vector size="17" baseType="lpstr">
      <vt:lpstr>BatangChe</vt:lpstr>
      <vt:lpstr>Arial</vt:lpstr>
      <vt:lpstr>Arial Black</vt:lpstr>
      <vt:lpstr>Calibri</vt:lpstr>
      <vt:lpstr>Felix Titling</vt:lpstr>
      <vt:lpstr>Helvetica</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Design G214</dc:creator>
  <cp:lastModifiedBy>Eduardo Corona Acevedo</cp:lastModifiedBy>
  <cp:revision>262</cp:revision>
  <cp:lastPrinted>2015-08-25T15:56:16Z</cp:lastPrinted>
  <dcterms:created xsi:type="dcterms:W3CDTF">2014-06-27T20:06:47Z</dcterms:created>
  <dcterms:modified xsi:type="dcterms:W3CDTF">2015-09-24T22:17:07Z</dcterms:modified>
</cp:coreProperties>
</file>