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92" r:id="rId3"/>
    <p:sldId id="291" r:id="rId4"/>
    <p:sldId id="264" r:id="rId5"/>
    <p:sldId id="293" r:id="rId6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D513"/>
    <a:srgbClr val="FFD54F"/>
    <a:srgbClr val="DCD8C2"/>
    <a:srgbClr val="BD4A47"/>
    <a:srgbClr val="F0D5D4"/>
    <a:srgbClr val="C5D5E9"/>
    <a:srgbClr val="D5E0EF"/>
    <a:srgbClr val="CCDAEC"/>
    <a:srgbClr val="FFF0C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Estilo medio 4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>
      <p:cViewPr>
        <p:scale>
          <a:sx n="60" d="100"/>
          <a:sy n="60" d="100"/>
        </p:scale>
        <p:origin x="-768" y="1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GUIDO\Documents\DOCUMENTOS\1%20INEA%202015\REUNION%20NACIONAL\Jornaleros%20ene%20-%20jul%202015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MX"/>
  <c:roundedCorners val="1"/>
  <c:chart>
    <c:title>
      <c:tx>
        <c:rich>
          <a:bodyPr/>
          <a:lstStyle/>
          <a:p>
            <a:pPr>
              <a:defRPr sz="1600"/>
            </a:pPr>
            <a:r>
              <a:rPr lang="es-MX" sz="1600"/>
              <a:t>Distribución de la Atención Educativa por Estado</a:t>
            </a:r>
          </a:p>
          <a:p>
            <a:pPr>
              <a:defRPr sz="1600"/>
            </a:pPr>
            <a:r>
              <a:rPr lang="es-MX" sz="1600"/>
              <a:t>Julio 2015</a:t>
            </a:r>
          </a:p>
        </c:rich>
      </c:tx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7.7853776720686737E-3"/>
          <c:y val="0.2824216243802859"/>
          <c:w val="0.84695725182569814"/>
          <c:h val="0.644740084572762"/>
        </c:manualLayout>
      </c:layout>
      <c:pie3DChart>
        <c:varyColors val="1"/>
        <c:ser>
          <c:idx val="0"/>
          <c:order val="0"/>
          <c:explosion val="25"/>
          <c:dPt>
            <c:idx val="2"/>
            <c:spPr>
              <a:solidFill>
                <a:srgbClr val="FF0000"/>
              </a:solidFill>
            </c:spPr>
          </c:dPt>
          <c:dPt>
            <c:idx val="6"/>
            <c:spPr>
              <a:solidFill>
                <a:srgbClr val="FFC000"/>
              </a:solidFill>
            </c:spPr>
          </c:dPt>
          <c:dPt>
            <c:idx val="7"/>
            <c:spPr>
              <a:solidFill>
                <a:schemeClr val="accent4">
                  <a:lumMod val="40000"/>
                  <a:lumOff val="60000"/>
                </a:schemeClr>
              </a:solidFill>
            </c:spPr>
          </c:dPt>
          <c:dPt>
            <c:idx val="10"/>
            <c:spPr>
              <a:solidFill>
                <a:schemeClr val="accent1">
                  <a:lumMod val="40000"/>
                  <a:lumOff val="60000"/>
                </a:schemeClr>
              </a:solidFill>
            </c:spPr>
          </c:dPt>
          <c:dPt>
            <c:idx val="12"/>
            <c:spPr>
              <a:solidFill>
                <a:srgbClr val="EFBDDC"/>
              </a:solidFill>
            </c:spPr>
          </c:dPt>
          <c:dLbls>
            <c:dLbl>
              <c:idx val="1"/>
              <c:layout>
                <c:manualLayout>
                  <c:x val="-4.1446631671041137E-2"/>
                  <c:y val="4.2067658209390507E-4"/>
                </c:manualLayout>
              </c:layout>
              <c:showCatName val="1"/>
              <c:showPercent val="1"/>
            </c:dLbl>
            <c:dLbl>
              <c:idx val="2"/>
              <c:layout>
                <c:manualLayout>
                  <c:x val="-2.4550743657042868E-2"/>
                  <c:y val="-7.0752405949256386E-2"/>
                </c:manualLayout>
              </c:layout>
              <c:showCatName val="1"/>
              <c:showPercent val="1"/>
            </c:dLbl>
            <c:dLbl>
              <c:idx val="4"/>
              <c:layout>
                <c:manualLayout>
                  <c:x val="3.2637467191601051E-2"/>
                  <c:y val="-1.4378827646544181E-2"/>
                </c:manualLayout>
              </c:layout>
              <c:showCatName val="1"/>
              <c:showPercent val="1"/>
            </c:dLbl>
            <c:dLbl>
              <c:idx val="5"/>
              <c:layout>
                <c:manualLayout>
                  <c:x val="5.4775699912510967E-2"/>
                  <c:y val="2.2014071157771951E-2"/>
                </c:manualLayout>
              </c:layout>
              <c:showCatName val="1"/>
              <c:showPercent val="1"/>
            </c:dLbl>
            <c:dLbl>
              <c:idx val="6"/>
              <c:layout>
                <c:manualLayout>
                  <c:x val="2.7212817147856536E-2"/>
                  <c:y val="5.0300379119276768E-2"/>
                </c:manualLayout>
              </c:layout>
              <c:showCatName val="1"/>
              <c:showPercent val="1"/>
            </c:dLbl>
            <c:dLbl>
              <c:idx val="12"/>
              <c:layout>
                <c:manualLayout>
                  <c:x val="9.6142825896762939E-3"/>
                  <c:y val="-3.1566418780985712E-2"/>
                </c:manualLayout>
              </c:layout>
              <c:showCatName val="1"/>
              <c:showPercent val="1"/>
            </c:dLbl>
            <c:dLbl>
              <c:idx val="13"/>
              <c:layout>
                <c:manualLayout>
                  <c:x val="1.3994203849518815E-2"/>
                  <c:y val="4.4499125109361357E-3"/>
                </c:manualLayout>
              </c:layout>
              <c:showCatName val="1"/>
              <c:showPercent val="1"/>
            </c:dLbl>
            <c:txPr>
              <a:bodyPr/>
              <a:lstStyle/>
              <a:p>
                <a:pPr>
                  <a:defRPr sz="1000"/>
                </a:pPr>
                <a:endParaRPr lang="es-MX"/>
              </a:p>
            </c:txPr>
            <c:showCatName val="1"/>
            <c:showPercent val="1"/>
            <c:showLeaderLines val="1"/>
          </c:dLbls>
          <c:cat>
            <c:strRef>
              <c:f>'Jornaleros ene- jul 15'!$R$4:$R$18</c:f>
              <c:strCache>
                <c:ptCount val="15"/>
                <c:pt idx="0">
                  <c:v>BC</c:v>
                </c:pt>
                <c:pt idx="1">
                  <c:v>BCS</c:v>
                </c:pt>
                <c:pt idx="2">
                  <c:v>COAH</c:v>
                </c:pt>
                <c:pt idx="3">
                  <c:v>DGO</c:v>
                </c:pt>
                <c:pt idx="4">
                  <c:v>GRO</c:v>
                </c:pt>
                <c:pt idx="5">
                  <c:v>HGO</c:v>
                </c:pt>
                <c:pt idx="6">
                  <c:v>JAL</c:v>
                </c:pt>
                <c:pt idx="7">
                  <c:v>MICH</c:v>
                </c:pt>
                <c:pt idx="8">
                  <c:v>MOR</c:v>
                </c:pt>
                <c:pt idx="9">
                  <c:v>NAY</c:v>
                </c:pt>
                <c:pt idx="10">
                  <c:v>OAX</c:v>
                </c:pt>
                <c:pt idx="11">
                  <c:v>SLP</c:v>
                </c:pt>
                <c:pt idx="12">
                  <c:v>SIN</c:v>
                </c:pt>
                <c:pt idx="13">
                  <c:v>SON</c:v>
                </c:pt>
                <c:pt idx="14">
                  <c:v>VER</c:v>
                </c:pt>
              </c:strCache>
            </c:strRef>
          </c:cat>
          <c:val>
            <c:numRef>
              <c:f>'Jornaleros ene- jul 15'!$S$4:$S$18</c:f>
              <c:numCache>
                <c:formatCode>#,##0</c:formatCode>
                <c:ptCount val="15"/>
                <c:pt idx="0">
                  <c:v>139</c:v>
                </c:pt>
                <c:pt idx="1">
                  <c:v>377</c:v>
                </c:pt>
                <c:pt idx="2">
                  <c:v>95</c:v>
                </c:pt>
                <c:pt idx="3">
                  <c:v>2</c:v>
                </c:pt>
                <c:pt idx="4">
                  <c:v>23</c:v>
                </c:pt>
                <c:pt idx="5">
                  <c:v>148</c:v>
                </c:pt>
                <c:pt idx="6">
                  <c:v>147</c:v>
                </c:pt>
                <c:pt idx="7">
                  <c:v>466</c:v>
                </c:pt>
                <c:pt idx="8">
                  <c:v>155</c:v>
                </c:pt>
                <c:pt idx="9">
                  <c:v>280</c:v>
                </c:pt>
                <c:pt idx="10">
                  <c:v>1172</c:v>
                </c:pt>
                <c:pt idx="11">
                  <c:v>5</c:v>
                </c:pt>
                <c:pt idx="12">
                  <c:v>1052</c:v>
                </c:pt>
                <c:pt idx="13">
                  <c:v>348</c:v>
                </c:pt>
                <c:pt idx="14">
                  <c:v>34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88899015748031518"/>
          <c:y val="6.4796587926509247E-2"/>
          <c:w val="9.4343175853018379E-2"/>
          <c:h val="0.89355497229512981"/>
        </c:manualLayout>
      </c:layout>
      <c:txPr>
        <a:bodyPr/>
        <a:lstStyle/>
        <a:p>
          <a:pPr>
            <a:defRPr sz="900"/>
          </a:pPr>
          <a:endParaRPr lang="es-MX"/>
        </a:p>
      </c:txPr>
    </c:legend>
    <c:plotVisOnly val="1"/>
  </c:chart>
  <c:spPr>
    <a:solidFill>
      <a:schemeClr val="accent3">
        <a:lumMod val="40000"/>
        <a:lumOff val="60000"/>
      </a:schemeClr>
    </a:solidFill>
    <a:ln>
      <a:solidFill>
        <a:schemeClr val="accent6">
          <a:lumMod val="40000"/>
          <a:lumOff val="60000"/>
        </a:schemeClr>
      </a:solidFill>
    </a:ln>
    <a:effectLst>
      <a:outerShdw blurRad="50800" dist="38100" dir="2700000" algn="tl" rotWithShape="0">
        <a:prstClr val="black">
          <a:alpha val="40000"/>
        </a:prstClr>
      </a:outerShdw>
    </a:effectLst>
    <a:scene3d>
      <a:camera prst="orthographicFront"/>
      <a:lightRig rig="threePt" dir="t"/>
    </a:scene3d>
    <a:sp3d>
      <a:bevelT/>
    </a:sp3d>
  </c:sp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7B73AF-FA41-4A2F-9546-0FA7422A457F}" type="datetimeFigureOut">
              <a:rPr lang="es-MX" smtClean="0"/>
              <a:pPr/>
              <a:t>22/09/2015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2BE63E-E809-4751-B98A-ABCC21905142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3999968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62716-768D-4024-BF96-55024F79D6A8}" type="datetimeFigureOut">
              <a:rPr lang="es-MX" smtClean="0"/>
              <a:pPr/>
              <a:t>22/09/2015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A376B-C101-40F1-BDCD-BF009EACC23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62716-768D-4024-BF96-55024F79D6A8}" type="datetimeFigureOut">
              <a:rPr lang="es-MX" smtClean="0"/>
              <a:pPr/>
              <a:t>22/09/2015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A376B-C101-40F1-BDCD-BF009EACC23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62716-768D-4024-BF96-55024F79D6A8}" type="datetimeFigureOut">
              <a:rPr lang="es-MX" smtClean="0"/>
              <a:pPr/>
              <a:t>22/09/2015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A376B-C101-40F1-BDCD-BF009EACC23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62716-768D-4024-BF96-55024F79D6A8}" type="datetimeFigureOut">
              <a:rPr lang="es-MX" smtClean="0"/>
              <a:pPr/>
              <a:t>22/09/2015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A376B-C101-40F1-BDCD-BF009EACC23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62716-768D-4024-BF96-55024F79D6A8}" type="datetimeFigureOut">
              <a:rPr lang="es-MX" smtClean="0"/>
              <a:pPr/>
              <a:t>22/09/2015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A376B-C101-40F1-BDCD-BF009EACC23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62716-768D-4024-BF96-55024F79D6A8}" type="datetimeFigureOut">
              <a:rPr lang="es-MX" smtClean="0"/>
              <a:pPr/>
              <a:t>22/09/2015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A376B-C101-40F1-BDCD-BF009EACC23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62716-768D-4024-BF96-55024F79D6A8}" type="datetimeFigureOut">
              <a:rPr lang="es-MX" smtClean="0"/>
              <a:pPr/>
              <a:t>22/09/2015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A376B-C101-40F1-BDCD-BF009EACC23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62716-768D-4024-BF96-55024F79D6A8}" type="datetimeFigureOut">
              <a:rPr lang="es-MX" smtClean="0"/>
              <a:pPr/>
              <a:t>22/09/2015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A376B-C101-40F1-BDCD-BF009EACC23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62716-768D-4024-BF96-55024F79D6A8}" type="datetimeFigureOut">
              <a:rPr lang="es-MX" smtClean="0"/>
              <a:pPr/>
              <a:t>22/09/2015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A376B-C101-40F1-BDCD-BF009EACC23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62716-768D-4024-BF96-55024F79D6A8}" type="datetimeFigureOut">
              <a:rPr lang="es-MX" smtClean="0"/>
              <a:pPr/>
              <a:t>22/09/2015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A376B-C101-40F1-BDCD-BF009EACC23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62716-768D-4024-BF96-55024F79D6A8}" type="datetimeFigureOut">
              <a:rPr lang="es-MX" smtClean="0"/>
              <a:pPr/>
              <a:t>22/09/2015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A376B-C101-40F1-BDCD-BF009EACC23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162716-768D-4024-BF96-55024F79D6A8}" type="datetimeFigureOut">
              <a:rPr lang="es-MX" smtClean="0"/>
              <a:pPr/>
              <a:t>22/09/2015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4A376B-C101-40F1-BDCD-BF009EACC233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548680"/>
            <a:ext cx="7645400" cy="144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6588224" y="5877272"/>
            <a:ext cx="2353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Septiembre, 2015</a:t>
            </a:r>
            <a:endParaRPr lang="es-MX" dirty="0"/>
          </a:p>
        </p:txBody>
      </p:sp>
      <p:sp>
        <p:nvSpPr>
          <p:cNvPr id="3" name="2 CuadroTexto"/>
          <p:cNvSpPr txBox="1"/>
          <p:nvPr/>
        </p:nvSpPr>
        <p:spPr>
          <a:xfrm>
            <a:off x="1619672" y="2492896"/>
            <a:ext cx="66247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/>
              <a:t>SITUACIÓN </a:t>
            </a:r>
            <a:r>
              <a:rPr lang="es-MX" sz="2400" b="1" dirty="0"/>
              <a:t>ACTUAL DEL PROYECTO </a:t>
            </a:r>
            <a:endParaRPr lang="es-MX" sz="2400" b="1" dirty="0" smtClean="0"/>
          </a:p>
          <a:p>
            <a:pPr algn="ctr"/>
            <a:r>
              <a:rPr lang="es-MX" sz="2400" b="1" dirty="0" smtClean="0"/>
              <a:t>JORNALEROS </a:t>
            </a:r>
            <a:r>
              <a:rPr lang="es-MX" sz="2400" b="1" dirty="0"/>
              <a:t>AGRÍCOLAS MIGRANTES </a:t>
            </a:r>
          </a:p>
        </p:txBody>
      </p:sp>
      <p:pic>
        <p:nvPicPr>
          <p:cNvPr id="6" name="Picture 4" descr="C:\Users\LGUIDO\Pictures\INEA\untitled8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0003" y="3645024"/>
            <a:ext cx="3429827" cy="1958578"/>
          </a:xfrm>
          <a:prstGeom prst="rect">
            <a:avLst/>
          </a:prstGeom>
          <a:noFill/>
        </p:spPr>
      </p:pic>
      <p:pic>
        <p:nvPicPr>
          <p:cNvPr id="7" name="Picture 6" descr="C:\Users\LGUIDO\Pictures\INEA\images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4970" y="3717032"/>
            <a:ext cx="3268942" cy="18236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576064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s-MX" sz="3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Jornaleros Agrícolas Migrantes </a:t>
            </a:r>
            <a:endParaRPr lang="es-MX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908720"/>
            <a:ext cx="8229600" cy="4813002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s-MX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 estima que el número de jornaleros asciende a 2, 404,14  jornaleros agrícolas migrantes.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MX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 60% de los jornaleros agrícolas son indígenas provenientes de Guerrero, Oaxaca, Chiapas y </a:t>
            </a:r>
            <a:r>
              <a:rPr lang="es-MX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Veracruz.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s-MX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Laboran  </a:t>
            </a:r>
            <a:r>
              <a:rPr lang="es-MX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 18 estados: Sinaloa, Sonora, Baja California, Baja California Sur, Chihuahua, Guanajuato, Zacatecas, Jalisco, Nayarit, Colima, San Luis Potosí, Querétaro, Veracruz, Morelos, Hidalgo, Michoacán, Estado de México y Chiapas</a:t>
            </a:r>
            <a:r>
              <a:rPr lang="es-MX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es-MX" sz="18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s-MX" sz="2000" dirty="0" smtClean="0"/>
          </a:p>
          <a:p>
            <a:pPr>
              <a:buFont typeface="Wingdings" panose="05000000000000000000" pitchFamily="2" charset="2"/>
              <a:buChar char="§"/>
            </a:pPr>
            <a:endParaRPr lang="es-MX" sz="2000" dirty="0"/>
          </a:p>
          <a:p>
            <a:pPr>
              <a:buFont typeface="Wingdings" panose="05000000000000000000" pitchFamily="2" charset="2"/>
              <a:buChar char="§"/>
            </a:pPr>
            <a:endParaRPr lang="es-MX" sz="2000" dirty="0" smtClean="0"/>
          </a:p>
          <a:p>
            <a:pPr>
              <a:buFont typeface="Wingdings" panose="05000000000000000000" pitchFamily="2" charset="2"/>
              <a:buChar char="§"/>
            </a:pPr>
            <a:endParaRPr lang="es-MX" sz="2000" dirty="0"/>
          </a:p>
          <a:p>
            <a:pPr>
              <a:buFont typeface="Wingdings" panose="05000000000000000000" pitchFamily="2" charset="2"/>
              <a:buChar char="§"/>
            </a:pPr>
            <a:endParaRPr lang="es-MX" sz="2000" dirty="0" smtClean="0"/>
          </a:p>
          <a:p>
            <a:pPr marL="0" indent="0">
              <a:buNone/>
            </a:pPr>
            <a:endParaRPr lang="es-MX" sz="2000" dirty="0" smtClean="0"/>
          </a:p>
        </p:txBody>
      </p:sp>
      <p:sp>
        <p:nvSpPr>
          <p:cNvPr id="5" name="4 Rectángulo"/>
          <p:cNvSpPr/>
          <p:nvPr/>
        </p:nvSpPr>
        <p:spPr>
          <a:xfrm>
            <a:off x="542924" y="5849908"/>
            <a:ext cx="410108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es-MX" sz="1000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Fuente. SEDESOL. Encuesta Nacional de Jornaleros Agrícolas. 2009</a:t>
            </a:r>
          </a:p>
        </p:txBody>
      </p:sp>
      <p:pic>
        <p:nvPicPr>
          <p:cNvPr id="1030" name="Picture 6" descr="C:\Users\opliego.INEADOM\Downloads\jornaleros_sanquinti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429000"/>
            <a:ext cx="3810000" cy="2240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60970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404664"/>
            <a:ext cx="8229600" cy="890786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s-MX" sz="3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Jornaleros Agrícolas Migrantes 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25000" lnSpcReduction="20000"/>
          </a:bodyPr>
          <a:lstStyle/>
          <a:p>
            <a:pPr lvl="0" algn="just">
              <a:spcBef>
                <a:spcPts val="0"/>
              </a:spcBef>
              <a:buBlip>
                <a:blip r:embed="rId2"/>
              </a:buBlip>
            </a:pPr>
            <a:endParaRPr lang="es-MX" sz="1800" dirty="0" smtClean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MX" sz="7600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Un jornalero agrícola sólo tiene trabajo por periodos de 4 a 8 meses, recibe su salario al concluir el periodo.</a:t>
            </a:r>
          </a:p>
          <a:p>
            <a:pPr lvl="0" algn="just"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s-MX" sz="7600" dirty="0" smtClean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MX" sz="7600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Los jornaleros involucran a toda la familia para aumentar el ingreso por hogar. Esto provoca que el 40% de los trabajadores de un campo sean niños.</a:t>
            </a:r>
          </a:p>
          <a:p>
            <a:pPr lvl="0" algn="just"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s-MX" sz="7600" dirty="0" smtClean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MX" sz="7600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El 40% de las mujeres indígenas que son jornaleras agrícolas reciben un salario menor al de sus compañeros, sin que haya una justificación para ello.</a:t>
            </a:r>
          </a:p>
          <a:p>
            <a:pPr marL="0" lvl="0" indent="0" algn="just">
              <a:spcBef>
                <a:spcPts val="0"/>
              </a:spcBef>
              <a:buNone/>
            </a:pPr>
            <a:endParaRPr lang="es-MX" sz="7600" dirty="0" smtClean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MX" sz="7600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El 81% de los jornaleros no concluyeron la educación secundaria.</a:t>
            </a:r>
          </a:p>
          <a:p>
            <a:pPr lvl="0" algn="just"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s-MX" sz="7600" dirty="0" smtClean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s-MX" sz="7600" dirty="0" smtClean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El 80% de los jornaleros no cuenta con prestaciones laborales y sociales y no pueden acudir a un médico en caso de accidente.</a:t>
            </a:r>
          </a:p>
          <a:p>
            <a:pPr lvl="0" algn="just"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s-MX" sz="7600" dirty="0" smtClean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lvl="0" indent="0" algn="just">
              <a:spcBef>
                <a:spcPts val="0"/>
              </a:spcBef>
              <a:buNone/>
            </a:pPr>
            <a:endParaRPr lang="es-MX" sz="7600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lvl="0" indent="0" algn="just">
              <a:spcBef>
                <a:spcPts val="0"/>
              </a:spcBef>
              <a:buNone/>
            </a:pPr>
            <a:endParaRPr lang="es-MX" sz="7600" dirty="0" smtClean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lvl="0" indent="0" algn="just">
              <a:spcBef>
                <a:spcPts val="0"/>
              </a:spcBef>
              <a:buNone/>
            </a:pPr>
            <a:endParaRPr lang="es-MX" sz="7600" dirty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lvl="0" indent="0" algn="just">
              <a:spcBef>
                <a:spcPts val="0"/>
              </a:spcBef>
              <a:buNone/>
            </a:pPr>
            <a:endParaRPr lang="es-MX" sz="7600" dirty="0" smtClean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lvl="0" indent="0" algn="just">
              <a:spcBef>
                <a:spcPts val="0"/>
              </a:spcBef>
              <a:buNone/>
            </a:pPr>
            <a:endParaRPr lang="es-MX" sz="7600" dirty="0" smtClean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lvl="0" indent="0" algn="just">
              <a:spcBef>
                <a:spcPts val="0"/>
              </a:spcBef>
              <a:buNone/>
            </a:pPr>
            <a:r>
              <a:rPr lang="es-MX" sz="4000" dirty="0">
                <a:solidFill>
                  <a:prstClr val="blac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Fuente. SEDESOL. Encuesta Nacional de Jornaleros Agrícolas. 2009</a:t>
            </a:r>
          </a:p>
          <a:p>
            <a:pPr marL="0" lvl="0" indent="0" algn="just">
              <a:spcBef>
                <a:spcPts val="0"/>
              </a:spcBef>
              <a:buNone/>
            </a:pPr>
            <a:endParaRPr lang="es-MX" sz="7600" dirty="0" smtClean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algn="just"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s-MX" sz="7600" dirty="0" smtClean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 algn="just"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s-MX" sz="7600" dirty="0" smtClean="0">
              <a:solidFill>
                <a:prstClr val="black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0" lvl="0" indent="0" algn="just">
              <a:spcBef>
                <a:spcPts val="0"/>
              </a:spcBef>
              <a:buNone/>
            </a:pPr>
            <a:endParaRPr lang="es-MX" sz="7600" dirty="0" smtClean="0">
              <a:solidFill>
                <a:prstClr val="black"/>
              </a:solidFill>
              <a:ea typeface="Tahoma" pitchFamily="34" charset="0"/>
              <a:cs typeface="Tahoma" pitchFamily="34" charset="0"/>
            </a:endParaRPr>
          </a:p>
          <a:p>
            <a:pPr marL="0" lvl="0" indent="0" algn="just">
              <a:spcBef>
                <a:spcPts val="0"/>
              </a:spcBef>
              <a:buNone/>
            </a:pPr>
            <a:endParaRPr lang="es-MX" sz="7600" dirty="0">
              <a:solidFill>
                <a:prstClr val="black"/>
              </a:solidFill>
              <a:ea typeface="Tahoma" pitchFamily="34" charset="0"/>
              <a:cs typeface="Tahoma" pitchFamily="34" charset="0"/>
            </a:endParaRPr>
          </a:p>
          <a:p>
            <a:pPr marL="0" lvl="0" indent="0" algn="just">
              <a:spcBef>
                <a:spcPts val="0"/>
              </a:spcBef>
              <a:buNone/>
            </a:pPr>
            <a:endParaRPr lang="es-MX" sz="1200" dirty="0" smtClean="0">
              <a:solidFill>
                <a:prstClr val="black"/>
              </a:solidFill>
              <a:ea typeface="Tahoma" pitchFamily="34" charset="0"/>
              <a:cs typeface="Tahoma" pitchFamily="34" charset="0"/>
            </a:endParaRPr>
          </a:p>
          <a:p>
            <a:pPr marL="0" lvl="0" indent="0" algn="just">
              <a:spcBef>
                <a:spcPts val="0"/>
              </a:spcBef>
              <a:buNone/>
            </a:pPr>
            <a:endParaRPr lang="es-MX" sz="1200" dirty="0">
              <a:solidFill>
                <a:prstClr val="black"/>
              </a:solidFill>
              <a:ea typeface="Tahoma" pitchFamily="34" charset="0"/>
              <a:cs typeface="Tahoma" pitchFamily="34" charset="0"/>
            </a:endParaRPr>
          </a:p>
          <a:p>
            <a:pPr marL="0" lvl="0" indent="0" algn="just">
              <a:spcBef>
                <a:spcPts val="0"/>
              </a:spcBef>
              <a:buNone/>
            </a:pPr>
            <a:endParaRPr lang="es-MX" sz="1200" dirty="0" smtClean="0">
              <a:solidFill>
                <a:prstClr val="black"/>
              </a:solidFill>
              <a:ea typeface="Tahoma" pitchFamily="34" charset="0"/>
              <a:cs typeface="Tahoma" pitchFamily="34" charset="0"/>
            </a:endParaRPr>
          </a:p>
          <a:p>
            <a:pPr marL="0" lvl="0" indent="0" algn="just">
              <a:spcBef>
                <a:spcPts val="0"/>
              </a:spcBef>
              <a:buNone/>
            </a:pPr>
            <a:endParaRPr lang="es-MX" sz="1200" dirty="0">
              <a:solidFill>
                <a:prstClr val="black"/>
              </a:solidFill>
              <a:ea typeface="Tahoma" pitchFamily="34" charset="0"/>
              <a:cs typeface="Tahoma" pitchFamily="34" charset="0"/>
            </a:endParaRPr>
          </a:p>
          <a:p>
            <a:pPr marL="0" lvl="0" indent="0" algn="just">
              <a:spcBef>
                <a:spcPts val="0"/>
              </a:spcBef>
              <a:buNone/>
            </a:pPr>
            <a:endParaRPr lang="es-MX" sz="1200" dirty="0" smtClean="0">
              <a:solidFill>
                <a:prstClr val="black"/>
              </a:solidFill>
              <a:ea typeface="Tahoma" pitchFamily="34" charset="0"/>
              <a:cs typeface="Tahoma" pitchFamily="34" charset="0"/>
            </a:endParaRPr>
          </a:p>
          <a:p>
            <a:pPr marL="0" lvl="0" indent="0" algn="just">
              <a:spcBef>
                <a:spcPts val="0"/>
              </a:spcBef>
              <a:buNone/>
            </a:pPr>
            <a:endParaRPr lang="es-MX" sz="1200" dirty="0">
              <a:solidFill>
                <a:prstClr val="black"/>
              </a:solidFill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9976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403" name="Rectangle 11"/>
          <p:cNvSpPr>
            <a:spLocks noChangeArrowheads="1"/>
          </p:cNvSpPr>
          <p:nvPr/>
        </p:nvSpPr>
        <p:spPr bwMode="auto">
          <a:xfrm>
            <a:off x="1331913" y="4437063"/>
            <a:ext cx="5183187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MX" dirty="0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C528-B8A2-4C77-ABC6-79E13174D38F}" type="slidenum">
              <a:rPr lang="es-ES" sz="1200" smtClean="0"/>
              <a:pPr/>
              <a:t>4</a:t>
            </a:fld>
            <a:endParaRPr lang="es-ES" sz="1200" dirty="0"/>
          </a:p>
        </p:txBody>
      </p:sp>
      <p:sp>
        <p:nvSpPr>
          <p:cNvPr id="9" name="8 CuadroTexto"/>
          <p:cNvSpPr txBox="1"/>
          <p:nvPr/>
        </p:nvSpPr>
        <p:spPr>
          <a:xfrm>
            <a:off x="595883" y="1700808"/>
            <a:ext cx="8136904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sz="1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Se atiende a 15 estados</a:t>
            </a:r>
            <a:r>
              <a:rPr lang="es-MX" sz="1900" dirty="0">
                <a:latin typeface="Tahoma" pitchFamily="34" charset="0"/>
                <a:ea typeface="Tahoma" pitchFamily="34" charset="0"/>
                <a:cs typeface="Tahoma" pitchFamily="34" charset="0"/>
              </a:rPr>
              <a:t>. </a:t>
            </a:r>
            <a:endParaRPr lang="es-MX" sz="19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/>
            <a:endParaRPr lang="es-MX" sz="19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sz="1900" dirty="0">
                <a:latin typeface="Tahoma" pitchFamily="34" charset="0"/>
                <a:ea typeface="Tahoma" pitchFamily="34" charset="0"/>
                <a:cs typeface="Tahoma" pitchFamily="34" charset="0"/>
              </a:rPr>
              <a:t>N</a:t>
            </a:r>
            <a:r>
              <a:rPr lang="es-MX" sz="1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ueve receptores: Baja California, Baja California Sur, Hidalgo, Jalisco, Michoacán, Nayarit, San Luis Potosí, Sinaloa y Sonora.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s-MX" sz="19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sz="1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Seis expulsores:  Coahuila, Durango, Guerrero, Morelos, Oaxaca y Veracruz.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s-MX" sz="19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sz="1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Coahuila y Durango, son tanto expulsores como receptores.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s-MX" sz="19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sz="1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En los estados receptores se brinda la atención educativa  con el MEVyT hispanohablante, debido a que no se cuenta con los materiales educativos del MIB de acuerdo a la lengua de los JAM.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s-MX" sz="19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s-MX" sz="19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Los Orientadores educativos que asesoran a los JAM no son bilingües, por lo que la asesoría se brinda con el MEVyT.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s-MX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s-MX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Características del Proyecto Jornaleros </a:t>
            </a:r>
            <a:br>
              <a:rPr lang="es-MX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s-MX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Agrícolas Migrantes </a:t>
            </a:r>
            <a:endParaRPr lang="es-MX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403" name="Rectangle 11"/>
          <p:cNvSpPr>
            <a:spLocks noChangeArrowheads="1"/>
          </p:cNvSpPr>
          <p:nvPr/>
        </p:nvSpPr>
        <p:spPr bwMode="auto">
          <a:xfrm>
            <a:off x="1331913" y="4437063"/>
            <a:ext cx="5183187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s-MX" dirty="0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EC528-B8A2-4C77-ABC6-79E13174D38F}" type="slidenum">
              <a:rPr lang="es-ES" sz="1200" smtClean="0"/>
              <a:pPr/>
              <a:t>5</a:t>
            </a:fld>
            <a:endParaRPr lang="es-ES" sz="1200" dirty="0"/>
          </a:p>
        </p:txBody>
      </p:sp>
      <p:sp>
        <p:nvSpPr>
          <p:cNvPr id="7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s-MX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Características del Proyecto Jornaleros </a:t>
            </a:r>
            <a:br>
              <a:rPr lang="es-MX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s-MX" sz="3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Agrícolas Migrantes </a:t>
            </a:r>
            <a:endParaRPr lang="es-MX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6" name="2 Gráfico"/>
          <p:cNvGraphicFramePr/>
          <p:nvPr/>
        </p:nvGraphicFramePr>
        <p:xfrm>
          <a:off x="1547664" y="1772816"/>
          <a:ext cx="6192688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2644</TotalTime>
  <Words>378</Words>
  <Application>Microsoft Office PowerPoint</Application>
  <PresentationFormat>Presentación en pantalla (4:3)</PresentationFormat>
  <Paragraphs>63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Tema de Office</vt:lpstr>
      <vt:lpstr>Diapositiva 1</vt:lpstr>
      <vt:lpstr>Jornaleros Agrícolas Migrantes </vt:lpstr>
      <vt:lpstr>Jornaleros Agrícolas Migrantes </vt:lpstr>
      <vt:lpstr>Características del Proyecto Jornaleros  Agrícolas Migrantes </vt:lpstr>
      <vt:lpstr>Características del Proyecto Jornaleros  Agrícolas Migrantes 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Leticia Guido</dc:creator>
  <cp:lastModifiedBy>Leticia Guido</cp:lastModifiedBy>
  <cp:revision>105</cp:revision>
  <cp:lastPrinted>2015-09-14T06:19:27Z</cp:lastPrinted>
  <dcterms:created xsi:type="dcterms:W3CDTF">2015-05-25T00:13:13Z</dcterms:created>
  <dcterms:modified xsi:type="dcterms:W3CDTF">2015-09-22T20:43:18Z</dcterms:modified>
</cp:coreProperties>
</file>