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7" r:id="rId2"/>
    <p:sldId id="274" r:id="rId3"/>
    <p:sldId id="270" r:id="rId4"/>
    <p:sldId id="264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57" autoAdjust="0"/>
    <p:restoredTop sz="94660"/>
  </p:normalViewPr>
  <p:slideViewPr>
    <p:cSldViewPr>
      <p:cViewPr>
        <p:scale>
          <a:sx n="80" d="100"/>
          <a:sy n="80" d="100"/>
        </p:scale>
        <p:origin x="-2118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CEDAC-038A-4524-AF8B-1738F4A0CB72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AA5100-2607-4B2D-B9E4-DBFDF8DA86BB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2752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DB546D0-B50F-4C10-9FA0-E62F7F02C0EB}" type="slidenum">
              <a:rPr lang="es-ES" altLang="es-MX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ES" altLang="es-MX">
              <a:latin typeface="Calibri" pitchFamily="34" charset="0"/>
            </a:endParaRPr>
          </a:p>
        </p:txBody>
      </p:sp>
      <p:sp>
        <p:nvSpPr>
          <p:cNvPr id="1331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4213"/>
            <a:ext cx="4573588" cy="343058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6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730" tIns="46865" rIns="93730" bIns="46865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MX" alt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AA5100-2607-4B2D-B9E4-DBFDF8DA86BB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55681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CB4C-D279-4BF7-BCE3-2F400DAC80A3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119C0-AF67-4E58-BE8B-E0A2E69226A1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AB2E1-0AFC-47D4-9B84-9685571BEA94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1807-4C0C-4357-9EE3-7CD08D9E9292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F4226-FB68-4924-AEAD-D46654E2A437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E3CB1-6557-4576-BF9B-0AFCAD3AF96B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484CF-F1ED-4EE3-9FFD-07305AB0D1EF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7DFEE-CE64-44F4-86DB-0C78815A8DA1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D9DB-C952-46C1-8894-04EAAB047BF2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537E8-F266-4822-86B4-C259782A6C0D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FE5E-B2CB-44A4-B759-D2E1EAF40845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tx1"/>
            </a:gs>
            <a:gs pos="100000">
              <a:schemeClr val="bg1">
                <a:tint val="100000"/>
                <a:shade val="80000"/>
                <a:alpha val="10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D98BF53A-D465-49D8-9A09-2CE79E39274F}" type="datetime1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8A41062B-9B92-4B9D-A38D-371BA9C2E357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microsoft.com/office/2007/relationships/hdphoto" Target="../media/hdphoto7.wdp"/><Relationship Id="rId18" Type="http://schemas.microsoft.com/office/2007/relationships/hdphoto" Target="../media/hdphoto9.wdp"/><Relationship Id="rId3" Type="http://schemas.microsoft.com/office/2007/relationships/hdphoto" Target="../media/hdphoto2.wdp"/><Relationship Id="rId21" Type="http://schemas.openxmlformats.org/officeDocument/2006/relationships/image" Target="../media/image4.png"/><Relationship Id="rId7" Type="http://schemas.microsoft.com/office/2007/relationships/hdphoto" Target="../media/hdphoto4.wdp"/><Relationship Id="rId12" Type="http://schemas.openxmlformats.org/officeDocument/2006/relationships/image" Target="../media/image11.jpeg"/><Relationship Id="rId17" Type="http://schemas.openxmlformats.org/officeDocument/2006/relationships/image" Target="../media/image14.jpeg"/><Relationship Id="rId2" Type="http://schemas.openxmlformats.org/officeDocument/2006/relationships/image" Target="../media/image6.jpeg"/><Relationship Id="rId16" Type="http://schemas.openxmlformats.org/officeDocument/2006/relationships/image" Target="../media/image13.jpeg"/><Relationship Id="rId20" Type="http://schemas.microsoft.com/office/2007/relationships/hdphoto" Target="../media/hdphoto10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microsoft.com/office/2007/relationships/hdphoto" Target="../media/hdphoto6.wdp"/><Relationship Id="rId5" Type="http://schemas.microsoft.com/office/2007/relationships/hdphoto" Target="../media/hdphoto3.wdp"/><Relationship Id="rId15" Type="http://schemas.microsoft.com/office/2007/relationships/hdphoto" Target="../media/hdphoto8.wdp"/><Relationship Id="rId10" Type="http://schemas.openxmlformats.org/officeDocument/2006/relationships/image" Target="../media/image10.jpeg"/><Relationship Id="rId19" Type="http://schemas.openxmlformats.org/officeDocument/2006/relationships/image" Target="../media/image15.jpeg"/><Relationship Id="rId4" Type="http://schemas.openxmlformats.org/officeDocument/2006/relationships/image" Target="../media/image7.jpeg"/><Relationship Id="rId9" Type="http://schemas.microsoft.com/office/2007/relationships/hdphoto" Target="../media/hdphoto5.wdp"/><Relationship Id="rId14" Type="http://schemas.openxmlformats.org/officeDocument/2006/relationships/image" Target="../media/image12.jpeg"/><Relationship Id="rId2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microsoft.com/office/2007/relationships/hdphoto" Target="../media/hdphoto11.wdp"/><Relationship Id="rId7" Type="http://schemas.microsoft.com/office/2007/relationships/hdphoto" Target="../media/hdphoto12.wdp"/><Relationship Id="rId12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4.png"/><Relationship Id="rId5" Type="http://schemas.openxmlformats.org/officeDocument/2006/relationships/image" Target="../media/image18.jpeg"/><Relationship Id="rId10" Type="http://schemas.microsoft.com/office/2007/relationships/hdphoto" Target="../media/hdphoto13.wdp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6 Imagen" descr="módulos MEVyT Braille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418" y="1484784"/>
            <a:ext cx="5085878" cy="3294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06"/>
          <p:cNvSpPr txBox="1">
            <a:spLocks noChangeArrowheads="1"/>
          </p:cNvSpPr>
          <p:nvPr/>
        </p:nvSpPr>
        <p:spPr bwMode="auto">
          <a:xfrm>
            <a:off x="6228184" y="6093296"/>
            <a:ext cx="165618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0" hangingPunct="0"/>
            <a:r>
              <a:rPr lang="es-ES_tradnl" altLang="es-MX" sz="1000" b="1" dirty="0">
                <a:solidFill>
                  <a:schemeClr val="bg1"/>
                </a:solidFill>
                <a:latin typeface="Arial" charset="0"/>
              </a:rPr>
              <a:t>SEPTIEMBRE 2015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63688" y="5157192"/>
            <a:ext cx="590465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INFORME </a:t>
            </a: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SOBRE  LA  </a:t>
            </a:r>
            <a:r>
              <a:rPr lang="es-ES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SITUACIÓN </a:t>
            </a: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ACTUAL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  MEVyT  BRAILLE  A  NIVEL  NACIONAL</a:t>
            </a:r>
            <a:endParaRPr lang="es-E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schemeClr val="bg1"/>
              </a:solidFill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/>
          <p:nvPr/>
        </p:nvGrpSpPr>
        <p:grpSpPr>
          <a:xfrm>
            <a:off x="179512" y="404664"/>
            <a:ext cx="8784977" cy="936104"/>
            <a:chOff x="179512" y="404664"/>
            <a:chExt cx="8784977" cy="936104"/>
          </a:xfrm>
        </p:grpSpPr>
        <p:pic>
          <p:nvPicPr>
            <p:cNvPr id="2049" name="16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2197"/>
              <a:ext cx="1763688" cy="538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4 Grupo"/>
            <p:cNvGrpSpPr/>
            <p:nvPr/>
          </p:nvGrpSpPr>
          <p:grpSpPr>
            <a:xfrm>
              <a:off x="1365306" y="404664"/>
              <a:ext cx="7599183" cy="936104"/>
              <a:chOff x="1519628" y="404664"/>
              <a:chExt cx="7661475" cy="936104"/>
            </a:xfrm>
          </p:grpSpPr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1519628" y="404664"/>
                <a:ext cx="6790295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2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INSTITUTO NACIONAL PARA LA EDUCACIÓN DE LOS ADULTOS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1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DIRECCIÓN ACADÉMICA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5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SUBDIRECCIÓN DE CONTENIDOS DIVERSIFICADOS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DEPARTAMENTO DE ATENCIÓN A GRUPOS FOCALIZADOS</a:t>
                </a:r>
                <a:endParaRPr lang="es-ES" sz="1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2051" name="15 Imagen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787" y="404664"/>
                <a:ext cx="1470520" cy="460067"/>
              </a:xfrm>
              <a:prstGeom prst="rect">
                <a:avLst/>
              </a:prstGeom>
              <a:solidFill>
                <a:srgbClr val="7F7F7F"/>
              </a:solidFill>
            </p:spPr>
          </p:pic>
          <p:sp>
            <p:nvSpPr>
              <p:cNvPr id="4" name="3 Rectángulo"/>
              <p:cNvSpPr/>
              <p:nvPr/>
            </p:nvSpPr>
            <p:spPr>
              <a:xfrm>
                <a:off x="7327151" y="908720"/>
                <a:ext cx="1853952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600" i="1" dirty="0">
                    <a:solidFill>
                      <a:schemeClr val="bg1"/>
                    </a:solidFill>
                  </a:rPr>
                  <a:t>“2015, Año del Generalísimo José María Morelos y Pavón</a:t>
                </a:r>
                <a:r>
                  <a:rPr lang="es-MX" sz="700" i="1" dirty="0">
                    <a:solidFill>
                      <a:schemeClr val="bg1"/>
                    </a:solidFill>
                  </a:rPr>
                  <a:t>”</a:t>
                </a:r>
                <a:endParaRPr lang="es-MX" sz="7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187624" y="1268760"/>
            <a:ext cx="68961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el país, según datos del último Censo de Población y vivienda, existen poco más de un millón doscientas mil personas mayores de quince años que tienen limitaciones  para ver, de las cuales doscientas cincuenta mil setecientas cuarenta y ocho no saben leer y escribir y trescientas cuarenta mil doscientas noventa y dos no han concluido la primaria.</a:t>
            </a:r>
            <a:endParaRPr lang="es-E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16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8181"/>
            <a:ext cx="1763688" cy="53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365306" y="332656"/>
            <a:ext cx="673508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INSTITUTO NACIONAL PARA LA EDUCACIÓN DE LOS ADULTOS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1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DIRECCIÓN ACADÉMICA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5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SUBDIRECCIÓN DE CONTENIDOS DIVERSIFICADOS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DEPARTAMENTO DE ATENCIÓN A GRUPOS FOCALIZADOS</a:t>
            </a:r>
            <a:endParaRPr lang="es-ES" sz="1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9900" y="332656"/>
            <a:ext cx="1458564" cy="460067"/>
          </a:xfrm>
          <a:prstGeom prst="rect">
            <a:avLst/>
          </a:prstGeom>
          <a:solidFill>
            <a:srgbClr val="7F7F7F"/>
          </a:solidFill>
          <a:ln>
            <a:noFill/>
          </a:ln>
        </p:spPr>
      </p:pic>
      <p:sp>
        <p:nvSpPr>
          <p:cNvPr id="10" name="9 Rectángulo"/>
          <p:cNvSpPr/>
          <p:nvPr/>
        </p:nvSpPr>
        <p:spPr>
          <a:xfrm>
            <a:off x="7125611" y="780673"/>
            <a:ext cx="183887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600" i="1" dirty="0">
                <a:solidFill>
                  <a:schemeClr val="bg1"/>
                </a:solidFill>
              </a:rPr>
              <a:t>“2015, Año del Generalísimo José María Morelos y Pavón</a:t>
            </a:r>
            <a:r>
              <a:rPr lang="es-MX" sz="700" i="1" dirty="0">
                <a:solidFill>
                  <a:schemeClr val="bg1"/>
                </a:solidFill>
              </a:rPr>
              <a:t>”</a:t>
            </a:r>
            <a:endParaRPr lang="es-MX" sz="700" dirty="0">
              <a:solidFill>
                <a:schemeClr val="bg1"/>
              </a:solidFill>
            </a:endParaRP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2</a:t>
            </a:fld>
            <a:endParaRPr lang="es-MX"/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48197"/>
              </p:ext>
            </p:extLst>
          </p:nvPr>
        </p:nvGraphicFramePr>
        <p:xfrm>
          <a:off x="1559818" y="2580471"/>
          <a:ext cx="5892502" cy="4025265"/>
        </p:xfrm>
        <a:graphic>
          <a:graphicData uri="http://schemas.openxmlformats.org/drawingml/2006/table">
            <a:tbl>
              <a:tblPr/>
              <a:tblGrid>
                <a:gridCol w="1719362"/>
                <a:gridCol w="933466"/>
                <a:gridCol w="837374"/>
                <a:gridCol w="370640"/>
                <a:gridCol w="837374"/>
                <a:gridCol w="370640"/>
                <a:gridCol w="823646"/>
              </a:tblGrid>
              <a:tr h="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POBLACIÓN DE 15 AÑOS Y MÁS EN REZAGO EDUCATIVO CON LIMITACIÓN PARA VER, 2010*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1437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Entidad federativa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Población de 15 años y más con limitación para ver**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Analfabetas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Sin primaria terminada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%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s-MX" sz="1000" b="1" i="0" u="none" strike="noStrike" dirty="0" smtClean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  <a:p>
                      <a:pPr algn="ctr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  <a:t>Población </a:t>
                      </a:r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  <a:t>potencial de atención educativa</a:t>
                      </a:r>
                      <a:b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</a:br>
                      <a:endParaRPr lang="es-MX" sz="1000" b="1" i="0" u="none" strike="noStrike" dirty="0"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Narrow"/>
                      </a:endParaRP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latin typeface="Arial Narrow"/>
                        </a:rPr>
                        <a:t>Estados Unidos </a:t>
                      </a:r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Arial Narrow"/>
                        </a:rPr>
                        <a:t>Mexicanos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1,205,808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250,748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20.8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340,292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28.2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Narrow"/>
                        </a:rPr>
                        <a:t>         591,040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15 a 19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47,881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1,978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4.1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1,696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3.5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20 a 24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42,884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2,171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5.1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1,885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4.4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25 a 29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40,167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2,276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5.7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2,633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6.6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30 a 34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43,528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2,875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6.6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3,968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9.1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35 a 39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49,769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3,266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6.6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5,281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10.6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40 a 44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65,715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4,967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7.6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9,656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14.7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45 a 49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 95,968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 8,390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8.7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19,923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20.8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50 a 54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115,854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12,490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10.8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31,032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26.8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55 a 59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114,112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16,792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14.7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36,718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32.2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60 a 64 años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113,287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22,273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19.7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41,260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36.4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De 65 años y más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   476,643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173,270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36.4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         186,240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  39.1 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Fuente: Censo de Popblación y Vivienda, 2010. INEGI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 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0975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*Incluye la matricula de asistencia escolar en el ciclo 2009-2010, SEP.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 rowSpan="2" gridSpan="6"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latin typeface="Arial Narrow"/>
                        </a:rPr>
                        <a:t>**Dificultad para distinguir la forma, el tamaño y el color de un estímulo visual, aún usando lentes; así como la pérdida y la debilidad de la vista en uno o ambos ojos.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450">
                <a:tc gridSpan="6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MX" sz="1000" b="0" i="0" u="none" strike="noStrike" dirty="0">
                        <a:solidFill>
                          <a:srgbClr val="000000"/>
                        </a:solidFill>
                        <a:latin typeface="Arial Narrow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898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899592" y="1467361"/>
            <a:ext cx="76328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importancia que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brindar un programa educativo especial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 personas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discapacidad visual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sólo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radica en que con ello se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cumple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establecido en nuestra Carta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Magna, así como con los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objetivos de la Campaña Nacional de Alfabetización que actualmente se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emprende;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también, ofrece los medios necesarios para que esta población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mejore su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autonomía al acceder a los beneficios de una instrucción básica.</a:t>
            </a:r>
            <a:endParaRPr lang="es-MX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2730996"/>
            <a:ext cx="3672408" cy="1562100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730997"/>
            <a:ext cx="3565723" cy="1562099"/>
          </a:xfrm>
          <a:prstGeom prst="rect">
            <a:avLst/>
          </a:prstGeom>
        </p:spPr>
      </p:pic>
      <p:grpSp>
        <p:nvGrpSpPr>
          <p:cNvPr id="14" name="13 Grupo"/>
          <p:cNvGrpSpPr/>
          <p:nvPr/>
        </p:nvGrpSpPr>
        <p:grpSpPr>
          <a:xfrm>
            <a:off x="1043609" y="4710388"/>
            <a:ext cx="7323422" cy="950860"/>
            <a:chOff x="1043609" y="4581128"/>
            <a:chExt cx="7323422" cy="950860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4592022"/>
              <a:ext cx="839697" cy="827314"/>
            </a:xfrm>
            <a:prstGeom prst="rect">
              <a:avLst/>
            </a:prstGeom>
          </p:spPr>
        </p:pic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3609" y="4591135"/>
              <a:ext cx="864096" cy="820171"/>
            </a:xfrm>
            <a:prstGeom prst="rect">
              <a:avLst/>
            </a:prstGeom>
          </p:spPr>
        </p:pic>
        <p:pic>
          <p:nvPicPr>
            <p:cNvPr id="5" name="4 Imagen"/>
            <p:cNvPicPr>
              <a:picLocks noChangeAspect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7" y="4603904"/>
              <a:ext cx="792088" cy="815432"/>
            </a:xfrm>
            <a:prstGeom prst="rect">
              <a:avLst/>
            </a:prstGeom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12" cstate="print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4581128"/>
              <a:ext cx="792088" cy="889605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8" y="4603904"/>
              <a:ext cx="864096" cy="892318"/>
            </a:xfrm>
            <a:prstGeom prst="rect">
              <a:avLst/>
            </a:prstGeom>
          </p:spPr>
        </p:pic>
        <p:pic>
          <p:nvPicPr>
            <p:cNvPr id="11" name="10 Imagen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0112" y="4591135"/>
              <a:ext cx="898876" cy="940609"/>
            </a:xfrm>
            <a:prstGeom prst="rect">
              <a:avLst/>
            </a:prstGeom>
          </p:spPr>
        </p:pic>
        <p:pic>
          <p:nvPicPr>
            <p:cNvPr id="12" name="11 Imagen"/>
            <p:cNvPicPr>
              <a:picLocks noChangeAspect="1"/>
            </p:cNvPicPr>
            <p:nvPr/>
          </p:nvPicPr>
          <p:blipFill>
            <a:blip r:embed="rId17" cstate="print">
              <a:extLst>
                <a:ext uri="{BEBA8EAE-BF5A-486C-A8C5-ECC9F3942E4B}">
                  <a14:imgProps xmlns:a14="http://schemas.microsoft.com/office/drawing/2010/main">
                    <a14:imgLayer r:embed="rId18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6216" y="4581129"/>
              <a:ext cx="864097" cy="950616"/>
            </a:xfrm>
            <a:prstGeom prst="rect">
              <a:avLst/>
            </a:prstGeom>
          </p:spPr>
        </p:pic>
        <p:pic>
          <p:nvPicPr>
            <p:cNvPr id="13" name="12 Imagen"/>
            <p:cNvPicPr>
              <a:picLocks noChangeAspect="1"/>
            </p:cNvPicPr>
            <p:nvPr/>
          </p:nvPicPr>
          <p:blipFill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2320" y="4603904"/>
              <a:ext cx="914711" cy="928084"/>
            </a:xfrm>
            <a:prstGeom prst="rect">
              <a:avLst/>
            </a:prstGeom>
          </p:spPr>
        </p:pic>
      </p:grpSp>
      <p:grpSp>
        <p:nvGrpSpPr>
          <p:cNvPr id="15" name="14 Grupo"/>
          <p:cNvGrpSpPr/>
          <p:nvPr/>
        </p:nvGrpSpPr>
        <p:grpSpPr>
          <a:xfrm>
            <a:off x="179512" y="260648"/>
            <a:ext cx="8784977" cy="936104"/>
            <a:chOff x="179512" y="404664"/>
            <a:chExt cx="8784977" cy="936104"/>
          </a:xfrm>
        </p:grpSpPr>
        <p:pic>
          <p:nvPicPr>
            <p:cNvPr id="16" name="16 Imagen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2197"/>
              <a:ext cx="1763688" cy="538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" name="16 Grupo"/>
            <p:cNvGrpSpPr/>
            <p:nvPr/>
          </p:nvGrpSpPr>
          <p:grpSpPr>
            <a:xfrm>
              <a:off x="1365306" y="404664"/>
              <a:ext cx="7599183" cy="936104"/>
              <a:chOff x="1519628" y="404664"/>
              <a:chExt cx="7661475" cy="936104"/>
            </a:xfrm>
          </p:grpSpPr>
          <p:sp>
            <p:nvSpPr>
              <p:cNvPr id="18" name="Rectangle 5"/>
              <p:cNvSpPr>
                <a:spLocks noChangeArrowheads="1"/>
              </p:cNvSpPr>
              <p:nvPr/>
            </p:nvSpPr>
            <p:spPr bwMode="auto">
              <a:xfrm>
                <a:off x="1519628" y="404664"/>
                <a:ext cx="6790295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2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INSTITUTO NACIONAL PARA LA EDUCACIÓN DE LOS ADULTOS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1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DIRECCIÓN ACADÉMICA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5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SUBDIRECCIÓN DE CONTENIDOS DIVERSIFICADOS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DEPARTAMENTO DE ATENCIÓN A GRUPOS FOCALIZADOS</a:t>
                </a:r>
                <a:endParaRPr lang="es-ES" sz="1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9" name="15 Imagen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787" y="476672"/>
                <a:ext cx="1470520" cy="460067"/>
              </a:xfrm>
              <a:prstGeom prst="rect">
                <a:avLst/>
              </a:prstGeom>
              <a:solidFill>
                <a:srgbClr val="7F7F7F"/>
              </a:solidFill>
            </p:spPr>
          </p:pic>
          <p:sp>
            <p:nvSpPr>
              <p:cNvPr id="20" name="19 Rectángulo"/>
              <p:cNvSpPr/>
              <p:nvPr/>
            </p:nvSpPr>
            <p:spPr>
              <a:xfrm>
                <a:off x="7327151" y="924689"/>
                <a:ext cx="1853952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600" i="1" dirty="0">
                    <a:solidFill>
                      <a:schemeClr val="bg1"/>
                    </a:solidFill>
                  </a:rPr>
                  <a:t>“2015, Año del Generalísimo José María Morelos y Pavón</a:t>
                </a:r>
                <a:r>
                  <a:rPr lang="es-MX" sz="700" i="1" dirty="0">
                    <a:solidFill>
                      <a:schemeClr val="bg1"/>
                    </a:solidFill>
                  </a:rPr>
                  <a:t>”</a:t>
                </a:r>
                <a:endParaRPr lang="es-MX" sz="7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4204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3608" y="1700808"/>
            <a:ext cx="69127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/>
            <a:r>
              <a:rPr lang="es-ES" sz="1600" dirty="0" smtClean="0">
                <a:solidFill>
                  <a:schemeClr val="bg1"/>
                </a:solidFill>
              </a:rPr>
              <a:t>Sin embargo, </a:t>
            </a:r>
            <a:r>
              <a:rPr lang="es-ES" sz="1600" dirty="0">
                <a:solidFill>
                  <a:schemeClr val="bg1"/>
                </a:solidFill>
              </a:rPr>
              <a:t>después </a:t>
            </a:r>
            <a:r>
              <a:rPr lang="es-ES" sz="1600" dirty="0" smtClean="0">
                <a:solidFill>
                  <a:schemeClr val="bg1"/>
                </a:solidFill>
              </a:rPr>
              <a:t>de monitorear el </a:t>
            </a:r>
            <a:r>
              <a:rPr lang="es-ES" sz="1600" dirty="0">
                <a:solidFill>
                  <a:schemeClr val="bg1"/>
                </a:solidFill>
              </a:rPr>
              <a:t>Sistema Automatizado de Seguimiento Académico (SASA), se advierte que, conforme al  material asignado, el número de personas atendidas </a:t>
            </a:r>
            <a:r>
              <a:rPr lang="es-ES" sz="1600" dirty="0" smtClean="0">
                <a:solidFill>
                  <a:schemeClr val="bg1"/>
                </a:solidFill>
              </a:rPr>
              <a:t>en el  </a:t>
            </a:r>
            <a:r>
              <a:rPr lang="es-ES" sz="1600" dirty="0" err="1">
                <a:solidFill>
                  <a:schemeClr val="bg1"/>
                </a:solidFill>
              </a:rPr>
              <a:t>MEVyT</a:t>
            </a:r>
            <a:r>
              <a:rPr lang="es-ES" sz="1600" dirty="0">
                <a:solidFill>
                  <a:schemeClr val="bg1"/>
                </a:solidFill>
              </a:rPr>
              <a:t> Braille </a:t>
            </a:r>
            <a:r>
              <a:rPr lang="es-ES" sz="1600" dirty="0" smtClean="0">
                <a:solidFill>
                  <a:schemeClr val="bg1"/>
                </a:solidFill>
              </a:rPr>
              <a:t>es bajo.</a:t>
            </a:r>
          </a:p>
          <a:p>
            <a:pPr algn="just"/>
            <a:endParaRPr lang="es-MX" b="1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179511" y="260648"/>
            <a:ext cx="8784977" cy="936104"/>
            <a:chOff x="179512" y="404664"/>
            <a:chExt cx="8784977" cy="936104"/>
          </a:xfrm>
        </p:grpSpPr>
        <p:pic>
          <p:nvPicPr>
            <p:cNvPr id="6" name="16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2197"/>
              <a:ext cx="1763688" cy="538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6 Grupo"/>
            <p:cNvGrpSpPr/>
            <p:nvPr/>
          </p:nvGrpSpPr>
          <p:grpSpPr>
            <a:xfrm>
              <a:off x="1365306" y="404664"/>
              <a:ext cx="7599183" cy="936104"/>
              <a:chOff x="1519628" y="404664"/>
              <a:chExt cx="7661475" cy="936104"/>
            </a:xfrm>
          </p:grpSpPr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1519628" y="404664"/>
                <a:ext cx="6790295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2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INSTITUTO NACIONAL PARA LA EDUCACIÓN DE LOS ADULTOS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1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DIRECCIÓN ACADÉMICA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5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SUBDIRECCIÓN DE CONTENIDOS DIVERSIFICADOS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DEPARTAMENTO DE ATENCIÓN A GRUPOS FOCALIZADOS</a:t>
                </a:r>
                <a:endParaRPr lang="es-ES" sz="1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" name="15 Image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787" y="476672"/>
                <a:ext cx="1470520" cy="460067"/>
              </a:xfrm>
              <a:prstGeom prst="rect">
                <a:avLst/>
              </a:prstGeom>
              <a:solidFill>
                <a:srgbClr val="7F7F7F"/>
              </a:solidFill>
            </p:spPr>
          </p:pic>
          <p:sp>
            <p:nvSpPr>
              <p:cNvPr id="10" name="9 Rectángulo"/>
              <p:cNvSpPr/>
              <p:nvPr/>
            </p:nvSpPr>
            <p:spPr>
              <a:xfrm>
                <a:off x="7327151" y="924689"/>
                <a:ext cx="1853952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600" i="1" dirty="0">
                    <a:solidFill>
                      <a:schemeClr val="bg1"/>
                    </a:solidFill>
                  </a:rPr>
                  <a:t>“2015, Año del Generalísimo José María Morelos y Pavón</a:t>
                </a:r>
                <a:r>
                  <a:rPr lang="es-MX" sz="700" i="1" dirty="0">
                    <a:solidFill>
                      <a:schemeClr val="bg1"/>
                    </a:solidFill>
                  </a:rPr>
                  <a:t>”</a:t>
                </a:r>
                <a:endParaRPr lang="es-MX" sz="7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4</a:t>
            </a:fld>
            <a:endParaRPr lang="es-MX"/>
          </a:p>
        </p:txBody>
      </p:sp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266243"/>
              </p:ext>
            </p:extLst>
          </p:nvPr>
        </p:nvGraphicFramePr>
        <p:xfrm>
          <a:off x="971600" y="3083291"/>
          <a:ext cx="7056782" cy="1929884"/>
        </p:xfrm>
        <a:graphic>
          <a:graphicData uri="http://schemas.openxmlformats.org/drawingml/2006/table">
            <a:tbl>
              <a:tblPr/>
              <a:tblGrid>
                <a:gridCol w="1008112"/>
                <a:gridCol w="1728192"/>
                <a:gridCol w="1224136"/>
                <a:gridCol w="1296144"/>
                <a:gridCol w="769357"/>
                <a:gridCol w="1030841"/>
              </a:tblGrid>
              <a:tr h="55635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Material</a:t>
                      </a:r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/>
                      </a:r>
                      <a:b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</a:br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distribuido 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Tahoma"/>
                      </a:endParaRP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Fecha </a:t>
                      </a:r>
                      <a:b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</a:br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de </a:t>
                      </a:r>
                      <a:b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</a:br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entrega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E  d  u  c  a  n  d  o  s      a  t  e  n  d  i  d  o  s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538768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Ene </a:t>
                      </a:r>
                      <a:r>
                        <a:rPr lang="es-MX" sz="1000" b="1" i="0" u="none" strike="noStrike" baseline="0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 - </a:t>
                      </a:r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 dic.  </a:t>
                      </a:r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2013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Ene </a:t>
                      </a:r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 -  dic.  </a:t>
                      </a:r>
                      <a:r>
                        <a:rPr lang="es-MX" sz="1000" b="1" i="0" u="none" strike="noStrike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2014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2015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ahoma"/>
                        </a:rPr>
                        <a:t>Total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83475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318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Entre </a:t>
                      </a:r>
                    </a:p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Septiembre  de 2012</a:t>
                      </a:r>
                    </a:p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y</a:t>
                      </a:r>
                      <a:r>
                        <a:rPr lang="es-MX" sz="1000" b="1" i="0" u="none" strike="noStrike" baseline="0" dirty="0" smtClean="0">
                          <a:solidFill>
                            <a:srgbClr val="000000"/>
                          </a:solidFill>
                          <a:latin typeface="Tahoma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es-MX" sz="1000" b="1" i="0" u="none" strike="noStrike" baseline="0" dirty="0" smtClean="0">
                          <a:solidFill>
                            <a:srgbClr val="000000"/>
                          </a:solidFill>
                          <a:latin typeface="Tahoma"/>
                        </a:rPr>
                        <a:t>Junio de  </a:t>
                      </a:r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2013 </a:t>
                      </a: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68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148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chemeClr val="bg1"/>
                          </a:solidFill>
                          <a:latin typeface="Tahoma"/>
                        </a:rPr>
                        <a:t>57</a:t>
                      </a:r>
                      <a:endParaRPr lang="es-MX" sz="1000" b="1" i="0" u="none" strike="noStrike" dirty="0">
                        <a:solidFill>
                          <a:schemeClr val="bg1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0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273</a:t>
                      </a:r>
                      <a:endParaRPr lang="es-MX" sz="10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311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970856" y="1556792"/>
            <a:ext cx="727355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necesario llevar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cabo un análisis que determine qué sucede,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cuál es la problemática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impide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operación y qué hacer para impulsar la atención educativa; para tal efecto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 trascendental que nos aporten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información suficiente que permita realizar un diagnóstico del estado actual en que se encuentra el </a:t>
            </a:r>
            <a:r>
              <a:rPr lang="es-ES" sz="1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MEVyT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Braille, y encontrar juntos soluciones a esos problemas.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es-ES" sz="1600" dirty="0">
                <a:solidFill>
                  <a:schemeClr val="bg1"/>
                </a:solidFill>
              </a:rPr>
              <a:t> </a:t>
            </a:r>
            <a:endParaRPr lang="es-MX" sz="1600" dirty="0">
              <a:solidFill>
                <a:schemeClr val="bg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657212"/>
            <a:ext cx="1728192" cy="1635884"/>
          </a:xfrm>
          <a:prstGeom prst="rect">
            <a:avLst/>
          </a:prstGeom>
        </p:spPr>
      </p:pic>
      <p:grpSp>
        <p:nvGrpSpPr>
          <p:cNvPr id="9" name="8 Grupo"/>
          <p:cNvGrpSpPr/>
          <p:nvPr/>
        </p:nvGrpSpPr>
        <p:grpSpPr>
          <a:xfrm>
            <a:off x="1121644" y="2780928"/>
            <a:ext cx="7122764" cy="3384376"/>
            <a:chOff x="1257301" y="2171614"/>
            <a:chExt cx="7122764" cy="3612343"/>
          </a:xfrm>
        </p:grpSpPr>
        <p:pic>
          <p:nvPicPr>
            <p:cNvPr id="3" name="2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2240" y="2171614"/>
              <a:ext cx="1647825" cy="1647825"/>
            </a:xfrm>
            <a:prstGeom prst="rect">
              <a:avLst/>
            </a:prstGeom>
          </p:spPr>
        </p:pic>
        <p:pic>
          <p:nvPicPr>
            <p:cNvPr id="4" name="3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8888" y="2171614"/>
              <a:ext cx="1638474" cy="1638474"/>
            </a:xfrm>
            <a:prstGeom prst="rect">
              <a:avLst/>
            </a:prstGeom>
          </p:spPr>
        </p:pic>
        <p:pic>
          <p:nvPicPr>
            <p:cNvPr id="6" name="5 Imagen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7301" y="4149080"/>
              <a:ext cx="1640062" cy="1634877"/>
            </a:xfrm>
            <a:prstGeom prst="rect">
              <a:avLst/>
            </a:prstGeom>
          </p:spPr>
        </p:pic>
        <p:pic>
          <p:nvPicPr>
            <p:cNvPr id="7" name="6 Imagen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4850" y="4149080"/>
              <a:ext cx="1809278" cy="1567010"/>
            </a:xfrm>
            <a:prstGeom prst="rect">
              <a:avLst/>
            </a:prstGeom>
          </p:spPr>
        </p:pic>
        <p:pic>
          <p:nvPicPr>
            <p:cNvPr id="8" name="7 Imagen"/>
            <p:cNvPicPr>
              <a:picLocks noChangeAspect="1"/>
            </p:cNvPicPr>
            <p:nvPr/>
          </p:nvPicPr>
          <p:blipFill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2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46269" y="4128382"/>
              <a:ext cx="1633795" cy="1635569"/>
            </a:xfrm>
            <a:prstGeom prst="rect">
              <a:avLst/>
            </a:prstGeom>
          </p:spPr>
        </p:pic>
      </p:grpSp>
      <p:sp>
        <p:nvSpPr>
          <p:cNvPr id="10" name="9 CuadroTexto"/>
          <p:cNvSpPr txBox="1"/>
          <p:nvPr/>
        </p:nvSpPr>
        <p:spPr>
          <a:xfrm>
            <a:off x="3990053" y="1177007"/>
            <a:ext cx="10860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MX" sz="1400" b="1" dirty="0" smtClean="0">
                <a:solidFill>
                  <a:schemeClr val="bg1"/>
                </a:solidFill>
              </a:rPr>
              <a:t>PROPUESTA</a:t>
            </a:r>
            <a:endParaRPr lang="es-MX" sz="1400" b="1" dirty="0">
              <a:solidFill>
                <a:schemeClr val="bg1"/>
              </a:solidFill>
            </a:endParaRPr>
          </a:p>
        </p:txBody>
      </p:sp>
      <p:grpSp>
        <p:nvGrpSpPr>
          <p:cNvPr id="11" name="10 Grupo"/>
          <p:cNvGrpSpPr/>
          <p:nvPr/>
        </p:nvGrpSpPr>
        <p:grpSpPr>
          <a:xfrm>
            <a:off x="179512" y="260648"/>
            <a:ext cx="8784977" cy="936104"/>
            <a:chOff x="179512" y="404664"/>
            <a:chExt cx="8784977" cy="936104"/>
          </a:xfrm>
        </p:grpSpPr>
        <p:pic>
          <p:nvPicPr>
            <p:cNvPr id="12" name="16 Imagen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2197"/>
              <a:ext cx="1763688" cy="538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" name="12 Grupo"/>
            <p:cNvGrpSpPr/>
            <p:nvPr/>
          </p:nvGrpSpPr>
          <p:grpSpPr>
            <a:xfrm>
              <a:off x="1365306" y="404664"/>
              <a:ext cx="7599183" cy="936104"/>
              <a:chOff x="1519628" y="404664"/>
              <a:chExt cx="7661475" cy="936104"/>
            </a:xfrm>
          </p:grpSpPr>
          <p:sp>
            <p:nvSpPr>
              <p:cNvPr id="14" name="Rectangle 5"/>
              <p:cNvSpPr>
                <a:spLocks noChangeArrowheads="1"/>
              </p:cNvSpPr>
              <p:nvPr/>
            </p:nvSpPr>
            <p:spPr bwMode="auto">
              <a:xfrm>
                <a:off x="1519628" y="404664"/>
                <a:ext cx="6790295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2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INSTITUTO NACIONAL PARA LA EDUCACIÓN DE LOS ADULTOS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1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DIRECCIÓN ACADÉMICA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5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SUBDIRECCIÓN DE CONTENIDOS DIVERSIFICADOS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DEPARTAMENTO DE ATENCIÓN A GRUPOS FOCALIZADOS</a:t>
                </a:r>
                <a:endParaRPr lang="es-ES" sz="1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15" name="15 Imagen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787" y="476672"/>
                <a:ext cx="1470520" cy="460067"/>
              </a:xfrm>
              <a:prstGeom prst="rect">
                <a:avLst/>
              </a:prstGeom>
              <a:solidFill>
                <a:srgbClr val="7F7F7F"/>
              </a:solidFill>
            </p:spPr>
          </p:pic>
          <p:sp>
            <p:nvSpPr>
              <p:cNvPr id="16" name="15 Rectángulo"/>
              <p:cNvSpPr/>
              <p:nvPr/>
            </p:nvSpPr>
            <p:spPr>
              <a:xfrm>
                <a:off x="7327151" y="924689"/>
                <a:ext cx="1853952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600" i="1" dirty="0">
                    <a:solidFill>
                      <a:schemeClr val="bg1"/>
                    </a:solidFill>
                  </a:rPr>
                  <a:t>“2015, Año del Generalísimo José María Morelos y Pavón</a:t>
                </a:r>
                <a:r>
                  <a:rPr lang="es-MX" sz="700" i="1" dirty="0">
                    <a:solidFill>
                      <a:schemeClr val="bg1"/>
                    </a:solidFill>
                  </a:rPr>
                  <a:t>”</a:t>
                </a:r>
                <a:endParaRPr lang="es-MX" sz="7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7" name="1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815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539552" y="1124745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Finalmente, es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preciso señalar que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la actualidad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contamos con materiales educativos adaptados al Sistema Braille distribuidos en </a:t>
            </a:r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todos las entidades federativas, 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esquema de gratificación con montos superiores para el orientador educativo con relación a otras figuras, y una modalidad existente en el SASA para registro de educandos.</a:t>
            </a:r>
            <a:endParaRPr lang="es-MX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600" dirty="0">
                <a:solidFill>
                  <a:schemeClr val="bg1"/>
                </a:solidFill>
              </a:rPr>
              <a:t> </a:t>
            </a:r>
            <a:endParaRPr lang="es-MX" sz="1600" dirty="0">
              <a:solidFill>
                <a:schemeClr val="bg1"/>
              </a:solidFill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315" y="2196008"/>
            <a:ext cx="6024013" cy="3321224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611560" y="5589240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Asimismo</a:t>
            </a:r>
            <a:r>
              <a:rPr lang="es-E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se está gestionando la impresión del material adaptado en el Nivel Avanzado.</a:t>
            </a:r>
            <a:endParaRPr lang="es-MX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MX" dirty="0" smtClean="0">
                <a:solidFill>
                  <a:schemeClr val="bg1"/>
                </a:solidFill>
              </a:rPr>
              <a:t>               </a:t>
            </a:r>
            <a:endParaRPr lang="es-MX" dirty="0">
              <a:solidFill>
                <a:schemeClr val="bg1"/>
              </a:solidFill>
            </a:endParaRPr>
          </a:p>
        </p:txBody>
      </p:sp>
      <p:grpSp>
        <p:nvGrpSpPr>
          <p:cNvPr id="5" name="4 Grupo"/>
          <p:cNvGrpSpPr/>
          <p:nvPr/>
        </p:nvGrpSpPr>
        <p:grpSpPr>
          <a:xfrm>
            <a:off x="179512" y="226173"/>
            <a:ext cx="8784977" cy="970579"/>
            <a:chOff x="179512" y="442197"/>
            <a:chExt cx="8784977" cy="970579"/>
          </a:xfrm>
        </p:grpSpPr>
        <p:pic>
          <p:nvPicPr>
            <p:cNvPr id="6" name="16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2197"/>
              <a:ext cx="1763688" cy="538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" name="6 Grupo"/>
            <p:cNvGrpSpPr/>
            <p:nvPr/>
          </p:nvGrpSpPr>
          <p:grpSpPr>
            <a:xfrm>
              <a:off x="1365306" y="476672"/>
              <a:ext cx="7599183" cy="936104"/>
              <a:chOff x="1519628" y="476672"/>
              <a:chExt cx="7661475" cy="936104"/>
            </a:xfrm>
          </p:grpSpPr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1519628" y="476672"/>
                <a:ext cx="6790295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2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INSTITUTO NACIONAL PARA LA EDUCACIÓN DE LOS ADULTOS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1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DIRECCIÓN ACADÉMICA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5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SUBDIRECCIÓN DE CONTENIDOS DIVERSIFICADOS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DEPARTAMENTO DE ATENCIÓN A GRUPOS FOCALIZADOS</a:t>
                </a:r>
                <a:endParaRPr lang="es-ES" sz="1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9" name="15 Imagen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787" y="476672"/>
                <a:ext cx="1470520" cy="460067"/>
              </a:xfrm>
              <a:prstGeom prst="rect">
                <a:avLst/>
              </a:prstGeom>
              <a:solidFill>
                <a:srgbClr val="7F7F7F"/>
              </a:solidFill>
            </p:spPr>
          </p:pic>
          <p:sp>
            <p:nvSpPr>
              <p:cNvPr id="10" name="9 Rectángulo"/>
              <p:cNvSpPr/>
              <p:nvPr/>
            </p:nvSpPr>
            <p:spPr>
              <a:xfrm>
                <a:off x="7327151" y="924689"/>
                <a:ext cx="1853952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600" i="1" dirty="0">
                    <a:solidFill>
                      <a:schemeClr val="bg1"/>
                    </a:solidFill>
                  </a:rPr>
                  <a:t>“2015, Año del Generalísimo José María Morelos y Pavón</a:t>
                </a:r>
                <a:r>
                  <a:rPr lang="es-MX" sz="700" i="1" dirty="0">
                    <a:solidFill>
                      <a:schemeClr val="bg1"/>
                    </a:solidFill>
                  </a:rPr>
                  <a:t>”</a:t>
                </a:r>
                <a:endParaRPr lang="es-MX" sz="7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95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547664" y="1196752"/>
            <a:ext cx="574238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s-ES" b="1" dirty="0" smtClean="0">
              <a:solidFill>
                <a:schemeClr val="bg1"/>
              </a:solidFill>
            </a:endParaRPr>
          </a:p>
          <a:p>
            <a:pPr algn="ctr"/>
            <a:r>
              <a:rPr lang="es-ES" b="1" dirty="0" smtClean="0">
                <a:solidFill>
                  <a:schemeClr val="bg1"/>
                </a:solidFill>
              </a:rPr>
              <a:t>Contacto</a:t>
            </a:r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endParaRPr lang="es-ES" sz="1200" dirty="0">
              <a:solidFill>
                <a:schemeClr val="bg1"/>
              </a:solidFill>
            </a:endParaRP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Celia del Socorro Solís Sánchez</a:t>
            </a:r>
          </a:p>
          <a:p>
            <a:pPr algn="ctr"/>
            <a:r>
              <a:rPr lang="es-E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Directora Académica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Correo electrónico: ssolis@inea.gob.mx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Teléfono  52 41 27 00, ext. 22753</a:t>
            </a:r>
          </a:p>
          <a:p>
            <a:pPr algn="ctr"/>
            <a:endParaRPr lang="es-E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Carmen Díaz González</a:t>
            </a:r>
          </a:p>
          <a:p>
            <a:pPr algn="ctr"/>
            <a:r>
              <a:rPr lang="es-E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Subdirectora de Contenidos Diversificados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Correo electrónico: cdiaz@inea.gob.mx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Teléfono  52 41 27 00, ext. 22764</a:t>
            </a:r>
          </a:p>
          <a:p>
            <a:pPr algn="ctr"/>
            <a:endParaRPr lang="es-E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José Filiberto Herrera Curiel </a:t>
            </a:r>
          </a:p>
          <a:p>
            <a:pPr algn="ctr"/>
            <a:r>
              <a:rPr lang="es-E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Jefe del Departamento de Atención a Grupos Focalizados 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Teléfono  52 41 27 00, ext.  22761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Correo electrónico: fherrera@inea.gob.mx</a:t>
            </a:r>
          </a:p>
          <a:p>
            <a:pPr algn="ctr"/>
            <a:endParaRPr lang="es-E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David Alfonso Ortiz López </a:t>
            </a:r>
          </a:p>
          <a:p>
            <a:pPr algn="ctr"/>
            <a:r>
              <a:rPr lang="es-E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Responsable del MEVyT Braille 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Teléfono  52412700, ext.  22483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Correo electrónico: daortizl@inea.gob.mx.</a:t>
            </a:r>
            <a:endParaRPr lang="es-MX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s-MX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179512" y="370189"/>
            <a:ext cx="8784977" cy="970579"/>
            <a:chOff x="179512" y="442197"/>
            <a:chExt cx="8784977" cy="970579"/>
          </a:xfrm>
        </p:grpSpPr>
        <p:pic>
          <p:nvPicPr>
            <p:cNvPr id="4" name="16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42197"/>
              <a:ext cx="1763688" cy="538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4 Grupo"/>
            <p:cNvGrpSpPr/>
            <p:nvPr/>
          </p:nvGrpSpPr>
          <p:grpSpPr>
            <a:xfrm>
              <a:off x="1365306" y="476672"/>
              <a:ext cx="7599183" cy="936104"/>
              <a:chOff x="1519628" y="476672"/>
              <a:chExt cx="7661475" cy="936104"/>
            </a:xfrm>
          </p:grpSpPr>
          <p:sp>
            <p:nvSpPr>
              <p:cNvPr id="6" name="Rectangle 5"/>
              <p:cNvSpPr>
                <a:spLocks noChangeArrowheads="1"/>
              </p:cNvSpPr>
              <p:nvPr/>
            </p:nvSpPr>
            <p:spPr bwMode="auto">
              <a:xfrm>
                <a:off x="1519628" y="476672"/>
                <a:ext cx="6790295" cy="9361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2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INSTITUTO NACIONAL PARA LA EDUCACIÓN DE LOS ADULTOS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1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DIRECCIÓN ACADÉMICA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5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SUBDIRECCIÓN DE CONTENIDOS DIVERSIFICADOS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s-ES" sz="1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DEPARTAMENTO DE ATENCIÓN A GRUPOS FOCALIZADOS</a:t>
                </a:r>
                <a:endParaRPr lang="es-ES" sz="1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7" name="15 Imagen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2787" y="476672"/>
                <a:ext cx="1470520" cy="460067"/>
              </a:xfrm>
              <a:prstGeom prst="rect">
                <a:avLst/>
              </a:prstGeom>
              <a:solidFill>
                <a:srgbClr val="7F7F7F"/>
              </a:solidFill>
            </p:spPr>
          </p:pic>
          <p:sp>
            <p:nvSpPr>
              <p:cNvPr id="8" name="7 Rectángulo"/>
              <p:cNvSpPr/>
              <p:nvPr/>
            </p:nvSpPr>
            <p:spPr>
              <a:xfrm>
                <a:off x="7327151" y="924689"/>
                <a:ext cx="1853952" cy="20005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MX" sz="600" i="1" dirty="0">
                    <a:solidFill>
                      <a:schemeClr val="bg1"/>
                    </a:solidFill>
                  </a:rPr>
                  <a:t>“2015, Año del Generalísimo José María Morelos y Pavón</a:t>
                </a:r>
                <a:r>
                  <a:rPr lang="es-MX" sz="700" i="1" dirty="0">
                    <a:solidFill>
                      <a:schemeClr val="bg1"/>
                    </a:solidFill>
                  </a:rPr>
                  <a:t>”</a:t>
                </a:r>
                <a:endParaRPr lang="es-MX" sz="7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1062B-9B92-4B9D-A38D-371BA9C2E357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887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VyT Braille Guanajuato">
  <a:themeElements>
    <a:clrScheme name="Horizonte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te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te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MEVyT Braille Guanajuato</Template>
  <TotalTime>745</TotalTime>
  <Words>959</Words>
  <Application>Microsoft Office PowerPoint</Application>
  <PresentationFormat>Presentación en pantalla (4:3)</PresentationFormat>
  <Paragraphs>197</Paragraphs>
  <Slides>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MEVyT Braille Guanajuato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Alfonso Ortiz Lopez</dc:creator>
  <cp:lastModifiedBy>David Alfonso Ortiz Lopez</cp:lastModifiedBy>
  <cp:revision>109</cp:revision>
  <dcterms:created xsi:type="dcterms:W3CDTF">2015-09-18T14:48:55Z</dcterms:created>
  <dcterms:modified xsi:type="dcterms:W3CDTF">2015-09-22T19:27:41Z</dcterms:modified>
</cp:coreProperties>
</file>