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660" r:id="rId3"/>
  </p:sldMasterIdLst>
  <p:notesMasterIdLst>
    <p:notesMasterId r:id="rId5"/>
  </p:notesMasterIdLst>
  <p:sldIdLst>
    <p:sldId id="259" r:id="rId4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Leticia Guido" initials="L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9FFD0"/>
    <a:srgbClr val="66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32" autoAdjust="0"/>
    <p:restoredTop sz="94660"/>
  </p:normalViewPr>
  <p:slideViewPr>
    <p:cSldViewPr>
      <p:cViewPr varScale="1">
        <p:scale>
          <a:sx n="81" d="100"/>
          <a:sy n="81" d="100"/>
        </p:scale>
        <p:origin x="1449" y="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commentAuthors" Target="commentAuthors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LGUIDO\Documents\DOCUMENTOS\1%20INEA%202015\REUNION%20NACIONAL\Jornaleros%20ene%20-%20jul%202015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LGUIDO\Documents\DOCUMENTOS\1%20INEA%202015\REUNION%20NACIONAL\Jornaleros%20ene%20-%20jul%202015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LGUIDO\Documents\DOCUMENTOS\1%20INEA%202015\REUNION%20NACIONAL\Jornaleros%20ene%20-%20jul%202015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1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100"/>
            </a:pPr>
            <a:r>
              <a:rPr lang="es-MX" sz="1100"/>
              <a:t>Evolución de Resultados</a:t>
            </a:r>
            <a:r>
              <a:rPr lang="es-MX" sz="1100" baseline="0"/>
              <a:t> 2015</a:t>
            </a:r>
            <a:endParaRPr lang="es-MX" sz="1100"/>
          </a:p>
        </c:rich>
      </c:tx>
      <c:layout>
        <c:manualLayout>
          <c:xMode val="edge"/>
          <c:yMode val="edge"/>
          <c:x val="0.21347211861877638"/>
          <c:y val="0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3062711296890317"/>
          <c:y val="0.16735642146330471"/>
          <c:w val="0.83164997893782455"/>
          <c:h val="0.6137332602950536"/>
        </c:manualLayout>
      </c:layout>
      <c:lineChart>
        <c:grouping val="standard"/>
        <c:varyColors val="0"/>
        <c:ser>
          <c:idx val="0"/>
          <c:order val="0"/>
          <c:tx>
            <c:strRef>
              <c:f>'Jornaleros ene- jul 15'!$O$35</c:f>
              <c:strCache>
                <c:ptCount val="1"/>
                <c:pt idx="0">
                  <c:v>Atendidos</c:v>
                </c:pt>
              </c:strCache>
            </c:strRef>
          </c:tx>
          <c:dLbls>
            <c:dLbl>
              <c:idx val="0"/>
              <c:layout>
                <c:manualLayout>
                  <c:x val="-7.4627306157492829E-2"/>
                  <c:y val="-6.2355936494319392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"/>
              <c:layout>
                <c:manualLayout>
                  <c:x val="-7.4627306157492801E-2"/>
                  <c:y val="-4.8315790521022133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-7.4627306157492829E-2"/>
                  <c:y val="-4.8315790521022133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3"/>
              <c:layout>
                <c:manualLayout>
                  <c:x val="-6.7199835306275643E-2"/>
                  <c:y val="4.2945182043859435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>
                <c:manualLayout>
                  <c:x val="-7.4627428698758769E-2"/>
                  <c:y val="6.4005412645093102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>
                <c:manualLayout>
                  <c:x val="-6.7199835306275643E-2"/>
                  <c:y val="5.6985335778015206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6"/>
              <c:layout>
                <c:manualLayout>
                  <c:x val="-4.7359095775307697E-2"/>
                  <c:y val="4.9965258910937317E-2"/>
                </c:manualLayout>
              </c:layout>
              <c:dLblPos val="r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800"/>
                </a:pPr>
                <a:endParaRPr lang="es-MX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'Jornaleros ene- jul 15'!$P$34:$V$34</c:f>
              <c:strCache>
                <c:ptCount val="7"/>
                <c:pt idx="0">
                  <c:v>Ene</c:v>
                </c:pt>
                <c:pt idx="1">
                  <c:v>Febr</c:v>
                </c:pt>
                <c:pt idx="2">
                  <c:v>Mar</c:v>
                </c:pt>
                <c:pt idx="3">
                  <c:v>Abr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</c:strCache>
            </c:strRef>
          </c:cat>
          <c:val>
            <c:numRef>
              <c:f>'Jornaleros ene- jul 15'!$P$35:$V$35</c:f>
              <c:numCache>
                <c:formatCode>[=0]\ "          - ";[&gt;0]??,???;General</c:formatCode>
                <c:ptCount val="7"/>
                <c:pt idx="0">
                  <c:v>4416</c:v>
                </c:pt>
                <c:pt idx="1">
                  <c:v>4274</c:v>
                </c:pt>
                <c:pt idx="2">
                  <c:v>4443</c:v>
                </c:pt>
                <c:pt idx="3">
                  <c:v>4693</c:v>
                </c:pt>
                <c:pt idx="4">
                  <c:v>4660</c:v>
                </c:pt>
                <c:pt idx="5">
                  <c:v>4627</c:v>
                </c:pt>
                <c:pt idx="6">
                  <c:v>4536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'Jornaleros ene- jul 15'!$O$36</c:f>
              <c:strCache>
                <c:ptCount val="1"/>
                <c:pt idx="0">
                  <c:v>UCN</c:v>
                </c:pt>
              </c:strCache>
            </c:strRef>
          </c:tx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800"/>
                </a:pPr>
                <a:endParaRPr lang="es-MX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'Jornaleros ene- jul 15'!$P$34:$V$34</c:f>
              <c:strCache>
                <c:ptCount val="7"/>
                <c:pt idx="0">
                  <c:v>Ene</c:v>
                </c:pt>
                <c:pt idx="1">
                  <c:v>Febr</c:v>
                </c:pt>
                <c:pt idx="2">
                  <c:v>Mar</c:v>
                </c:pt>
                <c:pt idx="3">
                  <c:v>Abr</c:v>
                </c:pt>
                <c:pt idx="4">
                  <c:v>May</c:v>
                </c:pt>
                <c:pt idx="5">
                  <c:v>Jun</c:v>
                </c:pt>
                <c:pt idx="6">
                  <c:v>Jul</c:v>
                </c:pt>
              </c:strCache>
            </c:strRef>
          </c:cat>
          <c:val>
            <c:numRef>
              <c:f>'Jornaleros ene- jul 15'!$P$36:$V$36</c:f>
              <c:numCache>
                <c:formatCode>[=0]\ "          - ";[&gt;0]??,???;General</c:formatCode>
                <c:ptCount val="7"/>
                <c:pt idx="0">
                  <c:v>105</c:v>
                </c:pt>
                <c:pt idx="1">
                  <c:v>130</c:v>
                </c:pt>
                <c:pt idx="2">
                  <c:v>246</c:v>
                </c:pt>
                <c:pt idx="3">
                  <c:v>324</c:v>
                </c:pt>
                <c:pt idx="4">
                  <c:v>201</c:v>
                </c:pt>
                <c:pt idx="5">
                  <c:v>189</c:v>
                </c:pt>
                <c:pt idx="6">
                  <c:v>198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-2145145088"/>
        <c:axId val="-2145133664"/>
      </c:lineChart>
      <c:catAx>
        <c:axId val="-2145145088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txPr>
          <a:bodyPr/>
          <a:lstStyle/>
          <a:p>
            <a:pPr>
              <a:defRPr sz="800"/>
            </a:pPr>
            <a:endParaRPr lang="es-MX"/>
          </a:p>
        </c:txPr>
        <c:crossAx val="-2145133664"/>
        <c:crosses val="autoZero"/>
        <c:auto val="1"/>
        <c:lblAlgn val="ctr"/>
        <c:lblOffset val="100"/>
        <c:noMultiLvlLbl val="0"/>
      </c:catAx>
      <c:valAx>
        <c:axId val="-2145133664"/>
        <c:scaling>
          <c:orientation val="minMax"/>
        </c:scaling>
        <c:delete val="0"/>
        <c:axPos val="l"/>
        <c:majorGridlines/>
        <c:numFmt formatCode="[=0]\ &quot;          - &quot;;[&gt;0]??,???;General" sourceLinked="1"/>
        <c:majorTickMark val="none"/>
        <c:minorTickMark val="none"/>
        <c:tickLblPos val="nextTo"/>
        <c:spPr>
          <a:ln w="9525">
            <a:noFill/>
          </a:ln>
        </c:spPr>
        <c:txPr>
          <a:bodyPr/>
          <a:lstStyle/>
          <a:p>
            <a:pPr>
              <a:defRPr sz="800"/>
            </a:pPr>
            <a:endParaRPr lang="es-MX"/>
          </a:p>
        </c:txPr>
        <c:crossAx val="-2145145088"/>
        <c:crosses val="autoZero"/>
        <c:crossBetween val="between"/>
      </c:valAx>
      <c:spPr>
        <a:solidFill>
          <a:schemeClr val="bg1">
            <a:lumMod val="95000"/>
          </a:schemeClr>
        </a:solidFill>
      </c:spPr>
    </c:plotArea>
    <c:legend>
      <c:legendPos val="b"/>
      <c:layout>
        <c:manualLayout>
          <c:xMode val="edge"/>
          <c:yMode val="edge"/>
          <c:x val="0.17522957302263642"/>
          <c:y val="0.89519528516420888"/>
          <c:w val="0.43900884804378476"/>
          <c:h val="0.10480477276785057"/>
        </c:manualLayout>
      </c:layout>
      <c:overlay val="0"/>
      <c:txPr>
        <a:bodyPr/>
        <a:lstStyle/>
        <a:p>
          <a:pPr>
            <a:defRPr sz="800"/>
          </a:pPr>
          <a:endParaRPr lang="es-MX"/>
        </a:p>
      </c:txPr>
    </c:legend>
    <c:plotVisOnly val="1"/>
    <c:dispBlanksAs val="gap"/>
    <c:showDLblsOverMax val="0"/>
  </c:chart>
  <c:spPr>
    <a:solidFill>
      <a:srgbClr val="AFA6C6"/>
    </a:solidFill>
    <a:ln>
      <a:solidFill>
        <a:schemeClr val="tx1">
          <a:lumMod val="50000"/>
          <a:lumOff val="50000"/>
        </a:schemeClr>
      </a:solidFill>
    </a:ln>
    <a:effectLst/>
    <a:scene3d>
      <a:camera prst="orthographicFront"/>
      <a:lightRig rig="threePt" dir="t"/>
    </a:scene3d>
    <a:sp3d>
      <a:bevelT/>
    </a:sp3d>
  </c:sp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1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es-MX"/>
              <a:t>Comparativo Resultados Acumulados a Julio</a:t>
            </a:r>
          </a:p>
        </c:rich>
      </c:tx>
      <c:layout>
        <c:manualLayout>
          <c:xMode val="edge"/>
          <c:yMode val="edge"/>
          <c:x val="0.10685763888888888"/>
          <c:y val="6.3829808621145463E-3"/>
        </c:manualLayout>
      </c:layout>
      <c:overlay val="0"/>
    </c:title>
    <c:autoTitleDeleted val="0"/>
    <c:plotArea>
      <c:layout>
        <c:manualLayout>
          <c:layoutTarget val="inner"/>
          <c:xMode val="edge"/>
          <c:yMode val="edge"/>
          <c:x val="0.14524457937920274"/>
          <c:y val="0.19321564166139674"/>
          <c:w val="0.81673698399224171"/>
          <c:h val="0.58856183423028341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'Jornaleros ene- jul 15'!$P$24</c:f>
              <c:strCache>
                <c:ptCount val="1"/>
                <c:pt idx="0">
                  <c:v>Julio 2014</c:v>
                </c:pt>
              </c:strCache>
            </c:strRef>
          </c:tx>
          <c:spPr>
            <a:solidFill>
              <a:schemeClr val="tx2">
                <a:lumMod val="60000"/>
                <a:lumOff val="40000"/>
              </a:schemeClr>
            </a:solidFill>
            <a:scene3d>
              <a:camera prst="orthographicFront"/>
              <a:lightRig rig="threePt" dir="t"/>
            </a:scene3d>
            <a:sp3d>
              <a:bevelT/>
            </a:sp3d>
          </c:spPr>
          <c:invertIfNegative val="0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'Jornaleros ene- jul 15'!$O$25:$O$26</c:f>
              <c:strCache>
                <c:ptCount val="2"/>
                <c:pt idx="0">
                  <c:v>Atendidos</c:v>
                </c:pt>
                <c:pt idx="1">
                  <c:v>UCN</c:v>
                </c:pt>
              </c:strCache>
            </c:strRef>
          </c:cat>
          <c:val>
            <c:numRef>
              <c:f>'Jornaleros ene- jul 15'!$P$25:$P$26</c:f>
              <c:numCache>
                <c:formatCode>[=0]\ "          - ";[&gt;0]??,???;General</c:formatCode>
                <c:ptCount val="2"/>
                <c:pt idx="0">
                  <c:v>4976</c:v>
                </c:pt>
                <c:pt idx="1">
                  <c:v>2552</c:v>
                </c:pt>
              </c:numCache>
            </c:numRef>
          </c:val>
        </c:ser>
        <c:ser>
          <c:idx val="1"/>
          <c:order val="1"/>
          <c:tx>
            <c:strRef>
              <c:f>'Jornaleros ene- jul 15'!$Q$24</c:f>
              <c:strCache>
                <c:ptCount val="1"/>
                <c:pt idx="0">
                  <c:v>Julio 2015</c:v>
                </c:pt>
              </c:strCache>
            </c:strRef>
          </c:tx>
          <c:spPr>
            <a:solidFill>
              <a:srgbClr val="00FFCC"/>
            </a:solidFill>
            <a:scene3d>
              <a:camera prst="orthographicFront"/>
              <a:lightRig rig="threePt" dir="t"/>
            </a:scene3d>
            <a:sp3d>
              <a:bevelT/>
            </a:sp3d>
          </c:spPr>
          <c:invertIfNegative val="0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'Jornaleros ene- jul 15'!$O$25:$O$26</c:f>
              <c:strCache>
                <c:ptCount val="2"/>
                <c:pt idx="0">
                  <c:v>Atendidos</c:v>
                </c:pt>
                <c:pt idx="1">
                  <c:v>UCN</c:v>
                </c:pt>
              </c:strCache>
            </c:strRef>
          </c:cat>
          <c:val>
            <c:numRef>
              <c:f>'Jornaleros ene- jul 15'!$Q$25:$Q$26</c:f>
              <c:numCache>
                <c:formatCode>[=0]\ "          - ";[&gt;0]??,???;General</c:formatCode>
                <c:ptCount val="2"/>
                <c:pt idx="0">
                  <c:v>4536</c:v>
                </c:pt>
                <c:pt idx="1">
                  <c:v>1393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70"/>
        <c:axId val="-2145141824"/>
        <c:axId val="-2145137472"/>
      </c:barChart>
      <c:catAx>
        <c:axId val="-2145141824"/>
        <c:scaling>
          <c:orientation val="minMax"/>
        </c:scaling>
        <c:delete val="0"/>
        <c:axPos val="b"/>
        <c:numFmt formatCode="General" sourceLinked="0"/>
        <c:majorTickMark val="none"/>
        <c:minorTickMark val="none"/>
        <c:tickLblPos val="nextTo"/>
        <c:crossAx val="-2145137472"/>
        <c:crosses val="autoZero"/>
        <c:auto val="1"/>
        <c:lblAlgn val="ctr"/>
        <c:lblOffset val="0"/>
        <c:noMultiLvlLbl val="0"/>
      </c:catAx>
      <c:valAx>
        <c:axId val="-2145137472"/>
        <c:scaling>
          <c:orientation val="minMax"/>
        </c:scaling>
        <c:delete val="0"/>
        <c:axPos val="l"/>
        <c:majorGridlines/>
        <c:numFmt formatCode="[=0]\ &quot;          - &quot;;[&gt;0]??,???;General" sourceLinked="1"/>
        <c:majorTickMark val="none"/>
        <c:minorTickMark val="none"/>
        <c:tickLblPos val="nextTo"/>
        <c:spPr>
          <a:ln w="9525">
            <a:noFill/>
          </a:ln>
        </c:spPr>
        <c:crossAx val="-2145141824"/>
        <c:crosses val="autoZero"/>
        <c:crossBetween val="between"/>
        <c:majorUnit val="1000"/>
      </c:valAx>
      <c:spPr>
        <a:solidFill>
          <a:srgbClr val="F7F7F7"/>
        </a:solidFill>
      </c:spPr>
    </c:plotArea>
    <c:legend>
      <c:legendPos val="b"/>
      <c:layout>
        <c:manualLayout>
          <c:xMode val="edge"/>
          <c:yMode val="edge"/>
          <c:x val="0.25389311239460982"/>
          <c:y val="0.87998251402736349"/>
          <c:w val="0.4922134684309778"/>
          <c:h val="0.10806528723863004"/>
        </c:manualLayout>
      </c:layout>
      <c:overlay val="0"/>
    </c:legend>
    <c:plotVisOnly val="1"/>
    <c:dispBlanksAs val="gap"/>
    <c:showDLblsOverMax val="0"/>
  </c:chart>
  <c:spPr>
    <a:solidFill>
      <a:schemeClr val="bg1">
        <a:lumMod val="85000"/>
      </a:schemeClr>
    </a:solidFill>
    <a:ln>
      <a:solidFill>
        <a:schemeClr val="tx1">
          <a:lumMod val="50000"/>
          <a:lumOff val="50000"/>
        </a:schemeClr>
      </a:solidFill>
    </a:ln>
    <a:effectLst>
      <a:outerShdw blurRad="50800" dist="38100" dir="2700000" algn="tl" rotWithShape="0">
        <a:prstClr val="black">
          <a:alpha val="40000"/>
        </a:prstClr>
      </a:outerShdw>
    </a:effectLst>
    <a:scene3d>
      <a:camera prst="orthographicFront"/>
      <a:lightRig rig="threePt" dir="t"/>
    </a:scene3d>
    <a:sp3d>
      <a:bevelT/>
    </a:sp3d>
  </c:spPr>
  <c:txPr>
    <a:bodyPr/>
    <a:lstStyle/>
    <a:p>
      <a:pPr>
        <a:defRPr sz="900"/>
      </a:pPr>
      <a:endParaRPr lang="es-MX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s-ES"/>
  <c:roundedCorners val="1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900"/>
            </a:pPr>
            <a:r>
              <a:rPr lang="es-MX" sz="900"/>
              <a:t>Distribución de la Atención Educativa por Estado</a:t>
            </a:r>
          </a:p>
          <a:p>
            <a:pPr>
              <a:defRPr sz="900"/>
            </a:pPr>
            <a:r>
              <a:rPr lang="es-MX" sz="900"/>
              <a:t>Julio 2015</a:t>
            </a:r>
          </a:p>
        </c:rich>
      </c:tx>
      <c:layout/>
      <c:overlay val="0"/>
    </c:title>
    <c:autoTitleDeleted val="0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7.7853776720686781E-3"/>
          <c:y val="0.28242162438028601"/>
          <c:w val="0.84695725182569814"/>
          <c:h val="0.64474008457276222"/>
        </c:manualLayout>
      </c:layout>
      <c:pie3DChart>
        <c:varyColors val="1"/>
        <c:ser>
          <c:idx val="0"/>
          <c:order val="0"/>
          <c:explosion val="25"/>
          <c:dPt>
            <c:idx val="2"/>
            <c:bubble3D val="0"/>
            <c:spPr>
              <a:solidFill>
                <a:srgbClr val="FF0000"/>
              </a:solidFill>
            </c:spPr>
          </c:dPt>
          <c:dPt>
            <c:idx val="6"/>
            <c:bubble3D val="0"/>
            <c:spPr>
              <a:solidFill>
                <a:srgbClr val="FFC000"/>
              </a:solidFill>
            </c:spPr>
          </c:dPt>
          <c:dPt>
            <c:idx val="7"/>
            <c:bubble3D val="0"/>
            <c:spPr>
              <a:solidFill>
                <a:schemeClr val="accent4">
                  <a:lumMod val="40000"/>
                  <a:lumOff val="60000"/>
                </a:schemeClr>
              </a:solidFill>
            </c:spPr>
          </c:dPt>
          <c:dPt>
            <c:idx val="10"/>
            <c:bubble3D val="0"/>
            <c:spPr>
              <a:solidFill>
                <a:schemeClr val="accent1">
                  <a:lumMod val="40000"/>
                  <a:lumOff val="60000"/>
                </a:schemeClr>
              </a:solidFill>
            </c:spPr>
          </c:dPt>
          <c:dPt>
            <c:idx val="12"/>
            <c:bubble3D val="0"/>
            <c:spPr>
              <a:solidFill>
                <a:srgbClr val="EFBDDC"/>
              </a:solidFill>
            </c:spPr>
          </c:dPt>
          <c:dLbls>
            <c:dLbl>
              <c:idx val="1"/>
              <c:layout>
                <c:manualLayout>
                  <c:x val="-4.1446631671041158E-2"/>
                  <c:y val="4.2067658209390529E-4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2"/>
              <c:layout>
                <c:manualLayout>
                  <c:x val="-2.4550743657042868E-2"/>
                  <c:y val="-7.0752405949256428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4"/>
              <c:layout>
                <c:manualLayout>
                  <c:x val="3.2637467191601051E-2"/>
                  <c:y val="-1.4378827646544181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5"/>
              <c:layout>
                <c:manualLayout>
                  <c:x val="5.4775699912511001E-2"/>
                  <c:y val="2.2014071157771951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6"/>
              <c:layout>
                <c:manualLayout>
                  <c:x val="2.7212817147856554E-2"/>
                  <c:y val="5.0300379119276789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2"/>
              <c:layout>
                <c:manualLayout>
                  <c:x val="9.6142825896762991E-3"/>
                  <c:y val="-3.1566418780985712E-2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3"/>
              <c:layout>
                <c:manualLayout>
                  <c:x val="1.399420384951882E-2"/>
                  <c:y val="4.4499125109361392E-3"/>
                </c:manualLayout>
              </c:layout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700"/>
                </a:pPr>
                <a:endParaRPr lang="es-MX"/>
              </a:p>
            </c:txPr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extLst>
              <c:ext xmlns:c15="http://schemas.microsoft.com/office/drawing/2012/chart" uri="{CE6537A1-D6FC-4f65-9D91-7224C49458BB}">
                <c15:layout/>
              </c:ext>
            </c:extLst>
          </c:dLbls>
          <c:cat>
            <c:strRef>
              <c:f>'Jornaleros ene- jul 15'!$R$4:$R$18</c:f>
              <c:strCache>
                <c:ptCount val="15"/>
                <c:pt idx="0">
                  <c:v>BC</c:v>
                </c:pt>
                <c:pt idx="1">
                  <c:v>BCS</c:v>
                </c:pt>
                <c:pt idx="2">
                  <c:v>COAH</c:v>
                </c:pt>
                <c:pt idx="3">
                  <c:v>DGO</c:v>
                </c:pt>
                <c:pt idx="4">
                  <c:v>GRO</c:v>
                </c:pt>
                <c:pt idx="5">
                  <c:v>HGO</c:v>
                </c:pt>
                <c:pt idx="6">
                  <c:v>JAL</c:v>
                </c:pt>
                <c:pt idx="7">
                  <c:v>MICH</c:v>
                </c:pt>
                <c:pt idx="8">
                  <c:v>MOR</c:v>
                </c:pt>
                <c:pt idx="9">
                  <c:v>NAY</c:v>
                </c:pt>
                <c:pt idx="10">
                  <c:v>OAX</c:v>
                </c:pt>
                <c:pt idx="11">
                  <c:v>SLP</c:v>
                </c:pt>
                <c:pt idx="12">
                  <c:v>SIN</c:v>
                </c:pt>
                <c:pt idx="13">
                  <c:v>SON</c:v>
                </c:pt>
                <c:pt idx="14">
                  <c:v>VER</c:v>
                </c:pt>
              </c:strCache>
            </c:strRef>
          </c:cat>
          <c:val>
            <c:numRef>
              <c:f>'Jornaleros ene- jul 15'!$S$4:$S$18</c:f>
              <c:numCache>
                <c:formatCode>General</c:formatCode>
                <c:ptCount val="15"/>
                <c:pt idx="0">
                  <c:v>162</c:v>
                </c:pt>
                <c:pt idx="1">
                  <c:v>488</c:v>
                </c:pt>
                <c:pt idx="2">
                  <c:v>162</c:v>
                </c:pt>
                <c:pt idx="3">
                  <c:v>3</c:v>
                </c:pt>
                <c:pt idx="4">
                  <c:v>19</c:v>
                </c:pt>
                <c:pt idx="5">
                  <c:v>190</c:v>
                </c:pt>
                <c:pt idx="6">
                  <c:v>147</c:v>
                </c:pt>
                <c:pt idx="7">
                  <c:v>469</c:v>
                </c:pt>
                <c:pt idx="8">
                  <c:v>129</c:v>
                </c:pt>
                <c:pt idx="9">
                  <c:v>277</c:v>
                </c:pt>
                <c:pt idx="10">
                  <c:v>1264</c:v>
                </c:pt>
                <c:pt idx="11">
                  <c:v>5</c:v>
                </c:pt>
                <c:pt idx="12">
                  <c:v>970</c:v>
                </c:pt>
                <c:pt idx="13">
                  <c:v>227</c:v>
                </c:pt>
                <c:pt idx="14">
                  <c:v>24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>
        <c:manualLayout>
          <c:xMode val="edge"/>
          <c:yMode val="edge"/>
          <c:x val="0.88899022514272041"/>
          <c:y val="0.16413455354504528"/>
          <c:w val="9.4343175853018379E-2"/>
          <c:h val="0.75558568423980144"/>
        </c:manualLayout>
      </c:layout>
      <c:overlay val="0"/>
      <c:txPr>
        <a:bodyPr/>
        <a:lstStyle/>
        <a:p>
          <a:pPr>
            <a:defRPr sz="600"/>
          </a:pPr>
          <a:endParaRPr lang="es-MX"/>
        </a:p>
      </c:txPr>
    </c:legend>
    <c:plotVisOnly val="1"/>
    <c:dispBlanksAs val="gap"/>
    <c:showDLblsOverMax val="0"/>
  </c:chart>
  <c:spPr>
    <a:solidFill>
      <a:schemeClr val="accent3">
        <a:lumMod val="40000"/>
        <a:lumOff val="60000"/>
      </a:schemeClr>
    </a:solidFill>
    <a:ln>
      <a:solidFill>
        <a:schemeClr val="tx1"/>
      </a:solidFill>
    </a:ln>
    <a:effectLst>
      <a:outerShdw blurRad="50800" dist="38100" dir="2700000" algn="tl" rotWithShape="0">
        <a:prstClr val="black">
          <a:alpha val="40000"/>
        </a:prstClr>
      </a:outerShdw>
    </a:effectLst>
    <a:scene3d>
      <a:camera prst="orthographicFront"/>
      <a:lightRig rig="threePt" dir="t"/>
    </a:scene3d>
    <a:sp3d>
      <a:bevelT/>
    </a:sp3d>
  </c:sp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5BF747B-321C-4B9F-939B-CF86C05BE381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MX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C3CA49E-5A98-4129-A6AF-7214BE8F6A21}" type="slidenum">
              <a:rPr lang="es-MX" smtClean="0"/>
              <a:pPr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3734917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  <p:sp>
        <p:nvSpPr>
          <p:cNvPr id="5" name="1 Título"/>
          <p:cNvSpPr txBox="1">
            <a:spLocks/>
          </p:cNvSpPr>
          <p:nvPr userDrawn="1"/>
        </p:nvSpPr>
        <p:spPr>
          <a:xfrm>
            <a:off x="827584" y="0"/>
            <a:ext cx="7344816" cy="43204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s-MX" sz="1850" b="1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Jornaleros Agrícolas Migrantes</a:t>
            </a:r>
          </a:p>
          <a:p>
            <a:pPr algn="ctr"/>
            <a:r>
              <a:rPr lang="es-MX" sz="1400" b="1" cap="none" baseline="0" dirty="0" smtClean="0">
                <a:solidFill>
                  <a:schemeClr val="tx1"/>
                </a:solidFill>
                <a:effectLst/>
                <a:latin typeface="Tahoma" pitchFamily="34" charset="0"/>
                <a:ea typeface="Tahoma" pitchFamily="34" charset="0"/>
                <a:cs typeface="Tahoma" pitchFamily="34" charset="0"/>
              </a:rPr>
              <a:t>SITUACIÓN NACIONAL</a:t>
            </a:r>
            <a:endParaRPr lang="es-MX" sz="1400" b="1" cap="none" baseline="0" dirty="0">
              <a:solidFill>
                <a:schemeClr val="tx1"/>
              </a:solidFill>
              <a:effectLst/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96D948-7061-4685-AC24-114DC5FCA897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A36808-EAC8-4E2D-98F1-2265950A4B00}" type="slidenum">
              <a:rPr lang="es-MX" smtClean="0"/>
              <a:pPr/>
              <a:t>‹Nº›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917A1F-3CE9-48F0-B6BB-ACC27868CD9F}" type="datetimeFigureOut">
              <a:rPr lang="es-MX" smtClean="0"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1DCC81-B93E-4123-9D97-874B60707875}" type="slidenum">
              <a:rPr lang="es-MX" smtClean="0"/>
              <a:t>‹Nº›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DB6F594-4B98-4E1F-99A8-D9E14F89B8D9}" type="datetimeFigureOut">
              <a:rPr lang="es-MX" smtClean="0"/>
              <a:pPr/>
              <a:t>23/09/2015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3E6B3E-2380-4E8F-A60D-34689D93DF5B}" type="slidenum">
              <a:rPr lang="es-MX" smtClean="0"/>
              <a:pPr/>
              <a:t>‹Nº›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Relationship Id="rId4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136103"/>
          </a:xfrm>
        </p:spPr>
        <p:txBody>
          <a:bodyPr/>
          <a:lstStyle/>
          <a:p>
            <a:fld id="{1069BC48-5397-4BCA-86C7-02B0EE8703FE}" type="slidenum">
              <a:rPr lang="es-ES" smtClean="0"/>
              <a:pPr/>
              <a:t>1</a:t>
            </a:fld>
            <a:endParaRPr lang="es-ES" dirty="0"/>
          </a:p>
        </p:txBody>
      </p:sp>
      <p:sp>
        <p:nvSpPr>
          <p:cNvPr id="3" name="2 CuadroTexto"/>
          <p:cNvSpPr txBox="1"/>
          <p:nvPr/>
        </p:nvSpPr>
        <p:spPr>
          <a:xfrm>
            <a:off x="323528" y="476672"/>
            <a:ext cx="849694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spcAft>
                <a:spcPts val="600"/>
              </a:spcAft>
            </a:pPr>
            <a:r>
              <a:rPr lang="es-MX" sz="1100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Resultados enero a julio de 2015</a:t>
            </a:r>
          </a:p>
        </p:txBody>
      </p:sp>
      <p:sp>
        <p:nvSpPr>
          <p:cNvPr id="10" name="9 CuadroTexto"/>
          <p:cNvSpPr txBox="1"/>
          <p:nvPr/>
        </p:nvSpPr>
        <p:spPr>
          <a:xfrm>
            <a:off x="4355976" y="1820724"/>
            <a:ext cx="3960440" cy="6001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s-ES" sz="11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Del periodo de enero a julio de 2014 al de enero a julio de 2015, los resultados de registrados, atendidos y UCN disminuyeron  a nivel nacional.</a:t>
            </a:r>
          </a:p>
        </p:txBody>
      </p:sp>
      <p:sp>
        <p:nvSpPr>
          <p:cNvPr id="11" name="10 CuadroTexto"/>
          <p:cNvSpPr txBox="1"/>
          <p:nvPr/>
        </p:nvSpPr>
        <p:spPr>
          <a:xfrm>
            <a:off x="5292080" y="4941168"/>
            <a:ext cx="3024336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r>
              <a:rPr lang="es-MX" sz="1100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En los primeros seis meses del año, se observó una tendencia oscilante en los educandos atendidos y una tendencia ascendente hasta el mes de abril con descenso en los siguientes meses en UCN.</a:t>
            </a:r>
          </a:p>
        </p:txBody>
      </p:sp>
      <p:sp>
        <p:nvSpPr>
          <p:cNvPr id="15" name="14 CuadroTexto"/>
          <p:cNvSpPr txBox="1"/>
          <p:nvPr/>
        </p:nvSpPr>
        <p:spPr>
          <a:xfrm>
            <a:off x="179512" y="3789040"/>
            <a:ext cx="576064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100" b="1" dirty="0" smtClean="0">
                <a:latin typeface="Tahoma" pitchFamily="34" charset="0"/>
                <a:ea typeface="Tahoma" pitchFamily="34" charset="0"/>
                <a:cs typeface="Tahoma" pitchFamily="34" charset="0"/>
              </a:rPr>
              <a:t>Distribución de la atención educativa nacional por entidad federativa</a:t>
            </a:r>
            <a:endParaRPr lang="es-MX" sz="1100" b="1" dirty="0" smtClean="0"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graphicFrame>
        <p:nvGraphicFramePr>
          <p:cNvPr id="20" name="19 Tabla"/>
          <p:cNvGraphicFramePr>
            <a:graphicFrameLocks noGrp="1"/>
          </p:cNvGraphicFramePr>
          <p:nvPr/>
        </p:nvGraphicFramePr>
        <p:xfrm>
          <a:off x="4211960" y="836712"/>
          <a:ext cx="4140200" cy="731520"/>
        </p:xfrm>
        <a:graphic>
          <a:graphicData uri="http://schemas.openxmlformats.org/drawingml/2006/table">
            <a:tbl>
              <a:tblPr/>
              <a:tblGrid>
                <a:gridCol w="1284890"/>
                <a:gridCol w="951770"/>
                <a:gridCol w="951770"/>
                <a:gridCol w="951770"/>
              </a:tblGrid>
              <a:tr h="182880">
                <a:tc gridSpan="4">
                  <a:txBody>
                    <a:bodyPr/>
                    <a:lstStyle/>
                    <a:p>
                      <a:pPr algn="ctr" fontAlgn="b"/>
                      <a:r>
                        <a:rPr lang="es-MX" sz="11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RESULTADOS ACUMULADOS A NIVEL NACIONAL</a:t>
                      </a:r>
                    </a:p>
                  </a:txBody>
                  <a:tcPr marL="0" marR="0" marT="0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s-MX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 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1100" b="0" i="0" u="none" strike="noStrike" dirty="0" smtClean="0">
                          <a:solidFill>
                            <a:srgbClr val="000000"/>
                          </a:solidFill>
                          <a:latin typeface="Calibri"/>
                        </a:rPr>
                        <a:t>Julio </a:t>
                      </a:r>
                      <a:r>
                        <a:rPr lang="es-MX" sz="11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2014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Julio 2015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Variación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s-MX" sz="1100" b="0" i="0" u="none" strike="noStrike" dirty="0">
                          <a:solidFill>
                            <a:srgbClr val="000000"/>
                          </a:solidFill>
                          <a:latin typeface="Calibri"/>
                        </a:rPr>
                        <a:t>Atendidos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 4,976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9FFD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4,536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9FFD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-8.8%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9FFD0"/>
                    </a:solidFill>
                  </a:tcPr>
                </a:tc>
              </a:tr>
              <a:tr h="182880">
                <a:tc>
                  <a:txBody>
                    <a:bodyPr/>
                    <a:lstStyle/>
                    <a:p>
                      <a:pPr algn="l" fontAlgn="b"/>
                      <a:r>
                        <a:rPr lang="es-MX" sz="1100" b="0" i="0" u="none" strike="noStrike">
                          <a:solidFill>
                            <a:srgbClr val="000000"/>
                          </a:solidFill>
                          <a:latin typeface="Calibri"/>
                        </a:rPr>
                        <a:t>UCN</a:t>
                      </a:r>
                    </a:p>
                  </a:txBody>
                  <a:tcPr marL="0" marR="0" marT="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2,552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9FFD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1,393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9FFD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1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-45.4%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9FFD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8" name="4 Gráfico"/>
          <p:cNvGraphicFramePr/>
          <p:nvPr/>
        </p:nvGraphicFramePr>
        <p:xfrm>
          <a:off x="5364088" y="2492896"/>
          <a:ext cx="3419681" cy="180909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9" name="18 Tabla"/>
          <p:cNvGraphicFramePr>
            <a:graphicFrameLocks noGrp="1"/>
          </p:cNvGraphicFramePr>
          <p:nvPr/>
        </p:nvGraphicFramePr>
        <p:xfrm>
          <a:off x="395536" y="2996952"/>
          <a:ext cx="4608515" cy="737604"/>
        </p:xfrm>
        <a:graphic>
          <a:graphicData uri="http://schemas.openxmlformats.org/drawingml/2006/table">
            <a:tbl>
              <a:tblPr/>
              <a:tblGrid>
                <a:gridCol w="594029"/>
                <a:gridCol w="651516"/>
                <a:gridCol w="594029"/>
                <a:gridCol w="594029"/>
                <a:gridCol w="594029"/>
                <a:gridCol w="594029"/>
                <a:gridCol w="392825"/>
                <a:gridCol w="594029"/>
              </a:tblGrid>
              <a:tr h="182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DBDBDB"/>
                    </a:solidFill>
                  </a:tcPr>
                </a:tc>
                <a:tc gridSpan="7"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Jornaleros atendidos</a:t>
                      </a:r>
                      <a:r>
                        <a:rPr lang="es-MX" sz="900" b="0" i="0" u="none" strike="noStrike" baseline="0" dirty="0" smtClean="0">
                          <a:solidFill>
                            <a:srgbClr val="000000"/>
                          </a:solidFill>
                          <a:latin typeface="Arial"/>
                        </a:rPr>
                        <a:t> y UCN Enero a Julio </a:t>
                      </a:r>
                      <a:r>
                        <a:rPr lang="es-MX" sz="900" b="0" i="0" u="none" strike="noStrike" dirty="0" smtClean="0">
                          <a:solidFill>
                            <a:srgbClr val="000000"/>
                          </a:solidFill>
                          <a:latin typeface="Arial"/>
                        </a:rPr>
                        <a:t>2015</a:t>
                      </a:r>
                      <a:endParaRPr lang="es-MX" sz="900" b="0" i="0" u="none" strike="noStrike" dirty="0">
                        <a:solidFill>
                          <a:srgbClr val="000000"/>
                        </a:solidFill>
                        <a:latin typeface="Arial"/>
                      </a:endParaRP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</a:tr>
              <a:tr h="182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Ene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Febr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Mar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Abr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May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Jun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Jul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BDBDB"/>
                    </a:solidFill>
                  </a:tcPr>
                </a:tc>
              </a:tr>
              <a:tr h="182500">
                <a:tc>
                  <a:txBody>
                    <a:bodyPr/>
                    <a:lstStyle/>
                    <a:p>
                      <a:pPr algn="l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Atendidos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4,416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4,274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4,443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4,693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 4,660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4,627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4,536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190104">
                <a:tc>
                  <a:txBody>
                    <a:bodyPr/>
                    <a:lstStyle/>
                    <a:p>
                      <a:pPr algn="l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UCN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105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130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246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324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201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>
                          <a:solidFill>
                            <a:srgbClr val="000000"/>
                          </a:solidFill>
                          <a:latin typeface="Arial"/>
                        </a:rPr>
                        <a:t>   189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s-MX" sz="900" b="0" i="0" u="none" strike="noStrike" dirty="0">
                          <a:solidFill>
                            <a:srgbClr val="000000"/>
                          </a:solidFill>
                          <a:latin typeface="Arial"/>
                        </a:rPr>
                        <a:t>   198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21" name="3 Gráfico"/>
          <p:cNvGraphicFramePr/>
          <p:nvPr/>
        </p:nvGraphicFramePr>
        <p:xfrm>
          <a:off x="611560" y="836712"/>
          <a:ext cx="3025140" cy="198966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22" name="2 Gráfico"/>
          <p:cNvGraphicFramePr/>
          <p:nvPr/>
        </p:nvGraphicFramePr>
        <p:xfrm>
          <a:off x="1043608" y="4293096"/>
          <a:ext cx="3177540" cy="230124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Diseño personalizad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Diseño personalizad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1910</TotalTime>
  <Words>183</Words>
  <Application>Microsoft Office PowerPoint</Application>
  <PresentationFormat>Presentación en pantalla (4:3)</PresentationFormat>
  <Paragraphs>62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3</vt:i4>
      </vt:variant>
      <vt:variant>
        <vt:lpstr>Títulos de diapositiva</vt:lpstr>
      </vt:variant>
      <vt:variant>
        <vt:i4>1</vt:i4>
      </vt:variant>
    </vt:vector>
  </HeadingPairs>
  <TitlesOfParts>
    <vt:vector size="7" baseType="lpstr">
      <vt:lpstr>Arial</vt:lpstr>
      <vt:lpstr>Calibri</vt:lpstr>
      <vt:lpstr>Tahoma</vt:lpstr>
      <vt:lpstr>Tema de Office</vt:lpstr>
      <vt:lpstr>1_Diseño personalizado</vt:lpstr>
      <vt:lpstr>Diseño personalizado</vt:lpstr>
      <vt:lpstr>Presentación de PowerPoint</vt:lpstr>
    </vt:vector>
  </TitlesOfParts>
  <Company>Hewlett-Packard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Leticia Guido</dc:creator>
  <cp:lastModifiedBy>Rodolfo Quintanilla Durán</cp:lastModifiedBy>
  <cp:revision>42</cp:revision>
  <dcterms:created xsi:type="dcterms:W3CDTF">2015-07-29T17:01:11Z</dcterms:created>
  <dcterms:modified xsi:type="dcterms:W3CDTF">2015-09-23T14:42:04Z</dcterms:modified>
</cp:coreProperties>
</file>

<file path=docProps/thumbnail.jpeg>
</file>