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259" r:id="rId3"/>
    <p:sldId id="268" r:id="rId4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Leticia Guido" initials="L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32" autoAdjust="0"/>
    <p:restoredTop sz="94660"/>
  </p:normalViewPr>
  <p:slideViewPr>
    <p:cSldViewPr>
      <p:cViewPr varScale="1">
        <p:scale>
          <a:sx n="81" d="100"/>
          <a:sy n="81" d="100"/>
        </p:scale>
        <p:origin x="1449" y="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LGUIDO\Documents\DOCUMENTOS\1%20INEA%202015\REUNION%20NACIONAL\MEVYT%2010-14\4_10-14_Comparativo_enero_agosto_2014_y_2015_nacional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LGUIDO\Documents\DOCUMENTOS\1%20INEA%202015\REUNION%20NACIONAL\MEVYT%2010-14\4_10-14_Comparativo_enero_agosto_2014_y_2015_nacional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LGUIDO\Documents\DOCUMENTOS\1%20INEA%202015\REUNION%20NACIONAL\MEVYT%2010-14\4_10-14_Comparativo_enero_agosto_2014_y_2015_nacional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LGUIDO\Documents\DOCUMENTOS\1%20INEA%202015\REUNION%20NACIONAL\MEVYT%2010-14\4_10-14_Comparativo_enero_agosto_2014_y_2015_nacional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LGUIDO\Documents\DOCUMENTOS\1%20INEA%202015\REUNION%20NACIONAL\MEVYT%2010-14\4_10-14_Comparativo_enero_agosto_2014_y_2015_nacional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LGUIDO\Documents\DOCUMENTOS\1%20INEA%202015\REUNION%20NACIONAL\MEVYT%2010-14\4_10-14_Comparativo_enero_agosto_2014_y_2015_nacional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1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100"/>
            </a:pPr>
            <a:r>
              <a:rPr lang="es-MX" sz="1100" dirty="0"/>
              <a:t>Evolución de </a:t>
            </a:r>
            <a:r>
              <a:rPr lang="es-MX" sz="1100" dirty="0" smtClean="0"/>
              <a:t>Resultados a julio</a:t>
            </a:r>
            <a:r>
              <a:rPr lang="es-MX" sz="1100" baseline="0" dirty="0" smtClean="0"/>
              <a:t> </a:t>
            </a:r>
            <a:r>
              <a:rPr lang="es-MX" sz="1100" baseline="0" dirty="0"/>
              <a:t>2015</a:t>
            </a:r>
            <a:endParaRPr lang="es-MX" sz="1100" dirty="0"/>
          </a:p>
        </c:rich>
      </c:tx>
      <c:layout>
        <c:manualLayout>
          <c:xMode val="edge"/>
          <c:yMode val="edge"/>
          <c:x val="0.16740580408357347"/>
          <c:y val="0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3062711296890317"/>
          <c:y val="0.16735642146330471"/>
          <c:w val="0.83164997893782433"/>
          <c:h val="0.6137332602950536"/>
        </c:manualLayout>
      </c:layout>
      <c:lineChart>
        <c:grouping val="standard"/>
        <c:varyColors val="0"/>
        <c:ser>
          <c:idx val="0"/>
          <c:order val="0"/>
          <c:tx>
            <c:strRef>
              <c:f>TODOS!$J$356</c:f>
              <c:strCache>
                <c:ptCount val="1"/>
                <c:pt idx="0">
                  <c:v>Registrados</c:v>
                </c:pt>
              </c:strCache>
            </c:strRef>
          </c:tx>
          <c:dLbls>
            <c:dLbl>
              <c:idx val="0"/>
              <c:layout>
                <c:manualLayout>
                  <c:x val="-7.4627306157492829E-2"/>
                  <c:y val="-6.2355936494319371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-7.4627306157492801E-2"/>
                  <c:y val="-4.8315790521022133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-7.4627306157492829E-2"/>
                  <c:y val="-4.8315790521022133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>
                <c:manualLayout>
                  <c:x val="-7.4627306157492829E-2"/>
                  <c:y val="-6.2355936494319371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>
                <c:manualLayout>
                  <c:x val="-7.4627306157492829E-2"/>
                  <c:y val="-7.6396082467616533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>
                <c:manualLayout>
                  <c:x val="-7.4627306157492829E-2"/>
                  <c:y val="-7.6396082467616533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6"/>
              <c:layout>
                <c:manualLayout>
                  <c:x val="-4.7359213833798111E-2"/>
                  <c:y val="-6.2355936494319371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800"/>
                </a:pPr>
                <a:endParaRPr lang="es-MX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TODOS!$K$355:$Q$355</c:f>
              <c:strCache>
                <c:ptCount val="7"/>
                <c:pt idx="0">
                  <c:v>Ene</c:v>
                </c:pt>
                <c:pt idx="1">
                  <c:v>Febr</c:v>
                </c:pt>
                <c:pt idx="2">
                  <c:v>Mar</c:v>
                </c:pt>
                <c:pt idx="3">
                  <c:v>Abr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</c:strCache>
            </c:strRef>
          </c:cat>
          <c:val>
            <c:numRef>
              <c:f>TODOS!$K$356:$Q$356</c:f>
              <c:numCache>
                <c:formatCode>[=0]\ "          - ";[&gt;0]??,???;General</c:formatCode>
                <c:ptCount val="7"/>
                <c:pt idx="0">
                  <c:v>35206</c:v>
                </c:pt>
                <c:pt idx="1">
                  <c:v>36064</c:v>
                </c:pt>
                <c:pt idx="2">
                  <c:v>37765</c:v>
                </c:pt>
                <c:pt idx="3">
                  <c:v>39534</c:v>
                </c:pt>
                <c:pt idx="4">
                  <c:v>39785</c:v>
                </c:pt>
                <c:pt idx="5">
                  <c:v>40081</c:v>
                </c:pt>
                <c:pt idx="6">
                  <c:v>39949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TODOS!$J$357</c:f>
              <c:strCache>
                <c:ptCount val="1"/>
                <c:pt idx="0">
                  <c:v>Atendidos</c:v>
                </c:pt>
              </c:strCache>
            </c:strRef>
          </c:tx>
          <c:spPr>
            <a:ln>
              <a:solidFill>
                <a:srgbClr val="FF0000"/>
              </a:solidFill>
            </a:ln>
          </c:spPr>
          <c:marker>
            <c:symbol val="diamond"/>
            <c:size val="7"/>
            <c:spPr>
              <a:solidFill>
                <a:srgbClr val="FF0000"/>
              </a:solidFill>
              <a:ln>
                <a:solidFill>
                  <a:srgbClr val="FF0000"/>
                </a:solidFill>
              </a:ln>
            </c:spPr>
          </c:marker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800"/>
                </a:pPr>
                <a:endParaRPr lang="es-MX"/>
              </a:p>
            </c:txPr>
            <c:dLblPos val="b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TODOS!$K$355:$Q$355</c:f>
              <c:strCache>
                <c:ptCount val="7"/>
                <c:pt idx="0">
                  <c:v>Ene</c:v>
                </c:pt>
                <c:pt idx="1">
                  <c:v>Febr</c:v>
                </c:pt>
                <c:pt idx="2">
                  <c:v>Mar</c:v>
                </c:pt>
                <c:pt idx="3">
                  <c:v>Abr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</c:strCache>
            </c:strRef>
          </c:cat>
          <c:val>
            <c:numRef>
              <c:f>TODOS!$K$357:$Q$357</c:f>
              <c:numCache>
                <c:formatCode>[=0]\ "          - ";[&gt;0]??,???;General</c:formatCode>
                <c:ptCount val="7"/>
                <c:pt idx="0">
                  <c:v>34929</c:v>
                </c:pt>
                <c:pt idx="1">
                  <c:v>34795</c:v>
                </c:pt>
                <c:pt idx="2">
                  <c:v>35177</c:v>
                </c:pt>
                <c:pt idx="3">
                  <c:v>36042</c:v>
                </c:pt>
                <c:pt idx="4">
                  <c:v>35375</c:v>
                </c:pt>
                <c:pt idx="5">
                  <c:v>34663</c:v>
                </c:pt>
                <c:pt idx="6">
                  <c:v>33587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TODOS!$J$358</c:f>
              <c:strCache>
                <c:ptCount val="1"/>
                <c:pt idx="0">
                  <c:v>UCN</c:v>
                </c:pt>
              </c:strCache>
            </c:strRef>
          </c:tx>
          <c:spPr>
            <a:ln>
              <a:solidFill>
                <a:srgbClr val="00B050"/>
              </a:solidFill>
            </a:ln>
          </c:spPr>
          <c:marker>
            <c:symbol val="diamond"/>
            <c:size val="7"/>
            <c:spPr>
              <a:solidFill>
                <a:srgbClr val="00B050"/>
              </a:solidFill>
              <a:ln>
                <a:solidFill>
                  <a:srgbClr val="00B050"/>
                </a:solidFill>
              </a:ln>
            </c:spPr>
          </c:marker>
          <c:dLbls>
            <c:dLbl>
              <c:idx val="0"/>
              <c:layout>
                <c:manualLayout>
                  <c:x val="-5.5049793158571413E-2"/>
                  <c:y val="-4.0967379077615301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-5.8899311968719982E-2"/>
                  <c:y val="-4.0967379077615301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-5.8899311968719982E-2"/>
                  <c:y val="-4.0967379077615301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>
                <c:manualLayout>
                  <c:x val="-5.8899311968719982E-2"/>
                  <c:y val="-2.9062617172853706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>
                <c:manualLayout>
                  <c:x val="-5.8899311968719982E-2"/>
                  <c:y val="-2.3110236220472438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>
                <c:manualLayout>
                  <c:x val="-5.8899311968719982E-2"/>
                  <c:y val="-4.0967379077615301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6"/>
              <c:layout>
                <c:manualLayout>
                  <c:x val="-5.8899311968719982E-2"/>
                  <c:y val="-4.0967379077615301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7"/>
              <c:layout>
                <c:manualLayout>
                  <c:x val="-5.8899311968719982E-2"/>
                  <c:y val="-4.6919760029996323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8"/>
              <c:layout>
                <c:manualLayout>
                  <c:x val="-5.5469956687512825E-2"/>
                  <c:y val="-5.2872140982377212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9"/>
              <c:layout>
                <c:manualLayout>
                  <c:x val="-5.5469956687512825E-2"/>
                  <c:y val="-4.0967379077615301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0"/>
              <c:layout>
                <c:manualLayout>
                  <c:x val="-5.5469956687512825E-2"/>
                  <c:y val="-4.0967379077615301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1"/>
              <c:layout>
                <c:manualLayout>
                  <c:x val="-3.2337470161908792E-2"/>
                  <c:y val="-4.6919760029996323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800"/>
                </a:pPr>
                <a:endParaRPr lang="es-MX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TODOS!$K$355:$Q$355</c:f>
              <c:strCache>
                <c:ptCount val="7"/>
                <c:pt idx="0">
                  <c:v>Ene</c:v>
                </c:pt>
                <c:pt idx="1">
                  <c:v>Febr</c:v>
                </c:pt>
                <c:pt idx="2">
                  <c:v>Mar</c:v>
                </c:pt>
                <c:pt idx="3">
                  <c:v>Abr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</c:strCache>
            </c:strRef>
          </c:cat>
          <c:val>
            <c:numRef>
              <c:f>TODOS!$K$358:$Q$358</c:f>
              <c:numCache>
                <c:formatCode>[=0]\ "          - ";[&gt;0]??,???;General</c:formatCode>
                <c:ptCount val="7"/>
                <c:pt idx="0">
                  <c:v>720</c:v>
                </c:pt>
                <c:pt idx="1">
                  <c:v>879</c:v>
                </c:pt>
                <c:pt idx="2">
                  <c:v>901</c:v>
                </c:pt>
                <c:pt idx="3">
                  <c:v>934</c:v>
                </c:pt>
                <c:pt idx="4">
                  <c:v>964</c:v>
                </c:pt>
                <c:pt idx="5">
                  <c:v>968</c:v>
                </c:pt>
                <c:pt idx="6">
                  <c:v>899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1687203088"/>
        <c:axId val="-1687210160"/>
      </c:lineChart>
      <c:catAx>
        <c:axId val="-1687203088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800"/>
            </a:pPr>
            <a:endParaRPr lang="es-MX"/>
          </a:p>
        </c:txPr>
        <c:crossAx val="-1687210160"/>
        <c:crosses val="autoZero"/>
        <c:auto val="1"/>
        <c:lblAlgn val="ctr"/>
        <c:lblOffset val="100"/>
        <c:noMultiLvlLbl val="0"/>
      </c:catAx>
      <c:valAx>
        <c:axId val="-1687210160"/>
        <c:scaling>
          <c:orientation val="minMax"/>
        </c:scaling>
        <c:delete val="0"/>
        <c:axPos val="l"/>
        <c:majorGridlines/>
        <c:numFmt formatCode="[=0]\ &quot;          - &quot;;[&gt;0]??,???;General" sourceLinked="1"/>
        <c:majorTickMark val="none"/>
        <c:minorTickMark val="none"/>
        <c:tickLblPos val="nextTo"/>
        <c:spPr>
          <a:ln w="9525">
            <a:noFill/>
          </a:ln>
        </c:spPr>
        <c:txPr>
          <a:bodyPr/>
          <a:lstStyle/>
          <a:p>
            <a:pPr>
              <a:defRPr sz="800"/>
            </a:pPr>
            <a:endParaRPr lang="es-MX"/>
          </a:p>
        </c:txPr>
        <c:crossAx val="-1687203088"/>
        <c:crosses val="autoZero"/>
        <c:crossBetween val="between"/>
      </c:valAx>
      <c:spPr>
        <a:solidFill>
          <a:schemeClr val="bg1">
            <a:lumMod val="95000"/>
          </a:schemeClr>
        </a:solidFill>
      </c:spPr>
    </c:plotArea>
    <c:legend>
      <c:legendPos val="b"/>
      <c:layout>
        <c:manualLayout>
          <c:xMode val="edge"/>
          <c:yMode val="edge"/>
          <c:x val="0.17522957302263642"/>
          <c:y val="0.89519528516420888"/>
          <c:w val="0.65109514977983163"/>
          <c:h val="7.2534139754269852E-2"/>
        </c:manualLayout>
      </c:layout>
      <c:overlay val="0"/>
      <c:txPr>
        <a:bodyPr/>
        <a:lstStyle/>
        <a:p>
          <a:pPr>
            <a:defRPr sz="800"/>
          </a:pPr>
          <a:endParaRPr lang="es-MX"/>
        </a:p>
      </c:txPr>
    </c:legend>
    <c:plotVisOnly val="1"/>
    <c:dispBlanksAs val="gap"/>
    <c:showDLblsOverMax val="0"/>
  </c:chart>
  <c:spPr>
    <a:solidFill>
      <a:schemeClr val="accent3">
        <a:lumMod val="40000"/>
        <a:lumOff val="60000"/>
      </a:schemeClr>
    </a:solidFill>
    <a:ln>
      <a:solidFill>
        <a:schemeClr val="tx1">
          <a:lumMod val="50000"/>
          <a:lumOff val="50000"/>
        </a:schemeClr>
      </a:solidFill>
    </a:ln>
    <a:effectLst/>
    <a:scene3d>
      <a:camera prst="orthographicFront"/>
      <a:lightRig rig="threePt" dir="t"/>
    </a:scene3d>
    <a:sp3d>
      <a:bevelT/>
    </a:sp3d>
  </c:sp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1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100"/>
            </a:pPr>
            <a:r>
              <a:rPr lang="es-MX" sz="1100"/>
              <a:t>Distribución de la Atención Educativa</a:t>
            </a:r>
          </a:p>
          <a:p>
            <a:pPr>
              <a:defRPr sz="1100"/>
            </a:pPr>
            <a:r>
              <a:rPr lang="es-MX" sz="1100"/>
              <a:t>Julio</a:t>
            </a:r>
            <a:r>
              <a:rPr lang="es-MX" sz="1100" baseline="0"/>
              <a:t> 2015</a:t>
            </a:r>
            <a:endParaRPr lang="es-MX" sz="1100"/>
          </a:p>
        </c:rich>
      </c:tx>
      <c:layout>
        <c:manualLayout>
          <c:xMode val="edge"/>
          <c:yMode val="edge"/>
          <c:x val="0.13204383151914895"/>
          <c:y val="0"/>
        </c:manualLayout>
      </c:layout>
      <c:overlay val="0"/>
    </c:title>
    <c:autoTitleDeleted val="0"/>
    <c:view3D>
      <c:rotX val="4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3.465048118985127E-2"/>
          <c:y val="0.23869588416832646"/>
          <c:w val="0.79899759405074366"/>
          <c:h val="0.72947636353148171"/>
        </c:manualLayout>
      </c:layout>
      <c:pie3DChart>
        <c:varyColors val="1"/>
        <c:ser>
          <c:idx val="0"/>
          <c:order val="0"/>
          <c:explosion val="25"/>
          <c:dPt>
            <c:idx val="0"/>
            <c:bubble3D val="0"/>
            <c:spPr>
              <a:solidFill>
                <a:srgbClr val="B2F37D"/>
              </a:solidFill>
            </c:spPr>
          </c:dPt>
          <c:dPt>
            <c:idx val="1"/>
            <c:bubble3D val="0"/>
            <c:spPr>
              <a:solidFill>
                <a:srgbClr val="F27E94"/>
              </a:solidFill>
            </c:spPr>
          </c:dPt>
          <c:dPt>
            <c:idx val="3"/>
            <c:bubble3D val="0"/>
            <c:spPr>
              <a:solidFill>
                <a:srgbClr val="AB9AD6"/>
              </a:solidFill>
            </c:spPr>
          </c:dPt>
          <c:dPt>
            <c:idx val="4"/>
            <c:bubble3D val="0"/>
            <c:spPr>
              <a:solidFill>
                <a:srgbClr val="F67AC7"/>
              </a:solidFill>
            </c:spPr>
          </c:dPt>
          <c:dPt>
            <c:idx val="5"/>
            <c:bubble3D val="0"/>
            <c:spPr>
              <a:solidFill>
                <a:srgbClr val="7AE4F6"/>
              </a:solidFill>
            </c:spPr>
          </c:dPt>
          <c:dPt>
            <c:idx val="6"/>
            <c:bubble3D val="0"/>
            <c:spPr>
              <a:solidFill>
                <a:srgbClr val="A9F878"/>
              </a:solidFill>
            </c:spPr>
          </c:dPt>
          <c:dPt>
            <c:idx val="7"/>
            <c:bubble3D val="0"/>
            <c:spPr>
              <a:solidFill>
                <a:schemeClr val="accent5">
                  <a:lumMod val="60000"/>
                  <a:lumOff val="40000"/>
                </a:schemeClr>
              </a:solidFill>
            </c:spPr>
          </c:dPt>
          <c:dPt>
            <c:idx val="8"/>
            <c:bubble3D val="0"/>
            <c:spPr>
              <a:solidFill>
                <a:srgbClr val="DC72EA"/>
              </a:solidFill>
            </c:spPr>
          </c:dPt>
          <c:dPt>
            <c:idx val="9"/>
            <c:bubble3D val="0"/>
            <c:spPr>
              <a:solidFill>
                <a:schemeClr val="bg2">
                  <a:lumMod val="75000"/>
                </a:schemeClr>
              </a:solidFill>
            </c:spPr>
          </c:dPt>
          <c:dPt>
            <c:idx val="10"/>
            <c:bubble3D val="0"/>
            <c:spPr>
              <a:solidFill>
                <a:schemeClr val="accent4">
                  <a:lumMod val="60000"/>
                  <a:lumOff val="40000"/>
                </a:schemeClr>
              </a:solidFill>
            </c:spPr>
          </c:dPt>
          <c:dPt>
            <c:idx val="11"/>
            <c:bubble3D val="0"/>
            <c:spPr>
              <a:solidFill>
                <a:schemeClr val="accent1">
                  <a:lumMod val="40000"/>
                  <a:lumOff val="60000"/>
                </a:schemeClr>
              </a:solidFill>
            </c:spPr>
          </c:dPt>
          <c:dPt>
            <c:idx val="13"/>
            <c:bubble3D val="0"/>
            <c:spPr>
              <a:solidFill>
                <a:srgbClr val="FFC000"/>
              </a:solidFill>
            </c:spPr>
          </c:dPt>
          <c:dPt>
            <c:idx val="14"/>
            <c:bubble3D val="0"/>
            <c:spPr>
              <a:solidFill>
                <a:srgbClr val="FF0000"/>
              </a:solidFill>
            </c:spPr>
          </c:dPt>
          <c:dPt>
            <c:idx val="15"/>
            <c:bubble3D val="0"/>
            <c:spPr>
              <a:solidFill>
                <a:schemeClr val="accent2">
                  <a:lumMod val="60000"/>
                  <a:lumOff val="40000"/>
                </a:schemeClr>
              </a:solidFill>
            </c:spPr>
          </c:dPt>
          <c:dPt>
            <c:idx val="19"/>
            <c:bubble3D val="0"/>
            <c:spPr>
              <a:solidFill>
                <a:srgbClr val="F0C6F6"/>
              </a:solidFill>
            </c:spPr>
          </c:dPt>
          <c:dPt>
            <c:idx val="20"/>
            <c:bubble3D val="0"/>
            <c:spPr>
              <a:solidFill>
                <a:srgbClr val="FF8F8F"/>
              </a:solidFill>
            </c:spPr>
          </c:dPt>
          <c:dPt>
            <c:idx val="21"/>
            <c:bubble3D val="0"/>
            <c:spPr>
              <a:solidFill>
                <a:srgbClr val="E1F67A"/>
              </a:solidFill>
            </c:spPr>
          </c:dPt>
          <c:dPt>
            <c:idx val="22"/>
            <c:bubble3D val="0"/>
            <c:spPr>
              <a:solidFill>
                <a:schemeClr val="bg2">
                  <a:lumMod val="90000"/>
                </a:schemeClr>
              </a:solidFill>
            </c:spPr>
          </c:dPt>
          <c:dPt>
            <c:idx val="23"/>
            <c:bubble3D val="0"/>
            <c:spPr>
              <a:solidFill>
                <a:srgbClr val="7AE4F6"/>
              </a:solidFill>
            </c:spPr>
          </c:dPt>
          <c:dPt>
            <c:idx val="24"/>
            <c:bubble3D val="0"/>
            <c:spPr>
              <a:solidFill>
                <a:srgbClr val="FFC000"/>
              </a:solidFill>
            </c:spPr>
          </c:dPt>
          <c:dPt>
            <c:idx val="27"/>
            <c:bubble3D val="0"/>
            <c:spPr>
              <a:solidFill>
                <a:schemeClr val="accent5">
                  <a:lumMod val="20000"/>
                  <a:lumOff val="80000"/>
                </a:schemeClr>
              </a:solidFill>
            </c:spPr>
          </c:dPt>
          <c:dPt>
            <c:idx val="28"/>
            <c:bubble3D val="0"/>
            <c:spPr>
              <a:solidFill>
                <a:schemeClr val="accent6">
                  <a:lumMod val="20000"/>
                  <a:lumOff val="80000"/>
                </a:schemeClr>
              </a:solidFill>
            </c:spPr>
          </c:dPt>
          <c:dPt>
            <c:idx val="30"/>
            <c:bubble3D val="0"/>
            <c:spPr>
              <a:solidFill>
                <a:schemeClr val="accent5">
                  <a:lumMod val="60000"/>
                  <a:lumOff val="40000"/>
                </a:schemeClr>
              </a:solidFill>
            </c:spPr>
          </c:dPt>
          <c:dPt>
            <c:idx val="31"/>
            <c:bubble3D val="0"/>
            <c:spPr>
              <a:solidFill>
                <a:srgbClr val="F0C6F6"/>
              </a:solidFill>
            </c:spPr>
          </c:dPt>
          <c:dLbls>
            <c:dLbl>
              <c:idx val="5"/>
              <c:layout>
                <c:manualLayout>
                  <c:x val="2.1380286355218978E-2"/>
                  <c:y val="9.1831069193275047E-3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7"/>
              <c:layout>
                <c:manualLayout>
                  <c:x val="7.3426827860666724E-3"/>
                  <c:y val="-3.0731014392431717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9"/>
              <c:layout>
                <c:manualLayout>
                  <c:x val="2.1054586149962588E-2"/>
                  <c:y val="-5.2277119206253071E-5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0"/>
              <c:layout>
                <c:manualLayout>
                  <c:x val="3.1139624516342741E-2"/>
                  <c:y val="-3.4563468028034956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1"/>
              <c:layout>
                <c:manualLayout>
                  <c:x val="3.9100962045136335E-2"/>
                  <c:y val="3.9805961754780655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2"/>
              <c:layout>
                <c:manualLayout>
                  <c:x val="-2.9471101007211672E-4"/>
                  <c:y val="9.7242291828905633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7"/>
              <c:layout>
                <c:manualLayout>
                  <c:x val="5.3687664041994834E-3"/>
                  <c:y val="5.2709757434166934E-3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8"/>
              <c:layout>
                <c:manualLayout>
                  <c:x val="-3.152318460192479E-2"/>
                  <c:y val="-2.4928614692394178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3"/>
              <c:layout>
                <c:manualLayout>
                  <c:x val="-5.0503605787326523E-3"/>
                  <c:y val="6.6979608318190956E-3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6"/>
              <c:layout>
                <c:manualLayout>
                  <c:x val="-2.3763317826189699E-2"/>
                  <c:y val="-6.2905958870525802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8"/>
              <c:layout>
                <c:manualLayout>
                  <c:x val="4.4771733839197581E-2"/>
                  <c:y val="-2.7258732081566817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0"/>
              <c:layout>
                <c:manualLayout>
                  <c:x val="-4.7120137707451958E-2"/>
                  <c:y val="-6.6391941391941529E-3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1"/>
              <c:layout>
                <c:manualLayout>
                  <c:x val="-3.7493915077059098E-2"/>
                  <c:y val="9.6874909867036081E-4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700"/>
                </a:pPr>
                <a:endParaRPr lang="es-MX"/>
              </a:p>
            </c:txPr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'DIST por Edo.'!$B$3:$B$34</c:f>
              <c:strCache>
                <c:ptCount val="32"/>
                <c:pt idx="0">
                  <c:v>Ags</c:v>
                </c:pt>
                <c:pt idx="1">
                  <c:v>BC</c:v>
                </c:pt>
                <c:pt idx="2">
                  <c:v>BCS </c:v>
                </c:pt>
                <c:pt idx="3">
                  <c:v>Camp</c:v>
                </c:pt>
                <c:pt idx="4">
                  <c:v>Coah</c:v>
                </c:pt>
                <c:pt idx="5">
                  <c:v>Col</c:v>
                </c:pt>
                <c:pt idx="6">
                  <c:v>Chis</c:v>
                </c:pt>
                <c:pt idx="7">
                  <c:v>Chih</c:v>
                </c:pt>
                <c:pt idx="8">
                  <c:v>DF</c:v>
                </c:pt>
                <c:pt idx="9">
                  <c:v>Dgo</c:v>
                </c:pt>
                <c:pt idx="10">
                  <c:v>Gto</c:v>
                </c:pt>
                <c:pt idx="11">
                  <c:v>Gro</c:v>
                </c:pt>
                <c:pt idx="12">
                  <c:v>Hdgo</c:v>
                </c:pt>
                <c:pt idx="13">
                  <c:v>Jal</c:v>
                </c:pt>
                <c:pt idx="14">
                  <c:v>Méx</c:v>
                </c:pt>
                <c:pt idx="15">
                  <c:v>Mich</c:v>
                </c:pt>
                <c:pt idx="16">
                  <c:v>Mor</c:v>
                </c:pt>
                <c:pt idx="17">
                  <c:v>Nay</c:v>
                </c:pt>
                <c:pt idx="18">
                  <c:v>NL</c:v>
                </c:pt>
                <c:pt idx="19">
                  <c:v>Oax</c:v>
                </c:pt>
                <c:pt idx="20">
                  <c:v>Pue</c:v>
                </c:pt>
                <c:pt idx="21">
                  <c:v>Qro</c:v>
                </c:pt>
                <c:pt idx="22">
                  <c:v>Q Roo</c:v>
                </c:pt>
                <c:pt idx="23">
                  <c:v>SLP</c:v>
                </c:pt>
                <c:pt idx="24">
                  <c:v>Sin</c:v>
                </c:pt>
                <c:pt idx="25">
                  <c:v>Son</c:v>
                </c:pt>
                <c:pt idx="26">
                  <c:v>Tab</c:v>
                </c:pt>
                <c:pt idx="27">
                  <c:v>Tamps</c:v>
                </c:pt>
                <c:pt idx="28">
                  <c:v>Tlax</c:v>
                </c:pt>
                <c:pt idx="29">
                  <c:v>Ver</c:v>
                </c:pt>
                <c:pt idx="30">
                  <c:v>Yuc</c:v>
                </c:pt>
                <c:pt idx="31">
                  <c:v>Zac</c:v>
                </c:pt>
              </c:strCache>
            </c:strRef>
          </c:cat>
          <c:val>
            <c:numRef>
              <c:f>'DIST por Edo.'!$C$3:$C$34</c:f>
              <c:numCache>
                <c:formatCode>[=0]\ "          - ";[&gt;0]??,???;General</c:formatCode>
                <c:ptCount val="32"/>
                <c:pt idx="0">
                  <c:v>704</c:v>
                </c:pt>
                <c:pt idx="1">
                  <c:v>393</c:v>
                </c:pt>
                <c:pt idx="2">
                  <c:v>148</c:v>
                </c:pt>
                <c:pt idx="3">
                  <c:v>658</c:v>
                </c:pt>
                <c:pt idx="4">
                  <c:v>904</c:v>
                </c:pt>
                <c:pt idx="5">
                  <c:v>407</c:v>
                </c:pt>
                <c:pt idx="6">
                  <c:v>1854</c:v>
                </c:pt>
                <c:pt idx="7">
                  <c:v>847</c:v>
                </c:pt>
                <c:pt idx="8">
                  <c:v>1439</c:v>
                </c:pt>
                <c:pt idx="9">
                  <c:v>505</c:v>
                </c:pt>
                <c:pt idx="10">
                  <c:v>1561</c:v>
                </c:pt>
                <c:pt idx="11">
                  <c:v>1011</c:v>
                </c:pt>
                <c:pt idx="12">
                  <c:v>505</c:v>
                </c:pt>
                <c:pt idx="13">
                  <c:v>3511</c:v>
                </c:pt>
                <c:pt idx="14">
                  <c:v>2624</c:v>
                </c:pt>
                <c:pt idx="15">
                  <c:v>903</c:v>
                </c:pt>
                <c:pt idx="16">
                  <c:v>1270</c:v>
                </c:pt>
                <c:pt idx="17">
                  <c:v>446</c:v>
                </c:pt>
                <c:pt idx="18">
                  <c:v>204</c:v>
                </c:pt>
                <c:pt idx="19">
                  <c:v>1389</c:v>
                </c:pt>
                <c:pt idx="20">
                  <c:v>2929</c:v>
                </c:pt>
                <c:pt idx="21">
                  <c:v>900</c:v>
                </c:pt>
                <c:pt idx="22">
                  <c:v>1201</c:v>
                </c:pt>
                <c:pt idx="23">
                  <c:v>785</c:v>
                </c:pt>
                <c:pt idx="24">
                  <c:v>523</c:v>
                </c:pt>
                <c:pt idx="25">
                  <c:v>284</c:v>
                </c:pt>
                <c:pt idx="26">
                  <c:v>356</c:v>
                </c:pt>
                <c:pt idx="27">
                  <c:v>1044</c:v>
                </c:pt>
                <c:pt idx="28">
                  <c:v>546</c:v>
                </c:pt>
                <c:pt idx="29">
                  <c:v>2414</c:v>
                </c:pt>
                <c:pt idx="30">
                  <c:v>850</c:v>
                </c:pt>
                <c:pt idx="31">
                  <c:v>472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>
        <c:manualLayout>
          <c:xMode val="edge"/>
          <c:yMode val="edge"/>
          <c:x val="0.87663188976378392"/>
          <c:y val="2.6611577398979222E-2"/>
          <c:w val="0.10670144356955447"/>
          <c:h val="0.96051274840644496"/>
        </c:manualLayout>
      </c:layout>
      <c:overlay val="0"/>
      <c:txPr>
        <a:bodyPr/>
        <a:lstStyle/>
        <a:p>
          <a:pPr>
            <a:defRPr sz="600"/>
          </a:pPr>
          <a:endParaRPr lang="es-MX"/>
        </a:p>
      </c:txPr>
    </c:legend>
    <c:plotVisOnly val="1"/>
    <c:dispBlanksAs val="gap"/>
    <c:showDLblsOverMax val="0"/>
  </c:chart>
  <c:spPr>
    <a:solidFill>
      <a:srgbClr val="D8EEC0"/>
    </a:solidFill>
    <a:ln>
      <a:solidFill>
        <a:schemeClr val="tx1"/>
      </a:solidFill>
    </a:ln>
    <a:effectLst>
      <a:outerShdw blurRad="50800" dist="38100" dir="2700000" algn="tl" rotWithShape="0">
        <a:prstClr val="black">
          <a:alpha val="40000"/>
        </a:prstClr>
      </a:outerShdw>
    </a:effectLst>
    <a:scene3d>
      <a:camera prst="orthographicFront"/>
      <a:lightRig rig="threePt" dir="t"/>
    </a:scene3d>
    <a:sp3d>
      <a:bevelT/>
    </a:sp3d>
  </c:sp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1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050"/>
            </a:pPr>
            <a:r>
              <a:rPr lang="es-MX" sz="1050"/>
              <a:t>Comparativo</a:t>
            </a:r>
            <a:r>
              <a:rPr lang="es-MX" sz="1050" baseline="0"/>
              <a:t> Resultados Acumulados a Julio</a:t>
            </a:r>
            <a:endParaRPr lang="es-MX" sz="1050"/>
          </a:p>
        </c:rich>
      </c:tx>
      <c:layout/>
      <c:overlay val="0"/>
    </c:title>
    <c:autoTitleDeleted val="0"/>
    <c:plotArea>
      <c:layout>
        <c:manualLayout>
          <c:layoutTarget val="inner"/>
          <c:xMode val="edge"/>
          <c:yMode val="edge"/>
          <c:x val="0.14524457937920274"/>
          <c:y val="0.19321564166139663"/>
          <c:w val="0.81673698399224215"/>
          <c:h val="0.58856183423028341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TODOS!$C$354</c:f>
              <c:strCache>
                <c:ptCount val="1"/>
                <c:pt idx="0">
                  <c:v>Julio 2014</c:v>
                </c:pt>
              </c:strCache>
            </c:strRef>
          </c:tx>
          <c:spPr>
            <a:solidFill>
              <a:schemeClr val="tx2">
                <a:lumMod val="60000"/>
                <a:lumOff val="40000"/>
              </a:schemeClr>
            </a:solidFill>
            <a:scene3d>
              <a:camera prst="orthographicFront"/>
              <a:lightRig rig="threePt" dir="t"/>
            </a:scene3d>
            <a:sp3d>
              <a:bevelT/>
            </a:sp3d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800"/>
                </a:pPr>
                <a:endParaRPr lang="es-MX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TODOS!$B$355:$B$357</c:f>
              <c:strCache>
                <c:ptCount val="3"/>
                <c:pt idx="0">
                  <c:v>Registrados</c:v>
                </c:pt>
                <c:pt idx="1">
                  <c:v>Atendidos</c:v>
                </c:pt>
                <c:pt idx="2">
                  <c:v>UCN</c:v>
                </c:pt>
              </c:strCache>
            </c:strRef>
          </c:cat>
          <c:val>
            <c:numRef>
              <c:f>TODOS!$C$355:$C$357</c:f>
              <c:numCache>
                <c:formatCode>[=0]\ "          - ";[&gt;0]??,???;General</c:formatCode>
                <c:ptCount val="3"/>
                <c:pt idx="0">
                  <c:v>36039</c:v>
                </c:pt>
                <c:pt idx="1">
                  <c:v>30619</c:v>
                </c:pt>
                <c:pt idx="2">
                  <c:v>5646</c:v>
                </c:pt>
              </c:numCache>
            </c:numRef>
          </c:val>
        </c:ser>
        <c:ser>
          <c:idx val="1"/>
          <c:order val="1"/>
          <c:tx>
            <c:strRef>
              <c:f>TODOS!$D$354</c:f>
              <c:strCache>
                <c:ptCount val="1"/>
                <c:pt idx="0">
                  <c:v>Julio 2015</c:v>
                </c:pt>
              </c:strCache>
            </c:strRef>
          </c:tx>
          <c:spPr>
            <a:solidFill>
              <a:srgbClr val="FF0000"/>
            </a:solidFill>
            <a:scene3d>
              <a:camera prst="orthographicFront"/>
              <a:lightRig rig="threePt" dir="t"/>
            </a:scene3d>
            <a:sp3d>
              <a:bevelT/>
            </a:sp3d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800"/>
                </a:pPr>
                <a:endParaRPr lang="es-MX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TODOS!$B$355:$B$357</c:f>
              <c:strCache>
                <c:ptCount val="3"/>
                <c:pt idx="0">
                  <c:v>Registrados</c:v>
                </c:pt>
                <c:pt idx="1">
                  <c:v>Atendidos</c:v>
                </c:pt>
                <c:pt idx="2">
                  <c:v>UCN</c:v>
                </c:pt>
              </c:strCache>
            </c:strRef>
          </c:cat>
          <c:val>
            <c:numRef>
              <c:f>TODOS!$D$355:$D$357</c:f>
              <c:numCache>
                <c:formatCode>[=0]\ "          - ";[&gt;0]??,???;General</c:formatCode>
                <c:ptCount val="3"/>
                <c:pt idx="0">
                  <c:v>39949</c:v>
                </c:pt>
                <c:pt idx="1">
                  <c:v>33587</c:v>
                </c:pt>
                <c:pt idx="2">
                  <c:v>6265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0"/>
        <c:axId val="-1687208528"/>
        <c:axId val="-1687200912"/>
      </c:barChart>
      <c:catAx>
        <c:axId val="-1687208528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crossAx val="-1687200912"/>
        <c:crosses val="autoZero"/>
        <c:auto val="1"/>
        <c:lblAlgn val="ctr"/>
        <c:lblOffset val="0"/>
        <c:noMultiLvlLbl val="0"/>
      </c:catAx>
      <c:valAx>
        <c:axId val="-1687200912"/>
        <c:scaling>
          <c:orientation val="minMax"/>
        </c:scaling>
        <c:delete val="0"/>
        <c:axPos val="l"/>
        <c:majorGridlines/>
        <c:numFmt formatCode="[=0]\ &quot;          - &quot;;[&gt;0]??,???;General" sourceLinked="1"/>
        <c:majorTickMark val="none"/>
        <c:minorTickMark val="none"/>
        <c:tickLblPos val="nextTo"/>
        <c:spPr>
          <a:ln w="9525">
            <a:noFill/>
          </a:ln>
        </c:spPr>
        <c:txPr>
          <a:bodyPr/>
          <a:lstStyle/>
          <a:p>
            <a:pPr>
              <a:defRPr sz="700"/>
            </a:pPr>
            <a:endParaRPr lang="es-MX"/>
          </a:p>
        </c:txPr>
        <c:crossAx val="-1687208528"/>
        <c:crosses val="autoZero"/>
        <c:crossBetween val="between"/>
      </c:valAx>
      <c:spPr>
        <a:solidFill>
          <a:srgbClr val="F7F7F7"/>
        </a:solidFill>
      </c:spPr>
    </c:plotArea>
    <c:legend>
      <c:legendPos val="b"/>
      <c:layout>
        <c:manualLayout>
          <c:xMode val="edge"/>
          <c:yMode val="edge"/>
          <c:x val="0.25389311239460982"/>
          <c:y val="0.87998251402736349"/>
          <c:w val="0.4922134684309778"/>
          <c:h val="0.10806528723862995"/>
        </c:manualLayout>
      </c:layout>
      <c:overlay val="0"/>
    </c:legend>
    <c:plotVisOnly val="1"/>
    <c:dispBlanksAs val="gap"/>
    <c:showDLblsOverMax val="0"/>
  </c:chart>
  <c:spPr>
    <a:solidFill>
      <a:schemeClr val="bg1">
        <a:lumMod val="85000"/>
      </a:schemeClr>
    </a:solidFill>
    <a:ln>
      <a:solidFill>
        <a:schemeClr val="tx1">
          <a:lumMod val="50000"/>
          <a:lumOff val="50000"/>
        </a:schemeClr>
      </a:solidFill>
    </a:ln>
    <a:effectLst>
      <a:outerShdw blurRad="50800" dist="38100" dir="2700000" algn="tl" rotWithShape="0">
        <a:prstClr val="black">
          <a:alpha val="40000"/>
        </a:prstClr>
      </a:outerShdw>
    </a:effectLst>
    <a:scene3d>
      <a:camera prst="orthographicFront"/>
      <a:lightRig rig="threePt" dir="t"/>
    </a:scene3d>
    <a:sp3d>
      <a:bevelT/>
    </a:sp3d>
  </c:sp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1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050"/>
            </a:pPr>
            <a:r>
              <a:rPr lang="es-MX" sz="1050"/>
              <a:t>Contribución al Abatimiento</a:t>
            </a:r>
            <a:r>
              <a:rPr lang="es-MX" sz="1050" baseline="0"/>
              <a:t> del Rezago Educativo  de julio 2014 a julio 2015</a:t>
            </a:r>
            <a:endParaRPr lang="es-MX" sz="1050"/>
          </a:p>
        </c:rich>
      </c:tx>
      <c:layout>
        <c:manualLayout>
          <c:xMode val="edge"/>
          <c:yMode val="edge"/>
          <c:x val="0.18622915545992777"/>
          <c:y val="0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8.2956036745407066E-2"/>
          <c:y val="0.19432888597258677"/>
          <c:w val="0.88648840769903769"/>
          <c:h val="0.58754811898512649"/>
        </c:manualLayout>
      </c:layout>
      <c:lineChart>
        <c:grouping val="standard"/>
        <c:varyColors val="0"/>
        <c:ser>
          <c:idx val="0"/>
          <c:order val="0"/>
          <c:tx>
            <c:strRef>
              <c:f>'Cont Rez Abril'!$E$6</c:f>
              <c:strCache>
                <c:ptCount val="1"/>
                <c:pt idx="0">
                  <c:v>Contribución enero-julio 2014</c:v>
                </c:pt>
              </c:strCache>
            </c:strRef>
          </c:tx>
          <c:spPr>
            <a:ln>
              <a:solidFill>
                <a:srgbClr val="3333FF"/>
              </a:solidFill>
            </a:ln>
          </c:spPr>
          <c:marker>
            <c:symbol val="diamond"/>
            <c:size val="6"/>
            <c:spPr>
              <a:solidFill>
                <a:srgbClr val="3333FF"/>
              </a:solidFill>
              <a:ln>
                <a:solidFill>
                  <a:srgbClr val="3333FF"/>
                </a:solidFill>
              </a:ln>
            </c:spPr>
          </c:marker>
          <c:cat>
            <c:strRef>
              <c:f>'Cont Rez Abril'!$B$7:$B$38</c:f>
              <c:strCache>
                <c:ptCount val="32"/>
                <c:pt idx="0">
                  <c:v>Ags</c:v>
                </c:pt>
                <c:pt idx="1">
                  <c:v>BC</c:v>
                </c:pt>
                <c:pt idx="2">
                  <c:v>BCS</c:v>
                </c:pt>
                <c:pt idx="3">
                  <c:v>Cam</c:v>
                </c:pt>
                <c:pt idx="4">
                  <c:v>Chis</c:v>
                </c:pt>
                <c:pt idx="5">
                  <c:v>Chih</c:v>
                </c:pt>
                <c:pt idx="6">
                  <c:v>Coah</c:v>
                </c:pt>
                <c:pt idx="7">
                  <c:v>Col</c:v>
                </c:pt>
                <c:pt idx="8">
                  <c:v>DF</c:v>
                </c:pt>
                <c:pt idx="9">
                  <c:v>Dgo</c:v>
                </c:pt>
                <c:pt idx="10">
                  <c:v>Gto</c:v>
                </c:pt>
                <c:pt idx="11">
                  <c:v>Gro</c:v>
                </c:pt>
                <c:pt idx="12">
                  <c:v>Hgo </c:v>
                </c:pt>
                <c:pt idx="13">
                  <c:v>Jal</c:v>
                </c:pt>
                <c:pt idx="14">
                  <c:v>Méx</c:v>
                </c:pt>
                <c:pt idx="15">
                  <c:v>Mich</c:v>
                </c:pt>
                <c:pt idx="16">
                  <c:v>Mor</c:v>
                </c:pt>
                <c:pt idx="17">
                  <c:v>Nay</c:v>
                </c:pt>
                <c:pt idx="18">
                  <c:v>NL</c:v>
                </c:pt>
                <c:pt idx="19">
                  <c:v>Oax</c:v>
                </c:pt>
                <c:pt idx="20">
                  <c:v>Pue</c:v>
                </c:pt>
                <c:pt idx="21">
                  <c:v>Qro</c:v>
                </c:pt>
                <c:pt idx="22">
                  <c:v>QR</c:v>
                </c:pt>
                <c:pt idx="23">
                  <c:v>SLP</c:v>
                </c:pt>
                <c:pt idx="24">
                  <c:v>Sin</c:v>
                </c:pt>
                <c:pt idx="25">
                  <c:v>Son</c:v>
                </c:pt>
                <c:pt idx="26">
                  <c:v>Tab</c:v>
                </c:pt>
                <c:pt idx="27">
                  <c:v>Tamps</c:v>
                </c:pt>
                <c:pt idx="28">
                  <c:v>Tlax</c:v>
                </c:pt>
                <c:pt idx="29">
                  <c:v>Ver</c:v>
                </c:pt>
                <c:pt idx="30">
                  <c:v>Yuc</c:v>
                </c:pt>
                <c:pt idx="31">
                  <c:v>Zac</c:v>
                </c:pt>
              </c:strCache>
            </c:strRef>
          </c:cat>
          <c:val>
            <c:numRef>
              <c:f>'Cont Rez Abril'!$E$7:$E$38</c:f>
              <c:numCache>
                <c:formatCode>0.0%</c:formatCode>
                <c:ptCount val="32"/>
                <c:pt idx="0">
                  <c:v>8.6972612879348585E-2</c:v>
                </c:pt>
                <c:pt idx="1">
                  <c:v>7.5454948956946329E-3</c:v>
                </c:pt>
                <c:pt idx="2">
                  <c:v>1.4376996805111814E-2</c:v>
                </c:pt>
                <c:pt idx="3">
                  <c:v>4.855967078189298E-2</c:v>
                </c:pt>
                <c:pt idx="4">
                  <c:v>6.8865647626709589E-3</c:v>
                </c:pt>
                <c:pt idx="5">
                  <c:v>7.3033086201172975E-3</c:v>
                </c:pt>
                <c:pt idx="6">
                  <c:v>4.5836169729975056E-2</c:v>
                </c:pt>
                <c:pt idx="7">
                  <c:v>9.5799180327868882E-2</c:v>
                </c:pt>
                <c:pt idx="8">
                  <c:v>3.6387841136010651E-2</c:v>
                </c:pt>
                <c:pt idx="9">
                  <c:v>4.5035823950870024E-2</c:v>
                </c:pt>
                <c:pt idx="10">
                  <c:v>1.2437810945273632E-2</c:v>
                </c:pt>
                <c:pt idx="11">
                  <c:v>5.5649649165255242E-3</c:v>
                </c:pt>
                <c:pt idx="12">
                  <c:v>2.1484375000000017E-2</c:v>
                </c:pt>
                <c:pt idx="13">
                  <c:v>1.654755623770925E-2</c:v>
                </c:pt>
                <c:pt idx="14">
                  <c:v>2.1587638236630808E-2</c:v>
                </c:pt>
                <c:pt idx="15">
                  <c:v>4.5713671076691451E-3</c:v>
                </c:pt>
                <c:pt idx="16">
                  <c:v>3.9794100178182544E-2</c:v>
                </c:pt>
                <c:pt idx="17">
                  <c:v>4.9433962264150942E-2</c:v>
                </c:pt>
                <c:pt idx="18">
                  <c:v>2.163305139882889E-2</c:v>
                </c:pt>
                <c:pt idx="19">
                  <c:v>8.1201786439301614E-3</c:v>
                </c:pt>
                <c:pt idx="20">
                  <c:v>1.7014295758143894E-2</c:v>
                </c:pt>
                <c:pt idx="21">
                  <c:v>5.6210584041678106E-2</c:v>
                </c:pt>
                <c:pt idx="22">
                  <c:v>9.5533498759305224E-2</c:v>
                </c:pt>
                <c:pt idx="23">
                  <c:v>2.1724255901471087E-2</c:v>
                </c:pt>
                <c:pt idx="24">
                  <c:v>1.6823354774863936E-2</c:v>
                </c:pt>
                <c:pt idx="25">
                  <c:v>2.0195439739413679E-2</c:v>
                </c:pt>
                <c:pt idx="26">
                  <c:v>3.2116294793779589E-3</c:v>
                </c:pt>
                <c:pt idx="27">
                  <c:v>3.8754661910167021E-2</c:v>
                </c:pt>
                <c:pt idx="28">
                  <c:v>4.3383947939262486E-2</c:v>
                </c:pt>
                <c:pt idx="29">
                  <c:v>8.2267816433739711E-3</c:v>
                </c:pt>
                <c:pt idx="30">
                  <c:v>3.9329608938547478E-2</c:v>
                </c:pt>
                <c:pt idx="31">
                  <c:v>3.7245696400625999E-2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'Cont Rez Abril'!$G$6</c:f>
              <c:strCache>
                <c:ptCount val="1"/>
                <c:pt idx="0">
                  <c:v>Contribución enero-julio 2015</c:v>
                </c:pt>
              </c:strCache>
            </c:strRef>
          </c:tx>
          <c:spPr>
            <a:ln>
              <a:solidFill>
                <a:srgbClr val="FF0000"/>
              </a:solidFill>
            </a:ln>
          </c:spPr>
          <c:marker>
            <c:symbol val="diamond"/>
            <c:size val="6"/>
            <c:spPr>
              <a:solidFill>
                <a:srgbClr val="FF0000"/>
              </a:solidFill>
              <a:ln>
                <a:solidFill>
                  <a:srgbClr val="FF0000"/>
                </a:solidFill>
              </a:ln>
            </c:spPr>
          </c:marker>
          <c:cat>
            <c:strRef>
              <c:f>'Cont Rez Abril'!$B$7:$B$38</c:f>
              <c:strCache>
                <c:ptCount val="32"/>
                <c:pt idx="0">
                  <c:v>Ags</c:v>
                </c:pt>
                <c:pt idx="1">
                  <c:v>BC</c:v>
                </c:pt>
                <c:pt idx="2">
                  <c:v>BCS</c:v>
                </c:pt>
                <c:pt idx="3">
                  <c:v>Cam</c:v>
                </c:pt>
                <c:pt idx="4">
                  <c:v>Chis</c:v>
                </c:pt>
                <c:pt idx="5">
                  <c:v>Chih</c:v>
                </c:pt>
                <c:pt idx="6">
                  <c:v>Coah</c:v>
                </c:pt>
                <c:pt idx="7">
                  <c:v>Col</c:v>
                </c:pt>
                <c:pt idx="8">
                  <c:v>DF</c:v>
                </c:pt>
                <c:pt idx="9">
                  <c:v>Dgo</c:v>
                </c:pt>
                <c:pt idx="10">
                  <c:v>Gto</c:v>
                </c:pt>
                <c:pt idx="11">
                  <c:v>Gro</c:v>
                </c:pt>
                <c:pt idx="12">
                  <c:v>Hgo </c:v>
                </c:pt>
                <c:pt idx="13">
                  <c:v>Jal</c:v>
                </c:pt>
                <c:pt idx="14">
                  <c:v>Méx</c:v>
                </c:pt>
                <c:pt idx="15">
                  <c:v>Mich</c:v>
                </c:pt>
                <c:pt idx="16">
                  <c:v>Mor</c:v>
                </c:pt>
                <c:pt idx="17">
                  <c:v>Nay</c:v>
                </c:pt>
                <c:pt idx="18">
                  <c:v>NL</c:v>
                </c:pt>
                <c:pt idx="19">
                  <c:v>Oax</c:v>
                </c:pt>
                <c:pt idx="20">
                  <c:v>Pue</c:v>
                </c:pt>
                <c:pt idx="21">
                  <c:v>Qro</c:v>
                </c:pt>
                <c:pt idx="22">
                  <c:v>QR</c:v>
                </c:pt>
                <c:pt idx="23">
                  <c:v>SLP</c:v>
                </c:pt>
                <c:pt idx="24">
                  <c:v>Sin</c:v>
                </c:pt>
                <c:pt idx="25">
                  <c:v>Son</c:v>
                </c:pt>
                <c:pt idx="26">
                  <c:v>Tab</c:v>
                </c:pt>
                <c:pt idx="27">
                  <c:v>Tamps</c:v>
                </c:pt>
                <c:pt idx="28">
                  <c:v>Tlax</c:v>
                </c:pt>
                <c:pt idx="29">
                  <c:v>Ver</c:v>
                </c:pt>
                <c:pt idx="30">
                  <c:v>Yuc</c:v>
                </c:pt>
                <c:pt idx="31">
                  <c:v>Zac</c:v>
                </c:pt>
              </c:strCache>
            </c:strRef>
          </c:cat>
          <c:val>
            <c:numRef>
              <c:f>'Cont Rez Abril'!$G$7:$G$38</c:f>
              <c:numCache>
                <c:formatCode>0.0%</c:formatCode>
                <c:ptCount val="32"/>
                <c:pt idx="0">
                  <c:v>0.11287934863064394</c:v>
                </c:pt>
                <c:pt idx="1">
                  <c:v>6.2139369729249903E-3</c:v>
                </c:pt>
                <c:pt idx="2">
                  <c:v>2.1565495207667731E-2</c:v>
                </c:pt>
                <c:pt idx="3">
                  <c:v>6.0082304526748995E-2</c:v>
                </c:pt>
                <c:pt idx="4">
                  <c:v>1.1391794046661309E-2</c:v>
                </c:pt>
                <c:pt idx="5">
                  <c:v>9.6270886356091667E-3</c:v>
                </c:pt>
                <c:pt idx="6">
                  <c:v>4.9239845700022669E-2</c:v>
                </c:pt>
                <c:pt idx="7">
                  <c:v>0.15676229508196732</c:v>
                </c:pt>
                <c:pt idx="8">
                  <c:v>3.5278455735522518E-2</c:v>
                </c:pt>
                <c:pt idx="9">
                  <c:v>5.5015353121801433E-2</c:v>
                </c:pt>
                <c:pt idx="10">
                  <c:v>1.5626993238933545E-2</c:v>
                </c:pt>
                <c:pt idx="11">
                  <c:v>7.4401161383982582E-3</c:v>
                </c:pt>
                <c:pt idx="12">
                  <c:v>2.7777777777777801E-2</c:v>
                </c:pt>
                <c:pt idx="13">
                  <c:v>1.4149359681519501E-2</c:v>
                </c:pt>
                <c:pt idx="14">
                  <c:v>1.6361157400393882E-2</c:v>
                </c:pt>
                <c:pt idx="15">
                  <c:v>3.4957513176293439E-3</c:v>
                </c:pt>
                <c:pt idx="16">
                  <c:v>3.761631360126709E-2</c:v>
                </c:pt>
                <c:pt idx="17">
                  <c:v>4.2641509433962256E-2</c:v>
                </c:pt>
                <c:pt idx="18">
                  <c:v>1.3662979830839302E-2</c:v>
                </c:pt>
                <c:pt idx="19">
                  <c:v>1.2180267965895246E-2</c:v>
                </c:pt>
                <c:pt idx="20">
                  <c:v>2.0482774783220078E-2</c:v>
                </c:pt>
                <c:pt idx="21">
                  <c:v>7.1565670414038968E-2</c:v>
                </c:pt>
                <c:pt idx="22">
                  <c:v>9.1191066997518652E-2</c:v>
                </c:pt>
                <c:pt idx="23">
                  <c:v>2.8053369825521736E-2</c:v>
                </c:pt>
                <c:pt idx="24">
                  <c:v>1.8802572983671453E-2</c:v>
                </c:pt>
                <c:pt idx="25">
                  <c:v>2.6710097719869725E-2</c:v>
                </c:pt>
                <c:pt idx="26">
                  <c:v>3.5496957403651137E-3</c:v>
                </c:pt>
                <c:pt idx="27">
                  <c:v>4.3943570617804441E-2</c:v>
                </c:pt>
                <c:pt idx="28">
                  <c:v>5.3687635574837314E-2</c:v>
                </c:pt>
                <c:pt idx="29">
                  <c:v>8.7554101827072451E-3</c:v>
                </c:pt>
                <c:pt idx="30">
                  <c:v>4.8715083798882682E-2</c:v>
                </c:pt>
                <c:pt idx="31">
                  <c:v>3.9436619718309876E-2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1687215056"/>
        <c:axId val="-1687214512"/>
      </c:lineChart>
      <c:catAx>
        <c:axId val="-1687215056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600"/>
            </a:pPr>
            <a:endParaRPr lang="es-MX"/>
          </a:p>
        </c:txPr>
        <c:crossAx val="-1687214512"/>
        <c:crosses val="autoZero"/>
        <c:auto val="1"/>
        <c:lblAlgn val="ctr"/>
        <c:lblOffset val="0"/>
        <c:noMultiLvlLbl val="0"/>
      </c:catAx>
      <c:valAx>
        <c:axId val="-1687214512"/>
        <c:scaling>
          <c:orientation val="minMax"/>
        </c:scaling>
        <c:delete val="0"/>
        <c:axPos val="l"/>
        <c:majorGridlines/>
        <c:numFmt formatCode="0%" sourceLinked="0"/>
        <c:majorTickMark val="none"/>
        <c:minorTickMark val="none"/>
        <c:tickLblPos val="nextTo"/>
        <c:txPr>
          <a:bodyPr/>
          <a:lstStyle/>
          <a:p>
            <a:pPr>
              <a:defRPr sz="600"/>
            </a:pPr>
            <a:endParaRPr lang="es-MX"/>
          </a:p>
        </c:txPr>
        <c:crossAx val="-1687215056"/>
        <c:crosses val="autoZero"/>
        <c:crossBetween val="between"/>
      </c:valAx>
      <c:spPr>
        <a:solidFill>
          <a:schemeClr val="bg1">
            <a:lumMod val="95000"/>
          </a:schemeClr>
        </a:solidFill>
      </c:spPr>
    </c:plotArea>
    <c:legend>
      <c:legendPos val="b"/>
      <c:layout>
        <c:manualLayout>
          <c:xMode val="edge"/>
          <c:yMode val="edge"/>
          <c:x val="5.7601973573045894E-3"/>
          <c:y val="0.9116531787693205"/>
          <c:w val="0.97665224786815863"/>
          <c:h val="8.8346757227865599E-2"/>
        </c:manualLayout>
      </c:layout>
      <c:overlay val="0"/>
      <c:txPr>
        <a:bodyPr/>
        <a:lstStyle/>
        <a:p>
          <a:pPr>
            <a:defRPr sz="800"/>
          </a:pPr>
          <a:endParaRPr lang="es-MX"/>
        </a:p>
      </c:txPr>
    </c:legend>
    <c:plotVisOnly val="1"/>
    <c:dispBlanksAs val="gap"/>
    <c:showDLblsOverMax val="0"/>
  </c:chart>
  <c:spPr>
    <a:solidFill>
      <a:schemeClr val="accent1">
        <a:lumMod val="40000"/>
        <a:lumOff val="60000"/>
      </a:schemeClr>
    </a:solidFill>
    <a:effectLst>
      <a:outerShdw blurRad="50800" dist="38100" dir="2700000" algn="tl" rotWithShape="0">
        <a:prstClr val="black">
          <a:alpha val="40000"/>
        </a:prstClr>
      </a:outerShdw>
    </a:effectLst>
    <a:scene3d>
      <a:camera prst="orthographicFront"/>
      <a:lightRig rig="threePt" dir="t"/>
    </a:scene3d>
    <a:sp3d>
      <a:bevelT w="38100"/>
    </a:sp3d>
  </c:sp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1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400"/>
            </a:pPr>
            <a:r>
              <a:rPr lang="es-MX" sz="1400" dirty="0"/>
              <a:t>Índices de </a:t>
            </a:r>
            <a:r>
              <a:rPr lang="es-MX" sz="1400" dirty="0" smtClean="0"/>
              <a:t>Acreditación </a:t>
            </a:r>
            <a:r>
              <a:rPr lang="es-MX" sz="1400" baseline="0" dirty="0"/>
              <a:t>a Agosto</a:t>
            </a:r>
            <a:endParaRPr lang="es-MX" sz="1400" dirty="0"/>
          </a:p>
        </c:rich>
      </c:tx>
      <c:layout>
        <c:manualLayout>
          <c:xMode val="edge"/>
          <c:yMode val="edge"/>
          <c:x val="0.19599510584963326"/>
          <c:y val="3.4749577599310607E-3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0319345675011415"/>
          <c:y val="0.17753262853873189"/>
          <c:w val="0.86672818440069588"/>
          <c:h val="0.57583112595807762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'Zac Reprob'!$F$5</c:f>
              <c:strCache>
                <c:ptCount val="1"/>
                <c:pt idx="0">
                  <c:v>Agosto 2014</c:v>
                </c:pt>
              </c:strCache>
            </c:strRef>
          </c:tx>
          <c:spPr>
            <a:solidFill>
              <a:srgbClr val="31859C"/>
            </a:solidFill>
            <a:ln>
              <a:solidFill>
                <a:schemeClr val="tx2"/>
              </a:solidFill>
            </a:ln>
          </c:spPr>
          <c:invertIfNegative val="0"/>
          <c:dLbls>
            <c:dLbl>
              <c:idx val="0"/>
              <c:layout>
                <c:manualLayout>
                  <c:x val="0"/>
                  <c:y val="2.525252525252526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-2.9593416541648291E-17"/>
                  <c:y val="2.0202020202020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0"/>
                  <c:y val="2.242782038671220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layout>
                <c:manualLayout>
                  <c:x val="2.7777036345033252E-3"/>
                  <c:y val="1.663684084943932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4"/>
              <c:layout>
                <c:manualLayout>
                  <c:x val="5.7139228759704832E-17"/>
                  <c:y val="2.803433399086286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5"/>
              <c:layout>
                <c:manualLayout>
                  <c:x val="0"/>
                  <c:y val="2.803477548339131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6"/>
              <c:layout>
                <c:manualLayout>
                  <c:x val="0"/>
                  <c:y val="2.242782038671220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7"/>
              <c:layout>
                <c:manualLayout>
                  <c:x val="-3.228410008071191E-3"/>
                  <c:y val="3.753201304382539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8"/>
              <c:layout>
                <c:manualLayout>
                  <c:x val="0"/>
                  <c:y val="3.757940243103445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0"/>
              <c:layout>
                <c:manualLayout>
                  <c:x val="-1.1837366616659442E-16"/>
                  <c:y val="2.525252525252523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-5400000" vert="horz"/>
              <a:lstStyle/>
              <a:p>
                <a:pPr>
                  <a:defRPr sz="800">
                    <a:solidFill>
                      <a:sysClr val="windowText" lastClr="000000"/>
                    </a:solidFill>
                  </a:defRPr>
                </a:pPr>
                <a:endParaRPr lang="es-MX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'Zac Reprob'!$E$6:$E$16</c:f>
              <c:strCache>
                <c:ptCount val="11"/>
                <c:pt idx="0">
                  <c:v>La palabra</c:v>
                </c:pt>
                <c:pt idx="1">
                  <c:v>Para empezar</c:v>
                </c:pt>
                <c:pt idx="2">
                  <c:v>Matem p empezar</c:v>
                </c:pt>
                <c:pt idx="3">
                  <c:v>Leer y escribir</c:v>
                </c:pt>
                <c:pt idx="4">
                  <c:v>Los  números</c:v>
                </c:pt>
                <c:pt idx="5">
                  <c:v>Cuentas útiles</c:v>
                </c:pt>
                <c:pt idx="6">
                  <c:v>Somos mexicanos</c:v>
                </c:pt>
                <c:pt idx="7">
                  <c:v>Saber leer</c:v>
                </c:pt>
                <c:pt idx="8">
                  <c:v>Figuras y medidas</c:v>
                </c:pt>
                <c:pt idx="9">
                  <c:v>Vamos a conocernos</c:v>
                </c:pt>
                <c:pt idx="10">
                  <c:v>Vivamos mejor</c:v>
                </c:pt>
              </c:strCache>
            </c:strRef>
          </c:cat>
          <c:val>
            <c:numRef>
              <c:f>'Zac Reprob'!$F$6:$F$16</c:f>
              <c:numCache>
                <c:formatCode>0%</c:formatCode>
                <c:ptCount val="11"/>
                <c:pt idx="0">
                  <c:v>0.94634620053411045</c:v>
                </c:pt>
                <c:pt idx="1">
                  <c:v>0.81437560503388218</c:v>
                </c:pt>
                <c:pt idx="2">
                  <c:v>0.84206026928830968</c:v>
                </c:pt>
                <c:pt idx="3">
                  <c:v>0.7888387961496286</c:v>
                </c:pt>
                <c:pt idx="4">
                  <c:v>0.69187862561356572</c:v>
                </c:pt>
                <c:pt idx="5">
                  <c:v>0.82547104937422633</c:v>
                </c:pt>
                <c:pt idx="6">
                  <c:v>0.54896930829134216</c:v>
                </c:pt>
                <c:pt idx="7">
                  <c:v>0.9062736205593348</c:v>
                </c:pt>
                <c:pt idx="8">
                  <c:v>0.70918103893421469</c:v>
                </c:pt>
                <c:pt idx="9">
                  <c:v>0.68827643804154925</c:v>
                </c:pt>
                <c:pt idx="10">
                  <c:v>0.84254627313656849</c:v>
                </c:pt>
              </c:numCache>
            </c:numRef>
          </c:val>
        </c:ser>
        <c:ser>
          <c:idx val="1"/>
          <c:order val="1"/>
          <c:tx>
            <c:strRef>
              <c:f>'Zac Reprob'!$G$5</c:f>
              <c:strCache>
                <c:ptCount val="1"/>
                <c:pt idx="0">
                  <c:v>Dic 2012</c:v>
                </c:pt>
              </c:strCache>
            </c:strRef>
          </c:tx>
          <c:spPr>
            <a:solidFill>
              <a:schemeClr val="accent4">
                <a:lumMod val="60000"/>
                <a:lumOff val="40000"/>
              </a:schemeClr>
            </a:solidFill>
            <a:ln>
              <a:solidFill>
                <a:prstClr val="black"/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c:spPr>
          <c:invertIfNegative val="0"/>
          <c:dLbls>
            <c:dLbl>
              <c:idx val="0"/>
              <c:layout>
                <c:manualLayout>
                  <c:x val="0"/>
                  <c:y val="1.276858098417138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0"/>
                  <c:y val="1.121391019335606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0"/>
                  <c:y val="2.242782038671220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layout>
                <c:manualLayout>
                  <c:x val="0"/>
                  <c:y val="1.682086529003503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4"/>
              <c:layout>
                <c:manualLayout>
                  <c:x val="3.1167212092879375E-3"/>
                  <c:y val="1.682086529003500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5"/>
              <c:layout>
                <c:manualLayout>
                  <c:x val="3.2283909829971223E-3"/>
                  <c:y val="2.504708828356240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6"/>
              <c:layout>
                <c:manualLayout>
                  <c:x val="3.1166692080301212E-3"/>
                  <c:y val="7.5106923331146576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7"/>
              <c:layout>
                <c:manualLayout>
                  <c:x val="-2.7777036345033252E-3"/>
                  <c:y val="9.3088363954505707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8"/>
              <c:layout>
                <c:manualLayout>
                  <c:x val="0"/>
                  <c:y val="3.030303030303031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9"/>
              <c:layout>
                <c:manualLayout>
                  <c:x val="-1.1837366616659442E-16"/>
                  <c:y val="2.5252525252525276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0"/>
              <c:layout>
                <c:manualLayout>
                  <c:x val="-1.1837366616659442E-16"/>
                  <c:y val="2.02020202020202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-5400000" vert="horz"/>
              <a:lstStyle/>
              <a:p>
                <a:pPr>
                  <a:defRPr sz="800" b="0">
                    <a:solidFill>
                      <a:sysClr val="windowText" lastClr="000000"/>
                    </a:solidFill>
                  </a:defRPr>
                </a:pPr>
                <a:endParaRPr lang="es-MX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'Zac Reprob'!$E$6:$E$16</c:f>
              <c:strCache>
                <c:ptCount val="11"/>
                <c:pt idx="0">
                  <c:v>La palabra</c:v>
                </c:pt>
                <c:pt idx="1">
                  <c:v>Para empezar</c:v>
                </c:pt>
                <c:pt idx="2">
                  <c:v>Matem p empezar</c:v>
                </c:pt>
                <c:pt idx="3">
                  <c:v>Leer y escribir</c:v>
                </c:pt>
                <c:pt idx="4">
                  <c:v>Los  números</c:v>
                </c:pt>
                <c:pt idx="5">
                  <c:v>Cuentas útiles</c:v>
                </c:pt>
                <c:pt idx="6">
                  <c:v>Somos mexicanos</c:v>
                </c:pt>
                <c:pt idx="7">
                  <c:v>Saber leer</c:v>
                </c:pt>
                <c:pt idx="8">
                  <c:v>Figuras y medidas</c:v>
                </c:pt>
                <c:pt idx="9">
                  <c:v>Vamos a conocernos</c:v>
                </c:pt>
                <c:pt idx="10">
                  <c:v>Vivamos mejor</c:v>
                </c:pt>
              </c:strCache>
            </c:strRef>
          </c:cat>
          <c:val>
            <c:numRef>
              <c:f>'Zac Reprob'!$G$6:$G$16</c:f>
            </c:numRef>
          </c:val>
        </c:ser>
        <c:ser>
          <c:idx val="2"/>
          <c:order val="2"/>
          <c:tx>
            <c:strRef>
              <c:f>'Zac Reprob'!$H$5</c:f>
              <c:strCache>
                <c:ptCount val="1"/>
                <c:pt idx="0">
                  <c:v>Agosto 2015</c:v>
                </c:pt>
              </c:strCache>
            </c:strRef>
          </c:tx>
          <c:spPr>
            <a:solidFill>
              <a:srgbClr val="FFEDB3"/>
            </a:solidFill>
            <a:ln>
              <a:solidFill>
                <a:prstClr val="black"/>
              </a:solidFill>
            </a:ln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-5400000" vert="horz"/>
              <a:lstStyle/>
              <a:p>
                <a:pPr>
                  <a:defRPr sz="800"/>
                </a:pPr>
                <a:endParaRPr lang="es-MX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'Zac Reprob'!$E$6:$E$16</c:f>
              <c:strCache>
                <c:ptCount val="11"/>
                <c:pt idx="0">
                  <c:v>La palabra</c:v>
                </c:pt>
                <c:pt idx="1">
                  <c:v>Para empezar</c:v>
                </c:pt>
                <c:pt idx="2">
                  <c:v>Matem p empezar</c:v>
                </c:pt>
                <c:pt idx="3">
                  <c:v>Leer y escribir</c:v>
                </c:pt>
                <c:pt idx="4">
                  <c:v>Los  números</c:v>
                </c:pt>
                <c:pt idx="5">
                  <c:v>Cuentas útiles</c:v>
                </c:pt>
                <c:pt idx="6">
                  <c:v>Somos mexicanos</c:v>
                </c:pt>
                <c:pt idx="7">
                  <c:v>Saber leer</c:v>
                </c:pt>
                <c:pt idx="8">
                  <c:v>Figuras y medidas</c:v>
                </c:pt>
                <c:pt idx="9">
                  <c:v>Vamos a conocernos</c:v>
                </c:pt>
                <c:pt idx="10">
                  <c:v>Vivamos mejor</c:v>
                </c:pt>
              </c:strCache>
            </c:strRef>
          </c:cat>
          <c:val>
            <c:numRef>
              <c:f>'Zac Reprob'!$H$6:$H$16</c:f>
              <c:numCache>
                <c:formatCode>0%</c:formatCode>
                <c:ptCount val="11"/>
                <c:pt idx="0">
                  <c:v>0.94194560669456107</c:v>
                </c:pt>
                <c:pt idx="1">
                  <c:v>0.81137724550898205</c:v>
                </c:pt>
                <c:pt idx="2">
                  <c:v>0.86311644477779859</c:v>
                </c:pt>
                <c:pt idx="3">
                  <c:v>0.79890290729566649</c:v>
                </c:pt>
                <c:pt idx="4">
                  <c:v>0.71925241157556274</c:v>
                </c:pt>
                <c:pt idx="5">
                  <c:v>0.71967159987036833</c:v>
                </c:pt>
                <c:pt idx="6">
                  <c:v>0.63034001743679213</c:v>
                </c:pt>
                <c:pt idx="7">
                  <c:v>0.90132918213387636</c:v>
                </c:pt>
                <c:pt idx="8">
                  <c:v>0.749164895232311</c:v>
                </c:pt>
                <c:pt idx="9">
                  <c:v>0.73090137429264368</c:v>
                </c:pt>
                <c:pt idx="10">
                  <c:v>0.85431014010923756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2"/>
        <c:overlap val="2"/>
        <c:axId val="-1894801776"/>
        <c:axId val="-1626618960"/>
      </c:barChart>
      <c:catAx>
        <c:axId val="-1894801776"/>
        <c:scaling>
          <c:orientation val="minMax"/>
        </c:scaling>
        <c:delete val="0"/>
        <c:axPos val="b"/>
        <c:numFmt formatCode="@" sourceLinked="0"/>
        <c:majorTickMark val="none"/>
        <c:minorTickMark val="none"/>
        <c:tickLblPos val="nextTo"/>
        <c:txPr>
          <a:bodyPr rot="-5400000" vert="horz" anchor="ctr" anchorCtr="0"/>
          <a:lstStyle/>
          <a:p>
            <a:pPr>
              <a:defRPr sz="800"/>
            </a:pPr>
            <a:endParaRPr lang="es-MX"/>
          </a:p>
        </c:txPr>
        <c:crossAx val="-1626618960"/>
        <c:crosses val="autoZero"/>
        <c:auto val="1"/>
        <c:lblAlgn val="ctr"/>
        <c:lblOffset val="1"/>
        <c:noMultiLvlLbl val="0"/>
      </c:catAx>
      <c:valAx>
        <c:axId val="-1626618960"/>
        <c:scaling>
          <c:orientation val="minMax"/>
          <c:max val="1"/>
        </c:scaling>
        <c:delete val="0"/>
        <c:axPos val="l"/>
        <c:majorGridlines/>
        <c:numFmt formatCode="0%" sourceLinked="1"/>
        <c:majorTickMark val="none"/>
        <c:minorTickMark val="none"/>
        <c:tickLblPos val="nextTo"/>
        <c:spPr>
          <a:ln w="9525">
            <a:noFill/>
          </a:ln>
        </c:spPr>
        <c:txPr>
          <a:bodyPr/>
          <a:lstStyle/>
          <a:p>
            <a:pPr>
              <a:defRPr sz="900"/>
            </a:pPr>
            <a:endParaRPr lang="es-MX"/>
          </a:p>
        </c:txPr>
        <c:crossAx val="-1894801776"/>
        <c:crosses val="autoZero"/>
        <c:crossBetween val="between"/>
      </c:valAx>
      <c:spPr>
        <a:solidFill>
          <a:schemeClr val="bg1">
            <a:lumMod val="95000"/>
          </a:schemeClr>
        </a:solidFill>
      </c:spPr>
    </c:plotArea>
    <c:legend>
      <c:legendPos val="b"/>
      <c:layout>
        <c:manualLayout>
          <c:xMode val="edge"/>
          <c:yMode val="edge"/>
          <c:x val="0.12545735311847395"/>
          <c:y val="0.94242660221705821"/>
          <c:w val="0.6977693464007676"/>
          <c:h val="5.7573355505834395E-2"/>
        </c:manualLayout>
      </c:layout>
      <c:overlay val="0"/>
      <c:txPr>
        <a:bodyPr/>
        <a:lstStyle/>
        <a:p>
          <a:pPr>
            <a:defRPr sz="900" b="1"/>
          </a:pPr>
          <a:endParaRPr lang="es-MX"/>
        </a:p>
      </c:txPr>
    </c:legend>
    <c:plotVisOnly val="1"/>
    <c:dispBlanksAs val="gap"/>
    <c:showDLblsOverMax val="0"/>
  </c:chart>
  <c:spPr>
    <a:solidFill>
      <a:srgbClr val="C7E6A4"/>
    </a:solidFill>
    <a:ln>
      <a:solidFill>
        <a:prstClr val="black"/>
      </a:solidFill>
    </a:ln>
    <a:effectLst>
      <a:outerShdw blurRad="50800" dist="38100" dir="2700000" algn="tl" rotWithShape="0">
        <a:prstClr val="black">
          <a:alpha val="40000"/>
        </a:prstClr>
      </a:outerShdw>
    </a:effectLst>
    <a:scene3d>
      <a:camera prst="orthographicFront"/>
      <a:lightRig rig="threePt" dir="t"/>
    </a:scene3d>
    <a:sp3d>
      <a:bevelT/>
    </a:sp3d>
  </c:sp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1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100"/>
            </a:pPr>
            <a:r>
              <a:rPr lang="es-MX" sz="1100"/>
              <a:t>Índices de Acreditación Enero-Julio 2015</a:t>
            </a:r>
          </a:p>
        </c:rich>
      </c:tx>
      <c:layout>
        <c:manualLayout>
          <c:xMode val="edge"/>
          <c:yMode val="edge"/>
          <c:x val="0.23425915207656792"/>
          <c:y val="2.7258541904105742E-2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1030071489244629"/>
          <c:y val="0.18040534130514202"/>
          <c:w val="0.85914370078740154"/>
          <c:h val="0.55037704820215816"/>
        </c:manualLayout>
      </c:layout>
      <c:barChart>
        <c:barDir val="col"/>
        <c:grouping val="clustered"/>
        <c:varyColors val="0"/>
        <c:ser>
          <c:idx val="0"/>
          <c:order val="0"/>
          <c:spPr>
            <a:solidFill>
              <a:srgbClr val="9751CB"/>
            </a:solidFill>
            <a:ln>
              <a:solidFill>
                <a:sysClr val="windowText" lastClr="000000">
                  <a:lumMod val="50000"/>
                  <a:lumOff val="50000"/>
                </a:sysClr>
              </a:solidFill>
            </a:ln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  <a:scene3d>
              <a:camera prst="orthographicFront"/>
              <a:lightRig rig="threePt" dir="t"/>
            </a:scene3d>
            <a:sp3d>
              <a:bevelT/>
            </a:sp3d>
          </c:spPr>
          <c:invertIfNegative val="0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'Zac Reprob'!$J$34:$J$44</c:f>
              <c:strCache>
                <c:ptCount val="11"/>
                <c:pt idx="0">
                  <c:v>Somos mexicanos</c:v>
                </c:pt>
                <c:pt idx="1">
                  <c:v>Los  números</c:v>
                </c:pt>
                <c:pt idx="2">
                  <c:v>Cuentas útiles</c:v>
                </c:pt>
                <c:pt idx="3">
                  <c:v>Vamos a conocernos</c:v>
                </c:pt>
                <c:pt idx="4">
                  <c:v>Figuras y medidas</c:v>
                </c:pt>
                <c:pt idx="5">
                  <c:v>Leer y escribir</c:v>
                </c:pt>
                <c:pt idx="6">
                  <c:v>Para empezar</c:v>
                </c:pt>
                <c:pt idx="7">
                  <c:v>Vivamos mejor</c:v>
                </c:pt>
                <c:pt idx="8">
                  <c:v>Matem p empezar</c:v>
                </c:pt>
                <c:pt idx="9">
                  <c:v>Saber leer</c:v>
                </c:pt>
                <c:pt idx="10">
                  <c:v>La palabra</c:v>
                </c:pt>
              </c:strCache>
            </c:strRef>
          </c:cat>
          <c:val>
            <c:numRef>
              <c:f>'Zac Reprob'!$K$34:$K$44</c:f>
              <c:numCache>
                <c:formatCode>0%</c:formatCode>
                <c:ptCount val="11"/>
                <c:pt idx="0">
                  <c:v>0.63034001743679213</c:v>
                </c:pt>
                <c:pt idx="1">
                  <c:v>0.71925241157556274</c:v>
                </c:pt>
                <c:pt idx="2">
                  <c:v>0.71967159987036833</c:v>
                </c:pt>
                <c:pt idx="3">
                  <c:v>0.73090137429264368</c:v>
                </c:pt>
                <c:pt idx="4">
                  <c:v>0.749164895232311</c:v>
                </c:pt>
                <c:pt idx="5">
                  <c:v>0.79890290729566649</c:v>
                </c:pt>
                <c:pt idx="6">
                  <c:v>0.81137724550898205</c:v>
                </c:pt>
                <c:pt idx="7">
                  <c:v>0.85431014010923756</c:v>
                </c:pt>
                <c:pt idx="8">
                  <c:v>0.86311644477779859</c:v>
                </c:pt>
                <c:pt idx="9">
                  <c:v>0.90132918213387636</c:v>
                </c:pt>
                <c:pt idx="10">
                  <c:v>0.94194560669456107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45"/>
        <c:overlap val="-25"/>
        <c:axId val="-1626617328"/>
        <c:axId val="-1626628752"/>
      </c:barChart>
      <c:catAx>
        <c:axId val="-16266173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txPr>
          <a:bodyPr rot="-5400000" vert="horz"/>
          <a:lstStyle/>
          <a:p>
            <a:pPr>
              <a:defRPr sz="900"/>
            </a:pPr>
            <a:endParaRPr lang="es-MX"/>
          </a:p>
        </c:txPr>
        <c:crossAx val="-1626628752"/>
        <c:crosses val="autoZero"/>
        <c:auto val="1"/>
        <c:lblAlgn val="ctr"/>
        <c:lblOffset val="0"/>
        <c:noMultiLvlLbl val="0"/>
      </c:catAx>
      <c:valAx>
        <c:axId val="-1626628752"/>
        <c:scaling>
          <c:orientation val="minMax"/>
        </c:scaling>
        <c:delete val="0"/>
        <c:axPos val="l"/>
        <c:majorGridlines/>
        <c:numFmt formatCode="0%" sourceLinked="1"/>
        <c:majorTickMark val="none"/>
        <c:minorTickMark val="none"/>
        <c:tickLblPos val="nextTo"/>
        <c:spPr>
          <a:ln w="9525">
            <a:noFill/>
          </a:ln>
        </c:spPr>
        <c:txPr>
          <a:bodyPr/>
          <a:lstStyle/>
          <a:p>
            <a:pPr>
              <a:defRPr sz="1000"/>
            </a:pPr>
            <a:endParaRPr lang="es-MX"/>
          </a:p>
        </c:txPr>
        <c:crossAx val="-1626617328"/>
        <c:crosses val="autoZero"/>
        <c:crossBetween val="between"/>
        <c:majorUnit val="0.2"/>
      </c:valAx>
      <c:spPr>
        <a:solidFill>
          <a:srgbClr val="FFDDFF"/>
        </a:solidFill>
      </c:spPr>
    </c:plotArea>
    <c:plotVisOnly val="1"/>
    <c:dispBlanksAs val="gap"/>
    <c:showDLblsOverMax val="0"/>
  </c:chart>
  <c:spPr>
    <a:solidFill>
      <a:schemeClr val="bg1">
        <a:lumMod val="85000"/>
      </a:schemeClr>
    </a:solidFill>
    <a:ln>
      <a:solidFill>
        <a:sysClr val="windowText" lastClr="000000">
          <a:lumMod val="50000"/>
          <a:lumOff val="50000"/>
        </a:sysClr>
      </a:solidFill>
    </a:ln>
    <a:effectLst>
      <a:outerShdw blurRad="50800" dist="38100" dir="2700000" algn="tl" rotWithShape="0">
        <a:prstClr val="black">
          <a:alpha val="40000"/>
        </a:prstClr>
      </a:outerShdw>
    </a:effectLst>
    <a:scene3d>
      <a:camera prst="orthographicFront"/>
      <a:lightRig rig="threePt" dir="t"/>
    </a:scene3d>
    <a:sp3d>
      <a:bevelT/>
    </a:sp3d>
  </c:spPr>
  <c:txPr>
    <a:bodyPr/>
    <a:lstStyle/>
    <a:p>
      <a:pPr>
        <a:defRPr sz="1050"/>
      </a:pPr>
      <a:endParaRPr lang="es-MX"/>
    </a:p>
  </c:tx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BF747B-321C-4B9F-939B-CF86C05BE381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MX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C3CA49E-5A98-4129-A6AF-7214BE8F6A21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734917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  <p:sp>
        <p:nvSpPr>
          <p:cNvPr id="5" name="1 Título"/>
          <p:cNvSpPr txBox="1">
            <a:spLocks/>
          </p:cNvSpPr>
          <p:nvPr userDrawn="1"/>
        </p:nvSpPr>
        <p:spPr>
          <a:xfrm>
            <a:off x="827584" y="0"/>
            <a:ext cx="7344816" cy="43204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s-MX" sz="185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Primaria  10-14</a:t>
            </a:r>
          </a:p>
          <a:p>
            <a:pPr algn="ctr"/>
            <a:r>
              <a:rPr lang="es-MX" sz="1400" b="1" cap="none" baseline="0" dirty="0" smtClean="0">
                <a:solidFill>
                  <a:schemeClr val="tx1"/>
                </a:solidFill>
                <a:effectLst/>
                <a:latin typeface="Tahoma" pitchFamily="34" charset="0"/>
                <a:ea typeface="Tahoma" pitchFamily="34" charset="0"/>
                <a:cs typeface="Tahoma" pitchFamily="34" charset="0"/>
              </a:rPr>
              <a:t>SITUACIÓN NACIONAL</a:t>
            </a:r>
            <a:endParaRPr lang="es-MX" sz="1400" b="1" cap="none" baseline="0" dirty="0">
              <a:solidFill>
                <a:schemeClr val="tx1"/>
              </a:solidFill>
              <a:effectLst/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136103"/>
          </a:xfrm>
        </p:spPr>
        <p:txBody>
          <a:bodyPr/>
          <a:lstStyle/>
          <a:p>
            <a:fld id="{1069BC48-5397-4BCA-86C7-02B0EE8703FE}" type="slidenum">
              <a:rPr lang="es-ES" smtClean="0"/>
              <a:pPr/>
              <a:t>1</a:t>
            </a:fld>
            <a:endParaRPr lang="es-ES" dirty="0"/>
          </a:p>
        </p:txBody>
      </p:sp>
      <p:sp>
        <p:nvSpPr>
          <p:cNvPr id="3" name="2 CuadroTexto"/>
          <p:cNvSpPr txBox="1"/>
          <p:nvPr/>
        </p:nvSpPr>
        <p:spPr>
          <a:xfrm>
            <a:off x="323528" y="476672"/>
            <a:ext cx="849694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600"/>
              </a:spcAft>
            </a:pPr>
            <a:r>
              <a:rPr lang="es-MX" sz="1100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Resultados enero a julio de 2015</a:t>
            </a:r>
          </a:p>
        </p:txBody>
      </p:sp>
      <p:sp>
        <p:nvSpPr>
          <p:cNvPr id="10" name="9 CuadroTexto"/>
          <p:cNvSpPr txBox="1"/>
          <p:nvPr/>
        </p:nvSpPr>
        <p:spPr>
          <a:xfrm>
            <a:off x="4355976" y="1820724"/>
            <a:ext cx="396044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s-ES" sz="11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Del periodo de enero a julio de 2014 al de enero a julio de 2015, los resultados de registrados, atendidos y UCN aumentaron en 11%, 9.8% y 11.0% respectivamente. </a:t>
            </a:r>
          </a:p>
        </p:txBody>
      </p:sp>
      <p:sp>
        <p:nvSpPr>
          <p:cNvPr id="11" name="10 CuadroTexto"/>
          <p:cNvSpPr txBox="1"/>
          <p:nvPr/>
        </p:nvSpPr>
        <p:spPr>
          <a:xfrm>
            <a:off x="5508104" y="4725144"/>
            <a:ext cx="3024336" cy="12772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s-MX" sz="11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En los primeros seis meses del año, se observó una tendencia ascendente y en el mes de julio los resultados descendieron; los atendidos observaron una tendencia ascendente hasta el mes de abril para disminuir en los meses siguientes. Las UCN tuvieron una tendencia ascendente.</a:t>
            </a:r>
          </a:p>
        </p:txBody>
      </p:sp>
      <p:sp>
        <p:nvSpPr>
          <p:cNvPr id="15" name="14 CuadroTexto"/>
          <p:cNvSpPr txBox="1"/>
          <p:nvPr/>
        </p:nvSpPr>
        <p:spPr>
          <a:xfrm>
            <a:off x="179512" y="3789040"/>
            <a:ext cx="576064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100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Distribución de la atención educativa nacional por entidad federativa</a:t>
            </a:r>
            <a:endParaRPr lang="es-MX" sz="1100" b="1" dirty="0" smtClean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graphicFrame>
        <p:nvGraphicFramePr>
          <p:cNvPr id="20" name="19 Tabla"/>
          <p:cNvGraphicFramePr>
            <a:graphicFrameLocks noGrp="1"/>
          </p:cNvGraphicFramePr>
          <p:nvPr/>
        </p:nvGraphicFramePr>
        <p:xfrm>
          <a:off x="4211960" y="836712"/>
          <a:ext cx="4140200" cy="914400"/>
        </p:xfrm>
        <a:graphic>
          <a:graphicData uri="http://schemas.openxmlformats.org/drawingml/2006/table">
            <a:tbl>
              <a:tblPr/>
              <a:tblGrid>
                <a:gridCol w="1284890"/>
                <a:gridCol w="951770"/>
                <a:gridCol w="951770"/>
                <a:gridCol w="951770"/>
              </a:tblGrid>
              <a:tr h="182880"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s-MX" sz="11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RESULTADOS ACUMULADOS A NIVEL NACIONAL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s-MX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11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Julio </a:t>
                      </a:r>
                      <a:r>
                        <a:rPr lang="es-MX" sz="11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2014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Julio 2015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Variación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s-MX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Registrados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36,039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39,949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10.8%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s-MX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Atendidos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30,619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33,587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9.7%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s-MX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UCN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 5,646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6,265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11.0%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C99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4" name="23 Tabla"/>
          <p:cNvGraphicFramePr>
            <a:graphicFrameLocks noGrp="1"/>
          </p:cNvGraphicFramePr>
          <p:nvPr/>
        </p:nvGraphicFramePr>
        <p:xfrm>
          <a:off x="251520" y="2996952"/>
          <a:ext cx="4968552" cy="716885"/>
        </p:xfrm>
        <a:graphic>
          <a:graphicData uri="http://schemas.openxmlformats.org/drawingml/2006/table">
            <a:tbl>
              <a:tblPr/>
              <a:tblGrid>
                <a:gridCol w="664245"/>
                <a:gridCol w="664245"/>
                <a:gridCol w="664245"/>
                <a:gridCol w="664245"/>
                <a:gridCol w="664245"/>
                <a:gridCol w="549109"/>
                <a:gridCol w="549109"/>
                <a:gridCol w="549109"/>
              </a:tblGrid>
              <a:tr h="142192">
                <a:tc>
                  <a:txBody>
                    <a:bodyPr/>
                    <a:lstStyle/>
                    <a:p>
                      <a:pPr algn="l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7E4BC"/>
                    </a:solidFill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Enero-Julio 2015</a:t>
                      </a:r>
                      <a:endParaRPr lang="es-MX" sz="8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7E4BC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</a:tr>
              <a:tr h="142192">
                <a:tc>
                  <a:txBody>
                    <a:bodyPr/>
                    <a:lstStyle/>
                    <a:p>
                      <a:pPr algn="l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Febr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Mar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Abr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May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Jun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7E4B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Jul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7E4BC"/>
                    </a:solidFill>
                  </a:tcPr>
                </a:tc>
              </a:tr>
              <a:tr h="142192">
                <a:tc>
                  <a:txBody>
                    <a:bodyPr/>
                    <a:lstStyle/>
                    <a:p>
                      <a:pPr algn="l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Registrados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35,206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36,064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37,765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39,534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39,785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40,081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39,949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42192">
                <a:tc>
                  <a:txBody>
                    <a:bodyPr/>
                    <a:lstStyle/>
                    <a:p>
                      <a:pPr algn="l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Atendidos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34,929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34,795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35,177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36,042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35,375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34,663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33,587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  <a:tr h="148117">
                <a:tc>
                  <a:txBody>
                    <a:bodyPr/>
                    <a:lstStyle/>
                    <a:p>
                      <a:pPr algn="l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UCN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720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879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901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934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964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968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   899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25" name="24 Gráfico"/>
          <p:cNvGraphicFramePr/>
          <p:nvPr/>
        </p:nvGraphicFramePr>
        <p:xfrm>
          <a:off x="5580112" y="2636912"/>
          <a:ext cx="3032589" cy="180909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6" name="1 Gráfico"/>
          <p:cNvGraphicFramePr/>
          <p:nvPr/>
        </p:nvGraphicFramePr>
        <p:xfrm>
          <a:off x="1043608" y="4149080"/>
          <a:ext cx="3672408" cy="24928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2" name="7 Gráfico"/>
          <p:cNvGraphicFramePr/>
          <p:nvPr/>
        </p:nvGraphicFramePr>
        <p:xfrm>
          <a:off x="539552" y="764704"/>
          <a:ext cx="3259667" cy="214206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069BC48-5397-4BCA-86C7-02B0EE8703FE}" type="slidenum">
              <a:rPr lang="es-ES" smtClean="0"/>
              <a:pPr/>
              <a:t>2</a:t>
            </a:fld>
            <a:endParaRPr lang="es-ES" dirty="0"/>
          </a:p>
        </p:txBody>
      </p:sp>
      <p:sp>
        <p:nvSpPr>
          <p:cNvPr id="4" name="3 CuadroTexto"/>
          <p:cNvSpPr txBox="1"/>
          <p:nvPr/>
        </p:nvSpPr>
        <p:spPr>
          <a:xfrm>
            <a:off x="467544" y="5589240"/>
            <a:ext cx="39604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600"/>
              </a:spcAft>
            </a:pPr>
            <a:r>
              <a:rPr lang="es-ES" sz="11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El índice promedio de Acreditación aumentó de julio de 2014 a julio de 2015 de 78% a 79%.</a:t>
            </a:r>
          </a:p>
          <a:p>
            <a:pPr algn="just">
              <a:spcAft>
                <a:spcPts val="600"/>
              </a:spcAft>
            </a:pPr>
            <a:r>
              <a:rPr lang="es-ES" sz="11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Los menores índices de acreditación los obtuvieron </a:t>
            </a:r>
            <a:r>
              <a:rPr lang="es-ES" sz="1100" dirty="0">
                <a:latin typeface="Tahoma" pitchFamily="34" charset="0"/>
                <a:ea typeface="Tahoma" pitchFamily="34" charset="0"/>
                <a:cs typeface="Tahoma" pitchFamily="34" charset="0"/>
              </a:rPr>
              <a:t>“Somos mexicanos</a:t>
            </a:r>
            <a:r>
              <a:rPr lang="es-ES" sz="11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”, “Los números”, “Cuentas útiles”, y “Vamos a conocernos”.</a:t>
            </a:r>
          </a:p>
        </p:txBody>
      </p:sp>
      <p:sp>
        <p:nvSpPr>
          <p:cNvPr id="6" name="5 CuadroTexto"/>
          <p:cNvSpPr txBox="1"/>
          <p:nvPr/>
        </p:nvSpPr>
        <p:spPr>
          <a:xfrm>
            <a:off x="467544" y="2708920"/>
            <a:ext cx="367240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100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Índices de Acreditación a Julio de 2015</a:t>
            </a:r>
            <a:endParaRPr lang="es-MX" sz="1100" b="1" dirty="0" smtClean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graphicFrame>
        <p:nvGraphicFramePr>
          <p:cNvPr id="13" name="12 Tabla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01849134"/>
              </p:ext>
            </p:extLst>
          </p:nvPr>
        </p:nvGraphicFramePr>
        <p:xfrm>
          <a:off x="1475656" y="3068960"/>
          <a:ext cx="2463800" cy="2529840"/>
        </p:xfrm>
        <a:graphic>
          <a:graphicData uri="http://schemas.openxmlformats.org/drawingml/2006/table">
            <a:tbl>
              <a:tblPr>
                <a:effectLst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</a:tblPr>
              <a:tblGrid>
                <a:gridCol w="1358900"/>
                <a:gridCol w="558800"/>
                <a:gridCol w="546100"/>
              </a:tblGrid>
              <a:tr h="217170"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800" b="1" i="0" u="none" strike="noStrike" dirty="0" smtClean="0">
                          <a:solidFill>
                            <a:srgbClr val="000000"/>
                          </a:solidFill>
                          <a:latin typeface="Tahoma"/>
                        </a:rPr>
                        <a:t>M</a:t>
                      </a:r>
                      <a:r>
                        <a:rPr lang="es-MX" sz="800" b="1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Ó</a:t>
                      </a:r>
                      <a:r>
                        <a:rPr lang="es-MX" sz="800" b="1" i="0" u="none" strike="noStrike" dirty="0" smtClean="0">
                          <a:solidFill>
                            <a:srgbClr val="000000"/>
                          </a:solidFill>
                          <a:latin typeface="Tahoma"/>
                        </a:rPr>
                        <a:t>DULOS</a:t>
                      </a:r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latin typeface="+mn-lt"/>
                        </a:rPr>
                        <a:t> </a:t>
                      </a:r>
                      <a:endParaRPr lang="es-MX" sz="800" b="1" i="0" u="none" strike="noStrike" dirty="0" smtClean="0">
                        <a:solidFill>
                          <a:srgbClr val="000000"/>
                        </a:solidFill>
                        <a:latin typeface="Tahoma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5E0EC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800" b="1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%</a:t>
                      </a:r>
                      <a:r>
                        <a:rPr lang="es-MX" sz="80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 </a:t>
                      </a:r>
                      <a:r>
                        <a:rPr lang="es-MX" sz="8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 Ene-Julio 2014</a:t>
                      </a:r>
                      <a:endParaRPr lang="es-MX" sz="800" b="1" i="0" u="none" strike="noStrike" dirty="0">
                        <a:solidFill>
                          <a:srgbClr val="000000"/>
                        </a:solidFill>
                        <a:latin typeface="Tahoma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5E0EC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8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 % Enero-Julio 2015</a:t>
                      </a:r>
                      <a:endParaRPr lang="es-MX" sz="800" b="1" i="0" u="none" strike="noStrike" dirty="0">
                        <a:solidFill>
                          <a:srgbClr val="000000"/>
                        </a:solidFill>
                        <a:latin typeface="Tahoma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5E0EC"/>
                    </a:solidFill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La palabra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95%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94%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Para empezar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81%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81%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1000" b="0" i="0" u="none" strike="noStrike" dirty="0" err="1">
                          <a:solidFill>
                            <a:srgbClr val="000000"/>
                          </a:solidFill>
                          <a:latin typeface="Tahoma"/>
                        </a:rPr>
                        <a:t>Matem</a:t>
                      </a:r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 </a:t>
                      </a:r>
                      <a:r>
                        <a:rPr lang="es-MX" sz="1000" b="0" i="0" u="none" strike="noStrike" dirty="0" smtClean="0">
                          <a:solidFill>
                            <a:srgbClr val="000000"/>
                          </a:solidFill>
                          <a:latin typeface="Tahoma"/>
                        </a:rPr>
                        <a:t>para </a:t>
                      </a:r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empezar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84%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86%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Leer y escribir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79%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80%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Los  números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69%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72%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Cuentas útiles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83%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72%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Somos mexicanos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55%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63%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Saber leer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91%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90%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Figuras y medidas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71%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75%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Vamos a conocernos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69%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73%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10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Vivamos mejor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>
                          <a:solidFill>
                            <a:srgbClr val="000000"/>
                          </a:solidFill>
                          <a:latin typeface="Tahoma"/>
                        </a:rPr>
                        <a:t>84%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800" b="0" i="0" u="none" strike="noStrike" dirty="0">
                          <a:solidFill>
                            <a:srgbClr val="000000"/>
                          </a:solidFill>
                          <a:latin typeface="Tahoma"/>
                        </a:rPr>
                        <a:t>85%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050" b="1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TOTAL 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5E0EC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9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78%</a:t>
                      </a:r>
                      <a:endParaRPr lang="es-MX" sz="9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5E0EC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900" b="1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79%</a:t>
                      </a:r>
                      <a:endParaRPr lang="es-MX" sz="900" b="1" i="0" u="none" strike="noStrike" dirty="0">
                        <a:solidFill>
                          <a:srgbClr val="000000"/>
                        </a:solidFill>
                        <a:latin typeface="Calibri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E5E0EC"/>
                    </a:solidFill>
                  </a:tcPr>
                </a:tc>
              </a:tr>
            </a:tbl>
          </a:graphicData>
        </a:graphic>
      </p:graphicFrame>
      <p:sp>
        <p:nvSpPr>
          <p:cNvPr id="9" name="8 CuadroTexto"/>
          <p:cNvSpPr txBox="1"/>
          <p:nvPr/>
        </p:nvSpPr>
        <p:spPr>
          <a:xfrm>
            <a:off x="4139952" y="764704"/>
            <a:ext cx="460851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200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Contribución al abatimiento del rezago educativo en 2015</a:t>
            </a:r>
            <a:endParaRPr lang="es-MX" sz="1200" b="1" dirty="0" smtClean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sp>
        <p:nvSpPr>
          <p:cNvPr id="12" name="11 CuadroTexto"/>
          <p:cNvSpPr txBox="1"/>
          <p:nvPr/>
        </p:nvSpPr>
        <p:spPr>
          <a:xfrm>
            <a:off x="4644008" y="1556792"/>
            <a:ext cx="3528392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7800" indent="-177800" algn="just">
              <a:buFont typeface="Wingdings" pitchFamily="2" charset="2"/>
              <a:buChar char="Ø"/>
            </a:pPr>
            <a:r>
              <a:rPr lang="es-ES" sz="11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La contribución al abatimiento del rezago educativo aumentó de 1.% a 2.1%</a:t>
            </a:r>
            <a:endParaRPr lang="es-MX" sz="1100" dirty="0" smtClean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graphicFrame>
        <p:nvGraphicFramePr>
          <p:cNvPr id="14" name="13 Tabla"/>
          <p:cNvGraphicFramePr>
            <a:graphicFrameLocks noGrp="1"/>
          </p:cNvGraphicFramePr>
          <p:nvPr/>
        </p:nvGraphicFramePr>
        <p:xfrm>
          <a:off x="4337619" y="1124744"/>
          <a:ext cx="4338838" cy="403860"/>
        </p:xfrm>
        <a:graphic>
          <a:graphicData uri="http://schemas.openxmlformats.org/drawingml/2006/table">
            <a:tbl>
              <a:tblPr/>
              <a:tblGrid>
                <a:gridCol w="1397821"/>
                <a:gridCol w="693320"/>
                <a:gridCol w="570311"/>
                <a:gridCol w="581494"/>
                <a:gridCol w="581494"/>
                <a:gridCol w="514398"/>
              </a:tblGrid>
              <a:tr h="126014"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es-MX" sz="8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Entidad Federativa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54F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 rtl="0" fontAlgn="ctr"/>
                      <a:r>
                        <a:rPr lang="es-MX" sz="7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INEGI  REZAGO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54F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es-MX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Enero-julio 2014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54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es-MX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Enero-julio 2015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54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</a:tr>
              <a:tr h="126014">
                <a:tc v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UCN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54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%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54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UCN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54F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8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%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D54F"/>
                    </a:solidFill>
                  </a:tcPr>
                </a:tc>
              </a:tr>
              <a:tr h="126014">
                <a:tc>
                  <a:txBody>
                    <a:bodyPr/>
                    <a:lstStyle/>
                    <a:p>
                      <a:pPr algn="l" rtl="0" fontAlgn="ctr"/>
                      <a:r>
                        <a:rPr lang="es-MX" sz="800" b="0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   NACIONAL</a:t>
                      </a:r>
                      <a:endParaRPr lang="es-MX" sz="8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800" b="1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300,412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900" b="1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5,646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800" b="1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1.9%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900" b="1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6,265</a:t>
                      </a: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800" b="1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2.1%</a:t>
                      </a:r>
                      <a:endParaRPr lang="es-MX" sz="8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7620" marR="7620" marT="762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15" name="1 Gráfico"/>
          <p:cNvGraphicFramePr/>
          <p:nvPr/>
        </p:nvGraphicFramePr>
        <p:xfrm>
          <a:off x="323528" y="764704"/>
          <a:ext cx="3528392" cy="188023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7" name="1 Gráfico"/>
          <p:cNvGraphicFramePr>
            <a:graphicFrameLocks/>
          </p:cNvGraphicFramePr>
          <p:nvPr/>
        </p:nvGraphicFramePr>
        <p:xfrm>
          <a:off x="4581737" y="2132856"/>
          <a:ext cx="3860787" cy="208823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8" name="2 Gráfico"/>
          <p:cNvGraphicFramePr/>
          <p:nvPr/>
        </p:nvGraphicFramePr>
        <p:xfrm>
          <a:off x="4581737" y="4293096"/>
          <a:ext cx="3878695" cy="232954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Diseño personalizad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1830</TotalTime>
  <Words>412</Words>
  <Application>Microsoft Office PowerPoint</Application>
  <PresentationFormat>Presentación en pantalla (4:3)</PresentationFormat>
  <Paragraphs>149</Paragraphs>
  <Slides>2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2</vt:i4>
      </vt:variant>
      <vt:variant>
        <vt:lpstr>Títulos de diapositiva</vt:lpstr>
      </vt:variant>
      <vt:variant>
        <vt:i4>2</vt:i4>
      </vt:variant>
    </vt:vector>
  </HeadingPairs>
  <TitlesOfParts>
    <vt:vector size="8" baseType="lpstr">
      <vt:lpstr>Arial</vt:lpstr>
      <vt:lpstr>Calibri</vt:lpstr>
      <vt:lpstr>Tahoma</vt:lpstr>
      <vt:lpstr>Wingdings</vt:lpstr>
      <vt:lpstr>Tema de Office</vt:lpstr>
      <vt:lpstr>Diseño personalizado</vt:lpstr>
      <vt:lpstr>Presentación de PowerPoint</vt:lpstr>
      <vt:lpstr>Presentación de PowerPoint</vt:lpstr>
    </vt:vector>
  </TitlesOfParts>
  <Company>Hewlett-Packard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Leticia Guido</dc:creator>
  <cp:lastModifiedBy>Rodolfo Quintanilla Durán</cp:lastModifiedBy>
  <cp:revision>41</cp:revision>
  <dcterms:created xsi:type="dcterms:W3CDTF">2015-07-29T17:01:11Z</dcterms:created>
  <dcterms:modified xsi:type="dcterms:W3CDTF">2015-09-23T14:32:30Z</dcterms:modified>
</cp:coreProperties>
</file>

<file path=docProps/thumbnail.jpeg>
</file>