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42" r:id="rId2"/>
    <p:sldId id="421" r:id="rId3"/>
    <p:sldId id="422" r:id="rId4"/>
    <p:sldId id="440" r:id="rId5"/>
    <p:sldId id="458" r:id="rId6"/>
    <p:sldId id="413" r:id="rId7"/>
    <p:sldId id="406" r:id="rId8"/>
    <p:sldId id="414" r:id="rId9"/>
    <p:sldId id="433" r:id="rId10"/>
    <p:sldId id="434" r:id="rId11"/>
    <p:sldId id="435" r:id="rId12"/>
    <p:sldId id="432" r:id="rId13"/>
    <p:sldId id="447" r:id="rId14"/>
    <p:sldId id="436" r:id="rId15"/>
    <p:sldId id="449" r:id="rId16"/>
    <p:sldId id="450" r:id="rId17"/>
    <p:sldId id="451" r:id="rId18"/>
    <p:sldId id="452" r:id="rId19"/>
  </p:sldIdLst>
  <p:sldSz cx="9144000" cy="6858000" type="screen4x3"/>
  <p:notesSz cx="7010400" cy="9296400"/>
  <p:defaultTextStyle>
    <a:defPPr>
      <a:defRPr lang="es-E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ravedo" initials="Laravedo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FF3399"/>
    <a:srgbClr val="990000"/>
    <a:srgbClr val="09C7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73" autoAdjust="0"/>
    <p:restoredTop sz="96547" autoAdjust="0"/>
  </p:normalViewPr>
  <p:slideViewPr>
    <p:cSldViewPr snapToGrid="0" snapToObjects="1">
      <p:cViewPr>
        <p:scale>
          <a:sx n="100" d="100"/>
          <a:sy n="100" d="100"/>
        </p:scale>
        <p:origin x="856" y="8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commentAuthors" Target="commentAuthors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6888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71925" y="0"/>
            <a:ext cx="3036888" cy="465138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pPr>
              <a:defRPr/>
            </a:pPr>
            <a:fld id="{98BCF36E-C009-4A67-9632-4C5A153B63DD}" type="datetimeFigureOut">
              <a:rPr lang="es-MX"/>
              <a:pPr>
                <a:defRPr/>
              </a:pPr>
              <a:t>29/09/15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6888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71925" y="8829675"/>
            <a:ext cx="3036888" cy="465138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pPr>
              <a:defRPr/>
            </a:pPr>
            <a:fld id="{57DE4729-47E5-4928-A505-DAEC18AA9ABB}" type="slidenum">
              <a:rPr lang="es-MX"/>
              <a:pPr>
                <a:defRPr/>
              </a:pPr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127229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688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1925" y="0"/>
            <a:ext cx="303688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62741BE-D6F4-42B5-A8D9-7F44A3ECDE80}" type="datetimeFigureOut">
              <a:rPr lang="es-MX"/>
              <a:pPr>
                <a:defRPr/>
              </a:pPr>
              <a:t>29/09/15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MX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0088" y="4414838"/>
            <a:ext cx="5610225" cy="4184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MX" noProof="0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688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1925" y="8829675"/>
            <a:ext cx="303688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0A89434-C68A-4DE9-AA3D-7325B7A0CDFE}" type="slidenum">
              <a:rPr lang="es-MX"/>
              <a:pPr>
                <a:defRPr/>
              </a:pPr>
              <a:t>‹Nr.›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248962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D9CAE91A-376B-4D91-B1BA-357BE319948E}" type="slidenum">
              <a:rPr lang="es-ES" altLang="es-MX"/>
              <a:pPr eaLnBrk="1" hangingPunct="1">
                <a:spcBef>
                  <a:spcPct val="0"/>
                </a:spcBef>
              </a:pPr>
              <a:t>9</a:t>
            </a:fld>
            <a:endParaRPr lang="es-ES" altLang="es-MX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MX" altLang="es-MX" smtClean="0"/>
          </a:p>
        </p:txBody>
      </p:sp>
    </p:spTree>
    <p:extLst>
      <p:ext uri="{BB962C8B-B14F-4D97-AF65-F5344CB8AC3E}">
        <p14:creationId xmlns:p14="http://schemas.microsoft.com/office/powerpoint/2010/main" val="4302534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67487554-5B35-4AF2-A06E-8FF6A4D67E77}" type="slidenum">
              <a:rPr lang="es-ES" altLang="es-MX"/>
              <a:pPr eaLnBrk="1" hangingPunct="1">
                <a:spcBef>
                  <a:spcPct val="0"/>
                </a:spcBef>
              </a:pPr>
              <a:t>11</a:t>
            </a:fld>
            <a:endParaRPr lang="es-ES" altLang="es-MX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MX" altLang="es-MX" smtClean="0"/>
          </a:p>
        </p:txBody>
      </p:sp>
    </p:spTree>
    <p:extLst>
      <p:ext uri="{BB962C8B-B14F-4D97-AF65-F5344CB8AC3E}">
        <p14:creationId xmlns:p14="http://schemas.microsoft.com/office/powerpoint/2010/main" val="861543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590B5637-1C3C-403D-BBD6-1966DD13309F}" type="slidenum">
              <a:rPr lang="es-ES" altLang="es-MX"/>
              <a:pPr eaLnBrk="1" hangingPunct="1">
                <a:spcBef>
                  <a:spcPct val="0"/>
                </a:spcBef>
              </a:pPr>
              <a:t>12</a:t>
            </a:fld>
            <a:endParaRPr lang="es-ES" altLang="es-MX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MX" altLang="es-MX" smtClean="0"/>
          </a:p>
        </p:txBody>
      </p:sp>
    </p:spTree>
    <p:extLst>
      <p:ext uri="{BB962C8B-B14F-4D97-AF65-F5344CB8AC3E}">
        <p14:creationId xmlns:p14="http://schemas.microsoft.com/office/powerpoint/2010/main" val="655858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fld id="{D6DFE7A8-6842-40A9-9E61-03C98F767A6D}" type="slidenum">
              <a:rPr lang="es-ES" altLang="es-MX">
                <a:latin typeface="Arial" charset="0"/>
              </a:rPr>
              <a:pPr eaLnBrk="1" hangingPunct="1"/>
              <a:t>13</a:t>
            </a:fld>
            <a:endParaRPr lang="es-ES" altLang="es-MX">
              <a:latin typeface="Arial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MX" altLang="es-MX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571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67487554-5B35-4AF2-A06E-8FF6A4D67E77}" type="slidenum">
              <a:rPr lang="es-ES" altLang="es-MX"/>
              <a:pPr eaLnBrk="1" hangingPunct="1">
                <a:spcBef>
                  <a:spcPct val="0"/>
                </a:spcBef>
              </a:pPr>
              <a:t>14</a:t>
            </a:fld>
            <a:endParaRPr lang="es-ES" altLang="es-MX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MX" altLang="es-MX" smtClean="0"/>
          </a:p>
        </p:txBody>
      </p:sp>
    </p:spTree>
    <p:extLst>
      <p:ext uri="{BB962C8B-B14F-4D97-AF65-F5344CB8AC3E}">
        <p14:creationId xmlns:p14="http://schemas.microsoft.com/office/powerpoint/2010/main" val="559301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fld id="{8106838F-105F-434B-87D4-09200902B7A1}" type="slidenum">
              <a:rPr lang="es-ES" altLang="es-MX">
                <a:latin typeface="Arial" charset="0"/>
              </a:rPr>
              <a:pPr eaLnBrk="1" hangingPunct="1"/>
              <a:t>15</a:t>
            </a:fld>
            <a:endParaRPr lang="es-ES" altLang="es-MX">
              <a:latin typeface="Arial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MX" altLang="es-MX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1320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fld id="{B77AC75D-537A-42C0-928D-F24A52F4D914}" type="slidenum">
              <a:rPr lang="es-ES" altLang="es-MX">
                <a:latin typeface="Arial" charset="0"/>
              </a:rPr>
              <a:pPr eaLnBrk="1" hangingPunct="1"/>
              <a:t>16</a:t>
            </a:fld>
            <a:endParaRPr lang="es-ES" altLang="es-MX">
              <a:latin typeface="Arial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MX" altLang="es-MX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090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defTabSz="9588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fld id="{A5FFBBE3-62B2-4BA1-B6CB-B31405A078FA}" type="slidenum">
              <a:rPr lang="es-ES" altLang="es-MX">
                <a:latin typeface="Arial" charset="0"/>
              </a:rPr>
              <a:pPr eaLnBrk="1" hangingPunct="1"/>
              <a:t>17</a:t>
            </a:fld>
            <a:endParaRPr lang="es-ES" altLang="es-MX">
              <a:latin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MX" altLang="es-MX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806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7FDE1A78-4FAF-48BC-8372-CFFC18DD06B0}" type="datetimeFigureOut">
              <a:rPr lang="es-ES"/>
              <a:pPr>
                <a:defRPr/>
              </a:pPr>
              <a:t>29/9/15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E0590CEE-76C8-4A9B-BA45-9480D3D7374F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575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BCC7A1A5-EF39-46AC-9C3C-365D6EC7BEE4}" type="datetimeFigureOut">
              <a:rPr lang="es-ES"/>
              <a:pPr>
                <a:defRPr/>
              </a:pPr>
              <a:t>29/9/15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E49D58DF-B0A0-4640-B6D9-D7DEF2B5D3EF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9602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4323B41F-7C49-490F-AA68-A125608E54AE}" type="datetimeFigureOut">
              <a:rPr lang="es-ES"/>
              <a:pPr>
                <a:defRPr/>
              </a:pPr>
              <a:t>29/9/15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DE35F9E-5284-4881-AE0A-4310DAD4A48B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8577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CB4A5998-6F5A-403F-859F-32BBF645A4E0}" type="datetimeFigureOut">
              <a:rPr lang="es-ES"/>
              <a:pPr>
                <a:defRPr/>
              </a:pPr>
              <a:t>29/9/15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563FF11F-00D6-4968-A273-63A787BE2C5E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0584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75668C08-31F0-4268-B295-AC497B87A783}" type="datetimeFigureOut">
              <a:rPr lang="es-ES"/>
              <a:pPr>
                <a:defRPr/>
              </a:pPr>
              <a:t>29/9/15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922C7D1-C918-4833-8ED9-BF50E257FC25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8353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15ED71F0-1ECF-4F73-A711-A3A818AF7D27}" type="datetimeFigureOut">
              <a:rPr lang="es-ES"/>
              <a:pPr>
                <a:defRPr/>
              </a:pPr>
              <a:t>29/9/15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7CAA45AB-9152-4B06-B64E-738653FD5490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38646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232ACEE4-660E-4A65-8378-F657D07AA1FE}" type="datetimeFigureOut">
              <a:rPr lang="es-ES"/>
              <a:pPr>
                <a:defRPr/>
              </a:pPr>
              <a:t>29/9/15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2C331194-795F-4CBA-A66C-9DDF0EA4319F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4743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85BE4A47-2194-4518-A3E7-1C7C61AEC3E9}" type="datetimeFigureOut">
              <a:rPr lang="es-ES"/>
              <a:pPr>
                <a:defRPr/>
              </a:pPr>
              <a:t>29/9/15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6D50D6EC-C8CB-4362-BF42-4E56C11EE2C7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88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AFA516C9-3349-4761-9F75-63E7919AC5C7}" type="datetimeFigureOut">
              <a:rPr lang="es-ES"/>
              <a:pPr>
                <a:defRPr/>
              </a:pPr>
              <a:t>29/9/15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D054F87-9D59-4747-918F-6E9EF8065D8B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01816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3E49627-5E7B-4A3E-9A24-D9B78597824B}" type="datetimeFigureOut">
              <a:rPr lang="es-ES"/>
              <a:pPr>
                <a:defRPr/>
              </a:pPr>
              <a:t>29/9/15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7C0D1B07-C957-4166-83F8-D679E57B485C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948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65A011E0-2F00-49E2-96AB-4B347430BDD3}" type="datetimeFigureOut">
              <a:rPr lang="es-ES"/>
              <a:pPr>
                <a:defRPr/>
              </a:pPr>
              <a:t>29/9/15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D46C7767-A828-4BD9-90D5-52AEBEEC22C0}" type="slidenum">
              <a:rPr lang="es-ES"/>
              <a:pPr>
                <a:defRPr/>
              </a:pPr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371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n 1" descr="PresentacionD.jp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388" y="0"/>
            <a:ext cx="86709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17" r:id="rId1"/>
    <p:sldLayoutId id="2147484518" r:id="rId2"/>
    <p:sldLayoutId id="2147484519" r:id="rId3"/>
    <p:sldLayoutId id="2147484520" r:id="rId4"/>
    <p:sldLayoutId id="2147484521" r:id="rId5"/>
    <p:sldLayoutId id="2147484522" r:id="rId6"/>
    <p:sldLayoutId id="2147484523" r:id="rId7"/>
    <p:sldLayoutId id="2147484524" r:id="rId8"/>
    <p:sldLayoutId id="2147484525" r:id="rId9"/>
    <p:sldLayoutId id="2147484526" r:id="rId10"/>
    <p:sldLayoutId id="2147484527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6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6.png"/><Relationship Id="rId12" Type="http://schemas.openxmlformats.org/officeDocument/2006/relationships/image" Target="../media/image37.png"/><Relationship Id="rId13" Type="http://schemas.openxmlformats.org/officeDocument/2006/relationships/image" Target="../media/image38.png"/><Relationship Id="rId1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0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5" Type="http://schemas.openxmlformats.org/officeDocument/2006/relationships/image" Target="../media/image42.png"/><Relationship Id="rId6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8" Type="http://schemas.openxmlformats.org/officeDocument/2006/relationships/image" Target="../media/image49.png"/><Relationship Id="rId9" Type="http://schemas.openxmlformats.org/officeDocument/2006/relationships/image" Target="../media/image50.png"/><Relationship Id="rId10" Type="http://schemas.openxmlformats.org/officeDocument/2006/relationships/image" Target="../media/image51.jpeg"/><Relationship Id="rId11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6" Type="http://schemas.openxmlformats.org/officeDocument/2006/relationships/image" Target="../media/image12.jpeg"/><Relationship Id="rId7" Type="http://schemas.openxmlformats.org/officeDocument/2006/relationships/image" Target="../media/image13.wmf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3.wmf"/><Relationship Id="rId7" Type="http://schemas.openxmlformats.org/officeDocument/2006/relationships/image" Target="../media/image11.jpeg"/><Relationship Id="rId8" Type="http://schemas.openxmlformats.org/officeDocument/2006/relationships/image" Target="../media/image12.jpeg"/><Relationship Id="rId9" Type="http://schemas.openxmlformats.org/officeDocument/2006/relationships/image" Target="../media/image16.png"/><Relationship Id="rId10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39240" y="1453396"/>
            <a:ext cx="6124575" cy="12003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 smtClean="0">
                <a:solidFill>
                  <a:srgbClr val="0070C0"/>
                </a:solidFill>
              </a:rPr>
              <a:t>El </a:t>
            </a:r>
            <a:r>
              <a:rPr lang="es-MX" sz="3600" b="1" dirty="0" err="1" smtClean="0">
                <a:solidFill>
                  <a:srgbClr val="0070C0"/>
                </a:solidFill>
              </a:rPr>
              <a:t>MEVyT</a:t>
            </a:r>
            <a:r>
              <a:rPr lang="es-MX" sz="3600" b="1" dirty="0" smtClean="0">
                <a:solidFill>
                  <a:srgbClr val="0070C0"/>
                </a:solidFill>
              </a:rPr>
              <a:t> Indígena Bilingüe (MIB)</a:t>
            </a:r>
            <a:endParaRPr lang="es-MX" b="1" dirty="0">
              <a:solidFill>
                <a:srgbClr val="0070C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7169" y="2975769"/>
            <a:ext cx="3905250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95502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 rot="19842415">
            <a:off x="851793" y="2611059"/>
            <a:ext cx="3814671" cy="923330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es-E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Libro del adulto</a:t>
            </a:r>
          </a:p>
        </p:txBody>
      </p:sp>
      <p:sp>
        <p:nvSpPr>
          <p:cNvPr id="9" name="8 Rectángulo"/>
          <p:cNvSpPr/>
          <p:nvPr/>
        </p:nvSpPr>
        <p:spPr>
          <a:xfrm rot="1843577">
            <a:off x="4806112" y="2653591"/>
            <a:ext cx="3816908" cy="923330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es-E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Libro de lecturas</a:t>
            </a:r>
          </a:p>
        </p:txBody>
      </p:sp>
      <p:sp>
        <p:nvSpPr>
          <p:cNvPr id="10" name="9 Rectángulo"/>
          <p:cNvSpPr/>
          <p:nvPr/>
        </p:nvSpPr>
        <p:spPr>
          <a:xfrm rot="20210701">
            <a:off x="4678475" y="4636805"/>
            <a:ext cx="3761672" cy="923330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</a:bodyPr>
          <a:lstStyle/>
          <a:p>
            <a:pPr algn="ctr">
              <a:defRPr/>
            </a:pPr>
            <a:r>
              <a:rPr lang="es-E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Vocabulario </a:t>
            </a:r>
          </a:p>
        </p:txBody>
      </p:sp>
      <p:sp>
        <p:nvSpPr>
          <p:cNvPr id="11" name="10 Rectángulo"/>
          <p:cNvSpPr/>
          <p:nvPr/>
        </p:nvSpPr>
        <p:spPr>
          <a:xfrm rot="1600169">
            <a:off x="1486200" y="4710904"/>
            <a:ext cx="2626123" cy="923330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</a:bodyPr>
          <a:lstStyle/>
          <a:p>
            <a:pPr algn="ctr">
              <a:defRPr/>
            </a:pPr>
            <a:r>
              <a:rPr lang="es-E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Pliego</a:t>
            </a:r>
          </a:p>
        </p:txBody>
      </p:sp>
      <p:sp>
        <p:nvSpPr>
          <p:cNvPr id="31750" name="11 CuadroTexto"/>
          <p:cNvSpPr txBox="1">
            <a:spLocks noChangeArrowheads="1"/>
          </p:cNvSpPr>
          <p:nvPr/>
        </p:nvSpPr>
        <p:spPr bwMode="auto">
          <a:xfrm>
            <a:off x="1799051" y="401508"/>
            <a:ext cx="5773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s-MX" altLang="es-MX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Materiales de MIBES 1 </a:t>
            </a:r>
          </a:p>
        </p:txBody>
      </p:sp>
      <p:grpSp>
        <p:nvGrpSpPr>
          <p:cNvPr id="31751" name="Group 4"/>
          <p:cNvGrpSpPr>
            <a:grpSpLocks/>
          </p:cNvGrpSpPr>
          <p:nvPr/>
        </p:nvGrpSpPr>
        <p:grpSpPr bwMode="auto">
          <a:xfrm>
            <a:off x="2801938" y="2457450"/>
            <a:ext cx="3241675" cy="2936875"/>
            <a:chOff x="3560" y="2341"/>
            <a:chExt cx="2042" cy="1850"/>
          </a:xfrm>
        </p:grpSpPr>
        <p:pic>
          <p:nvPicPr>
            <p:cNvPr id="31755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799342">
              <a:off x="3560" y="2568"/>
              <a:ext cx="1044" cy="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6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799342">
              <a:off x="4149" y="2341"/>
              <a:ext cx="1044" cy="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7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717828">
              <a:off x="4558" y="2341"/>
              <a:ext cx="1044" cy="1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58" name="Picture 8" descr="CAJAS TSELTAL port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3294"/>
              <a:ext cx="635" cy="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17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744606">
            <a:off x="5383212" y="4013201"/>
            <a:ext cx="1306513" cy="1020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17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880830">
            <a:off x="5969000" y="4205288"/>
            <a:ext cx="1152525" cy="882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19 Rectángulo"/>
          <p:cNvSpPr/>
          <p:nvPr/>
        </p:nvSpPr>
        <p:spPr>
          <a:xfrm>
            <a:off x="763189" y="5583026"/>
            <a:ext cx="7770525" cy="923330"/>
          </a:xfrm>
          <a:prstGeom prst="rect">
            <a:avLst/>
          </a:prstGeom>
          <a:noFill/>
        </p:spPr>
        <p:txBody>
          <a:bodyPr spcFirstLastPara="1" wrap="none">
            <a:prstTxWarp prst="textArchDown">
              <a:avLst/>
            </a:prstTxWarp>
            <a:spAutoFit/>
          </a:bodyPr>
          <a:lstStyle/>
          <a:p>
            <a:pPr algn="ctr">
              <a:defRPr/>
            </a:pPr>
            <a:r>
              <a:rPr lang="es-E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Planillas  de letras  y números</a:t>
            </a:r>
          </a:p>
        </p:txBody>
      </p:sp>
    </p:spTree>
    <p:extLst>
      <p:ext uri="{BB962C8B-B14F-4D97-AF65-F5344CB8AC3E}">
        <p14:creationId xmlns:p14="http://schemas.microsoft.com/office/powerpoint/2010/main" val="260650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1 Grupo"/>
          <p:cNvGrpSpPr>
            <a:grpSpLocks/>
          </p:cNvGrpSpPr>
          <p:nvPr/>
        </p:nvGrpSpPr>
        <p:grpSpPr bwMode="auto">
          <a:xfrm>
            <a:off x="900113" y="333375"/>
            <a:ext cx="7219950" cy="747713"/>
            <a:chOff x="900113" y="332656"/>
            <a:chExt cx="7219800" cy="748283"/>
          </a:xfrm>
        </p:grpSpPr>
        <p:pic>
          <p:nvPicPr>
            <p:cNvPr id="35849" name="Picture 1407" descr="Encabezado-0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113" y="471339"/>
              <a:ext cx="1563687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0" name="Picture 1408" descr="Encabezado-0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975" y="404664"/>
              <a:ext cx="914400" cy="67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51" name="Picture 1406" descr="Encabezado-0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332656"/>
              <a:ext cx="1963737" cy="657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468313" y="1196975"/>
            <a:ext cx="84248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" altLang="es-MX" sz="3600" b="1" dirty="0">
                <a:latin typeface="Arial" charset="0"/>
                <a:cs typeface="Arial" charset="0"/>
              </a:rPr>
              <a:t>Materiales para el </a:t>
            </a:r>
            <a:r>
              <a:rPr lang="es-ES" altLang="es-MX" sz="3600" b="1" dirty="0" smtClean="0">
                <a:latin typeface="Arial" charset="0"/>
                <a:cs typeface="Arial" charset="0"/>
              </a:rPr>
              <a:t>alfabetizador</a:t>
            </a:r>
          </a:p>
          <a:p>
            <a:pPr algn="ctr"/>
            <a:r>
              <a:rPr lang="es-ES" altLang="es-MX" sz="3600" b="1" dirty="0" smtClean="0">
                <a:latin typeface="Arial" charset="0"/>
                <a:cs typeface="Arial" charset="0"/>
              </a:rPr>
              <a:t>del módulo MIBES 1</a:t>
            </a:r>
            <a:endParaRPr lang="es-ES" altLang="es-MX" sz="3600" b="1" dirty="0">
              <a:latin typeface="Arial" charset="0"/>
              <a:cs typeface="Arial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976" y="2652421"/>
            <a:ext cx="2874058" cy="371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2941" y="2573959"/>
            <a:ext cx="2698045" cy="3484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1 Grupo"/>
          <p:cNvGrpSpPr>
            <a:grpSpLocks/>
          </p:cNvGrpSpPr>
          <p:nvPr/>
        </p:nvGrpSpPr>
        <p:grpSpPr bwMode="auto">
          <a:xfrm>
            <a:off x="900113" y="333375"/>
            <a:ext cx="7219950" cy="747713"/>
            <a:chOff x="900113" y="332656"/>
            <a:chExt cx="7219800" cy="748283"/>
          </a:xfrm>
        </p:grpSpPr>
        <p:pic>
          <p:nvPicPr>
            <p:cNvPr id="34822" name="Picture 1407" descr="Encabezado-0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113" y="471339"/>
              <a:ext cx="1563687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3" name="Picture 1408" descr="Encabezado-0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975" y="404664"/>
              <a:ext cx="914400" cy="67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4" name="Picture 1406" descr="Encabezado-0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332656"/>
              <a:ext cx="1963737" cy="657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819" name="3 Título"/>
          <p:cNvSpPr>
            <a:spLocks noGrp="1"/>
          </p:cNvSpPr>
          <p:nvPr>
            <p:ph type="title"/>
          </p:nvPr>
        </p:nvSpPr>
        <p:spPr bwMode="auto">
          <a:xfrm>
            <a:off x="169863" y="3011488"/>
            <a:ext cx="4473575" cy="777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altLang="es-MX" dirty="0" smtClean="0"/>
              <a:t>Para el educando</a:t>
            </a:r>
          </a:p>
        </p:txBody>
      </p:sp>
      <p:pic>
        <p:nvPicPr>
          <p:cNvPr id="34820" name="Picture 2" descr="C:\Users\KVERGARA\Desktop\Nacional MIBES 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925" y="1317625"/>
            <a:ext cx="3743325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1108221" y="3952102"/>
            <a:ext cx="2293448" cy="923330"/>
          </a:xfrm>
          <a:prstGeom prst="rect">
            <a:avLst/>
          </a:prstGeom>
        </p:spPr>
        <p:txBody>
          <a:bodyPr wrap="none">
            <a:prstTxWarp prst="textStop">
              <a:avLst/>
            </a:prstTxWarp>
            <a:spAutoFit/>
          </a:bodyPr>
          <a:lstStyle/>
          <a:p>
            <a:pPr algn="ctr">
              <a:defRPr/>
            </a:pPr>
            <a:r>
              <a:rPr lang="es-MX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Revista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3254424" y="405328"/>
            <a:ext cx="30202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MIBES 2: Hablemos español</a:t>
            </a:r>
            <a:endParaRPr lang="es-MX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98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116012" y="860425"/>
            <a:ext cx="6480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/>
            <a:r>
              <a:rPr lang="es-MX" altLang="zh-CN" sz="240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La primaria en el MIB</a:t>
            </a:r>
            <a:endParaRPr lang="es-ES" altLang="es-MX" sz="2400" dirty="0">
              <a:latin typeface="Arial" panose="020B0604020202020204" pitchFamily="34" charset="0"/>
              <a:ea typeface="SimSun" pitchFamily="2" charset="-122"/>
              <a:cs typeface="Arial" panose="020B0604020202020204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68313" y="1412875"/>
            <a:ext cx="828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s-MX" altLang="zh-CN" sz="240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Requiere el aprendizaje y la acreditación de 12 módulos</a:t>
            </a:r>
            <a:endParaRPr lang="es-ES" altLang="es-MX" sz="2400" dirty="0">
              <a:latin typeface="Arial" panose="020B0604020202020204" pitchFamily="34" charset="0"/>
              <a:ea typeface="SimSun" pitchFamily="2" charset="-122"/>
              <a:cs typeface="Arial" panose="020B0604020202020204" pitchFamily="34" charset="0"/>
            </a:endParaRPr>
          </a:p>
        </p:txBody>
      </p:sp>
      <p:sp>
        <p:nvSpPr>
          <p:cNvPr id="22534" name="Rectangle 7"/>
          <p:cNvSpPr>
            <a:spLocks noChangeArrowheads="1"/>
          </p:cNvSpPr>
          <p:nvPr/>
        </p:nvSpPr>
        <p:spPr bwMode="auto">
          <a:xfrm>
            <a:off x="63500" y="2205038"/>
            <a:ext cx="3429000" cy="4392612"/>
          </a:xfrm>
          <a:prstGeom prst="rect">
            <a:avLst/>
          </a:prstGeom>
          <a:solidFill>
            <a:srgbClr val="F2F4A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s-ES" altLang="es-MX" sz="1600"/>
              <a:t>5 módulos del Nivel Inicial</a:t>
            </a:r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3995738" y="2781300"/>
            <a:ext cx="720725" cy="576263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s-ES" altLang="es-MX" sz="3600"/>
              <a:t>+</a:t>
            </a:r>
          </a:p>
        </p:txBody>
      </p:sp>
      <p:sp>
        <p:nvSpPr>
          <p:cNvPr id="22536" name="Rectangle 14"/>
          <p:cNvSpPr>
            <a:spLocks noChangeArrowheads="1"/>
          </p:cNvSpPr>
          <p:nvPr/>
        </p:nvSpPr>
        <p:spPr bwMode="auto">
          <a:xfrm>
            <a:off x="5148263" y="2205038"/>
            <a:ext cx="3816350" cy="4652962"/>
          </a:xfrm>
          <a:prstGeom prst="rect">
            <a:avLst/>
          </a:prstGeom>
          <a:solidFill>
            <a:srgbClr val="F2F4A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s-ES" altLang="es-MX" sz="1600"/>
              <a:t>7 módulos del Nivel Intermedio</a:t>
            </a:r>
          </a:p>
        </p:txBody>
      </p:sp>
      <p:sp>
        <p:nvSpPr>
          <p:cNvPr id="22537" name="Rectangle 24"/>
          <p:cNvSpPr>
            <a:spLocks noChangeArrowheads="1"/>
          </p:cNvSpPr>
          <p:nvPr/>
        </p:nvSpPr>
        <p:spPr bwMode="auto">
          <a:xfrm>
            <a:off x="6659563" y="5949950"/>
            <a:ext cx="1630362" cy="239713"/>
          </a:xfrm>
          <a:prstGeom prst="rect">
            <a:avLst/>
          </a:prstGeom>
          <a:solidFill>
            <a:srgbClr val="FF99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827088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235075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43063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s-ES" altLang="es-MX" sz="1100">
                <a:latin typeface="Comic Sans MS" pitchFamily="66" charset="0"/>
              </a:rPr>
              <a:t>En su versión indígena MIBES 8 o en español</a:t>
            </a:r>
          </a:p>
        </p:txBody>
      </p:sp>
      <p:pic>
        <p:nvPicPr>
          <p:cNvPr id="22538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00" y="2924175"/>
            <a:ext cx="12954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7088" y="2852738"/>
            <a:ext cx="1373187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4005263"/>
            <a:ext cx="1316037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2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00" y="4941888"/>
            <a:ext cx="1204913" cy="152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Picture 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2975" y="4797425"/>
            <a:ext cx="128587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Picture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2471738"/>
            <a:ext cx="11477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Picture 3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9563" y="2484438"/>
            <a:ext cx="106203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Picture 3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5113" y="2471738"/>
            <a:ext cx="1023937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Picture 3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8763" y="3971925"/>
            <a:ext cx="10858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7" name="Picture 3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9563" y="3933825"/>
            <a:ext cx="110013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8" name="Picture 3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163" y="5413375"/>
            <a:ext cx="110013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9" name="Picture 3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088" y="3860800"/>
            <a:ext cx="11112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865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468313" y="1196975"/>
            <a:ext cx="84248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/>
            <a:r>
              <a:rPr lang="es-ES" altLang="es-MX" sz="3600" b="1" dirty="0">
                <a:latin typeface="Arial" charset="0"/>
                <a:cs typeface="Arial" charset="0"/>
              </a:rPr>
              <a:t>Materiales para el </a:t>
            </a:r>
            <a:r>
              <a:rPr lang="es-ES" altLang="es-MX" sz="3600" b="1" dirty="0" smtClean="0">
                <a:latin typeface="Arial" charset="0"/>
                <a:cs typeface="Arial" charset="0"/>
              </a:rPr>
              <a:t>alfabetizador del módulo MIBES 2</a:t>
            </a:r>
            <a:endParaRPr lang="es-ES" altLang="es-MX" sz="3600" b="1" dirty="0">
              <a:latin typeface="Arial" charset="0"/>
              <a:cs typeface="Arial" charset="0"/>
            </a:endParaRPr>
          </a:p>
        </p:txBody>
      </p:sp>
      <p:grpSp>
        <p:nvGrpSpPr>
          <p:cNvPr id="35844" name="6 Grupo"/>
          <p:cNvGrpSpPr>
            <a:grpSpLocks/>
          </p:cNvGrpSpPr>
          <p:nvPr/>
        </p:nvGrpSpPr>
        <p:grpSpPr bwMode="auto">
          <a:xfrm>
            <a:off x="900113" y="2727325"/>
            <a:ext cx="7481138" cy="3790207"/>
            <a:chOff x="305924" y="1152286"/>
            <a:chExt cx="8070506" cy="5009434"/>
          </a:xfrm>
        </p:grpSpPr>
        <p:pic>
          <p:nvPicPr>
            <p:cNvPr id="35845" name="Picture 2" descr="C:\Users\KVERGARA\Desktop\Nacional As M2 M4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820660">
              <a:off x="305924" y="1469230"/>
              <a:ext cx="2331740" cy="3344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1996" y="1152286"/>
              <a:ext cx="2382941" cy="3315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7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795536">
              <a:off x="5506755" y="1371949"/>
              <a:ext cx="2869675" cy="4660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8" name="Picture 2" descr="C:\Users\KVERGARA\AppData\Local\Microsoft\Windows\Temporary Internet Files\Content.Outlook\RAH8R2SN\Nacional As MIBES 2 CD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748688">
              <a:off x="2461968" y="3596767"/>
              <a:ext cx="2362721" cy="256495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7934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6"/>
          <p:cNvSpPr>
            <a:spLocks noChangeArrowheads="1"/>
          </p:cNvSpPr>
          <p:nvPr/>
        </p:nvSpPr>
        <p:spPr bwMode="auto">
          <a:xfrm>
            <a:off x="250825" y="765175"/>
            <a:ext cx="7058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s-MX" altLang="zh-CN" sz="2400">
                <a:ea typeface="SimSun" pitchFamily="2" charset="-122"/>
              </a:rPr>
              <a:t>La secundaria en el MIB</a:t>
            </a:r>
            <a:endParaRPr lang="es-ES" altLang="es-MX" sz="2400">
              <a:ea typeface="SimSun" pitchFamily="2" charset="-122"/>
            </a:endParaRPr>
          </a:p>
        </p:txBody>
      </p:sp>
      <p:sp>
        <p:nvSpPr>
          <p:cNvPr id="24581" name="Rectangle 7"/>
          <p:cNvSpPr>
            <a:spLocks noChangeArrowheads="1"/>
          </p:cNvSpPr>
          <p:nvPr/>
        </p:nvSpPr>
        <p:spPr bwMode="auto">
          <a:xfrm>
            <a:off x="468313" y="1341438"/>
            <a:ext cx="3924300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827088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235075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43063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altLang="es-MX" sz="2200">
                <a:latin typeface="Comic Sans MS" pitchFamily="66" charset="0"/>
              </a:rPr>
              <a:t>Se acreditan 12 módulos</a:t>
            </a:r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179388" y="1844675"/>
            <a:ext cx="4032250" cy="48244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s-ES" altLang="es-MX" sz="1600"/>
              <a:t>8 módulos básicos</a:t>
            </a:r>
          </a:p>
        </p:txBody>
      </p:sp>
      <p:sp>
        <p:nvSpPr>
          <p:cNvPr id="24583" name="Rectangle 19"/>
          <p:cNvSpPr>
            <a:spLocks noChangeArrowheads="1"/>
          </p:cNvSpPr>
          <p:nvPr/>
        </p:nvSpPr>
        <p:spPr bwMode="auto">
          <a:xfrm>
            <a:off x="4427538" y="2924175"/>
            <a:ext cx="720725" cy="576263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s-ES" altLang="es-MX" sz="3600"/>
              <a:t>+</a:t>
            </a:r>
          </a:p>
        </p:txBody>
      </p:sp>
      <p:sp>
        <p:nvSpPr>
          <p:cNvPr id="24584" name="Rectangle 20"/>
          <p:cNvSpPr>
            <a:spLocks noChangeArrowheads="1"/>
          </p:cNvSpPr>
          <p:nvPr/>
        </p:nvSpPr>
        <p:spPr bwMode="auto">
          <a:xfrm>
            <a:off x="5327650" y="1989138"/>
            <a:ext cx="3816350" cy="23034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s-ES" altLang="es-MX" sz="1600"/>
              <a:t>4 módulos diversificados</a:t>
            </a:r>
          </a:p>
        </p:txBody>
      </p:sp>
      <p:sp>
        <p:nvSpPr>
          <p:cNvPr id="24585" name="AutoShape 21"/>
          <p:cNvSpPr>
            <a:spLocks noChangeArrowheads="1"/>
          </p:cNvSpPr>
          <p:nvPr/>
        </p:nvSpPr>
        <p:spPr bwMode="auto">
          <a:xfrm>
            <a:off x="5580063" y="2492375"/>
            <a:ext cx="719137" cy="935038"/>
          </a:xfrm>
          <a:prstGeom prst="cube">
            <a:avLst>
              <a:gd name="adj" fmla="val 7491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s-ES" altLang="es-MX" sz="1100" b="1"/>
              <a:t>Diversificado</a:t>
            </a:r>
          </a:p>
          <a:p>
            <a:pPr algn="ctr" eaLnBrk="1" hangingPunct="1"/>
            <a:r>
              <a:rPr lang="es-ES" altLang="es-MX" sz="1100" b="1"/>
              <a:t> </a:t>
            </a:r>
          </a:p>
        </p:txBody>
      </p:sp>
      <p:sp>
        <p:nvSpPr>
          <p:cNvPr id="24586" name="AutoShape 23"/>
          <p:cNvSpPr>
            <a:spLocks noChangeArrowheads="1"/>
          </p:cNvSpPr>
          <p:nvPr/>
        </p:nvSpPr>
        <p:spPr bwMode="auto">
          <a:xfrm>
            <a:off x="6084888" y="2708275"/>
            <a:ext cx="719137" cy="935038"/>
          </a:xfrm>
          <a:prstGeom prst="cube">
            <a:avLst>
              <a:gd name="adj" fmla="val 7491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s-ES" altLang="es-MX" sz="1100" b="1"/>
              <a:t>Diversificado</a:t>
            </a:r>
          </a:p>
          <a:p>
            <a:pPr algn="ctr" eaLnBrk="1" hangingPunct="1"/>
            <a:r>
              <a:rPr lang="es-ES" altLang="es-MX" sz="1100" b="1"/>
              <a:t> </a:t>
            </a:r>
          </a:p>
        </p:txBody>
      </p:sp>
      <p:sp>
        <p:nvSpPr>
          <p:cNvPr id="24587" name="AutoShape 24"/>
          <p:cNvSpPr>
            <a:spLocks noChangeArrowheads="1"/>
          </p:cNvSpPr>
          <p:nvPr/>
        </p:nvSpPr>
        <p:spPr bwMode="auto">
          <a:xfrm>
            <a:off x="6443663" y="2997200"/>
            <a:ext cx="719137" cy="935038"/>
          </a:xfrm>
          <a:prstGeom prst="cube">
            <a:avLst>
              <a:gd name="adj" fmla="val 7491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s-ES" altLang="es-MX" sz="1100" b="1"/>
              <a:t>Diversificado</a:t>
            </a:r>
          </a:p>
          <a:p>
            <a:pPr algn="ctr" eaLnBrk="1" hangingPunct="1"/>
            <a:r>
              <a:rPr lang="es-ES" altLang="es-MX" sz="1100" b="1"/>
              <a:t> </a:t>
            </a:r>
          </a:p>
        </p:txBody>
      </p:sp>
      <p:sp>
        <p:nvSpPr>
          <p:cNvPr id="24588" name="AutoShape 25"/>
          <p:cNvSpPr>
            <a:spLocks noChangeArrowheads="1"/>
          </p:cNvSpPr>
          <p:nvPr/>
        </p:nvSpPr>
        <p:spPr bwMode="auto">
          <a:xfrm>
            <a:off x="7092950" y="2563813"/>
            <a:ext cx="719138" cy="935037"/>
          </a:xfrm>
          <a:prstGeom prst="cube">
            <a:avLst>
              <a:gd name="adj" fmla="val 7491"/>
            </a:avLst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s-ES" altLang="es-MX" sz="1100" b="1"/>
              <a:t>Diversificado</a:t>
            </a:r>
          </a:p>
          <a:p>
            <a:pPr algn="ctr" eaLnBrk="1" hangingPunct="1"/>
            <a:r>
              <a:rPr lang="es-ES" altLang="es-MX" sz="1100" b="1"/>
              <a:t> </a:t>
            </a:r>
          </a:p>
        </p:txBody>
      </p:sp>
      <p:sp>
        <p:nvSpPr>
          <p:cNvPr id="24589" name="Rectangle 26"/>
          <p:cNvSpPr>
            <a:spLocks noChangeArrowheads="1"/>
          </p:cNvSpPr>
          <p:nvPr/>
        </p:nvSpPr>
        <p:spPr bwMode="auto">
          <a:xfrm>
            <a:off x="5148263" y="4652963"/>
            <a:ext cx="3816350" cy="20161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endParaRPr lang="es-ES" altLang="es-MX" sz="1600"/>
          </a:p>
          <a:p>
            <a:pPr algn="ctr" eaLnBrk="1" hangingPunct="1"/>
            <a:endParaRPr lang="es-ES" altLang="es-MX" sz="1600"/>
          </a:p>
          <a:p>
            <a:pPr algn="ctr" eaLnBrk="1" hangingPunct="1"/>
            <a:r>
              <a:rPr lang="es-ES" altLang="es-MX" sz="1600"/>
              <a:t>Los módulos diversificados son </a:t>
            </a:r>
          </a:p>
          <a:p>
            <a:pPr algn="ctr" eaLnBrk="1" hangingPunct="1"/>
            <a:r>
              <a:rPr lang="es-ES" altLang="es-MX" sz="1600"/>
              <a:t>seleccionados por el usuario, de los cuales se pueden acreditar hasta 3 con cursos externos de capacitación.</a:t>
            </a:r>
          </a:p>
          <a:p>
            <a:pPr algn="ctr" eaLnBrk="1" hangingPunct="1"/>
            <a:endParaRPr lang="es-ES" altLang="es-MX" sz="1600"/>
          </a:p>
        </p:txBody>
      </p:sp>
      <p:pic>
        <p:nvPicPr>
          <p:cNvPr id="24590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133600"/>
            <a:ext cx="114141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1" name="Picture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2133600"/>
            <a:ext cx="1114425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2" name="Picture 2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7350" y="2060575"/>
            <a:ext cx="11350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3" name="Picture 3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571875"/>
            <a:ext cx="11477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4" name="Picture 3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3573463"/>
            <a:ext cx="11652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5" name="Picture 3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3500438"/>
            <a:ext cx="1198562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6" name="Picture 3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5084763"/>
            <a:ext cx="12065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7" name="Picture 3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5084763"/>
            <a:ext cx="123825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15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1420813" y="2676525"/>
            <a:ext cx="6480175" cy="30469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s-MX" altLang="zh-CN" sz="3200" dirty="0">
                <a:latin typeface="Arial" panose="020B0604020202020204" pitchFamily="34" charset="0"/>
                <a:ea typeface="SimSun" pitchFamily="2" charset="-122"/>
                <a:cs typeface="Arial" panose="020B0604020202020204" pitchFamily="34" charset="0"/>
              </a:rPr>
              <a:t>¿De acuerdo a la estructura curricular del MIB, en qué niveles educativos se pueden estudiar módulos diversificados sobre la lectura y escritura de la lengua materna?</a:t>
            </a:r>
            <a:endParaRPr lang="es-ES" altLang="es-MX" sz="3200" dirty="0">
              <a:latin typeface="Arial" panose="020B0604020202020204" pitchFamily="34" charset="0"/>
              <a:ea typeface="SimSun" pitchFamily="2" charset="-122"/>
              <a:cs typeface="Arial" panose="020B0604020202020204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504825" y="1282184"/>
            <a:ext cx="77914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 MIB, un modelo completo de </a:t>
            </a:r>
          </a:p>
          <a:p>
            <a:pPr algn="ctr"/>
            <a:r>
              <a:rPr lang="es-MX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Educación Básica</a:t>
            </a:r>
            <a:endParaRPr lang="es-MX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09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906713" y="381000"/>
            <a:ext cx="3410267" cy="698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es-MX" altLang="es-MX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 MIB, un modelo completo de Educación Básica</a:t>
            </a:r>
            <a:endParaRPr lang="es-ES" altLang="es-MX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1400175"/>
            <a:ext cx="253365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8" y="1327150"/>
            <a:ext cx="2651125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6163" y="1255713"/>
            <a:ext cx="2627312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Rectangle 5"/>
          <p:cNvSpPr>
            <a:spLocks noChangeArrowheads="1"/>
          </p:cNvSpPr>
          <p:nvPr/>
        </p:nvSpPr>
        <p:spPr bwMode="auto">
          <a:xfrm>
            <a:off x="0" y="4437063"/>
            <a:ext cx="8893175" cy="216058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827088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235075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43063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es-ES" altLang="es-MX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módulos básicos MIBES 1, 3 y 5 pueden ser diversificados para quienes estén interesados en aprender a leer y escribir la lengua originaria, en paralelo con los estudios del nivel intermedio o avanzado. En este caso el asesor educativo debe ser bilingüe</a:t>
            </a:r>
            <a:r>
              <a:rPr lang="es-ES" altLang="es-MX" sz="2800" dirty="0">
                <a:solidFill>
                  <a:schemeClr val="bg1"/>
                </a:solidFill>
                <a:latin typeface="Comic Sans MS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165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4935538"/>
          </a:xfrm>
        </p:spPr>
        <p:txBody>
          <a:bodyPr/>
          <a:lstStyle/>
          <a:p>
            <a:endParaRPr lang="es-MX" dirty="0" smtClean="0"/>
          </a:p>
          <a:p>
            <a:endParaRPr lang="es-MX" dirty="0" smtClean="0"/>
          </a:p>
          <a:p>
            <a:endParaRPr lang="es-MX" dirty="0"/>
          </a:p>
          <a:p>
            <a:pPr marL="0" indent="0" algn="ctr">
              <a:buNone/>
            </a:pPr>
            <a:r>
              <a:rPr lang="es-MX" b="1" dirty="0" smtClean="0"/>
              <a:t>¡G R A C I A S! </a:t>
            </a:r>
            <a:endParaRPr lang="es-MX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7425" y="4210050"/>
            <a:ext cx="2297803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3869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3676" y="536661"/>
            <a:ext cx="8229600" cy="782133"/>
          </a:xfrm>
        </p:spPr>
        <p:txBody>
          <a:bodyPr/>
          <a:lstStyle/>
          <a:p>
            <a:r>
              <a:rPr lang="es-ES" sz="3600" b="1" dirty="0">
                <a:solidFill>
                  <a:srgbClr val="0070C0"/>
                </a:solidFill>
              </a:rPr>
              <a:t>El </a:t>
            </a:r>
            <a:r>
              <a:rPr lang="es-ES" sz="3600" b="1" dirty="0" smtClean="0">
                <a:solidFill>
                  <a:srgbClr val="0070C0"/>
                </a:solidFill>
              </a:rPr>
              <a:t>MIB …</a:t>
            </a:r>
            <a:endParaRPr lang="es-MX" sz="3600" b="1" dirty="0">
              <a:solidFill>
                <a:srgbClr val="0070C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323854"/>
            <a:ext cx="5484682" cy="2989354"/>
          </a:xfrm>
        </p:spPr>
        <p:txBody>
          <a:bodyPr/>
          <a:lstStyle/>
          <a:p>
            <a:pPr algn="just">
              <a:buClr>
                <a:srgbClr val="FF0000"/>
              </a:buClr>
              <a:buSzPct val="130000"/>
              <a:buFont typeface="Arial" panose="020B0604020202020204" pitchFamily="34" charset="0"/>
              <a:buChar char="•"/>
            </a:pPr>
            <a:r>
              <a:rPr lang="es-ES" sz="2600" dirty="0" smtClean="0"/>
              <a:t>Se</a:t>
            </a:r>
            <a:r>
              <a:rPr lang="es-ES" sz="2600" b="1" dirty="0" smtClean="0"/>
              <a:t> </a:t>
            </a:r>
            <a:r>
              <a:rPr lang="es-ES" sz="2600" dirty="0" smtClean="0"/>
              <a:t>dirige a </a:t>
            </a:r>
            <a:r>
              <a:rPr lang="es-ES" sz="2600" dirty="0"/>
              <a:t>las poblaciones hablantes de las diferentes lenguas indígenas (</a:t>
            </a:r>
            <a:r>
              <a:rPr lang="es-ES" sz="2600" dirty="0" smtClean="0"/>
              <a:t>HLI).</a:t>
            </a:r>
          </a:p>
          <a:p>
            <a:pPr algn="just">
              <a:buClr>
                <a:srgbClr val="FF0000"/>
              </a:buClr>
              <a:buSzPct val="130000"/>
              <a:buFont typeface="Arial" panose="020B0604020202020204" pitchFamily="34" charset="0"/>
              <a:buChar char="•"/>
            </a:pPr>
            <a:r>
              <a:rPr lang="es-ES" sz="2600" dirty="0" smtClean="0"/>
              <a:t>Toma </a:t>
            </a:r>
            <a:r>
              <a:rPr lang="es-ES" sz="2600" dirty="0"/>
              <a:t>en cuenta las características lingüísticas de los educandos, sobre todo para su alfabetización o nivel inicial</a:t>
            </a:r>
            <a:r>
              <a:rPr lang="es-ES" sz="2600" dirty="0" smtClean="0"/>
              <a:t>.</a:t>
            </a:r>
          </a:p>
        </p:txBody>
      </p:sp>
      <p:pic>
        <p:nvPicPr>
          <p:cNvPr id="4" name="Imagen 70" descr="Indigen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5076" y="1323854"/>
            <a:ext cx="2727413" cy="2695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283676" y="4305231"/>
            <a:ext cx="8344945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Clr>
                <a:srgbClr val="FF0000"/>
              </a:buClr>
              <a:buSzPct val="130000"/>
              <a:buFont typeface="Arial" panose="020B0604020202020204" pitchFamily="34" charset="0"/>
              <a:buChar char="•"/>
            </a:pPr>
            <a:r>
              <a:rPr lang="es-ES" sz="2600" dirty="0"/>
              <a:t>Se caracteriza por realizar la alfabetización en la lengua indígena, a fin de que sea más fácil transferir esa capacidad </a:t>
            </a:r>
            <a:r>
              <a:rPr lang="es-ES" sz="2600" dirty="0" smtClean="0"/>
              <a:t>al aprendizaje del </a:t>
            </a:r>
            <a:r>
              <a:rPr lang="es-ES" sz="2600" dirty="0"/>
              <a:t>español como segunda </a:t>
            </a:r>
            <a:r>
              <a:rPr lang="es-ES" sz="2600" dirty="0" smtClean="0"/>
              <a:t>lengua y </a:t>
            </a:r>
            <a:r>
              <a:rPr lang="es-ES" sz="2600" dirty="0"/>
              <a:t>fomentar un aprendizaje </a:t>
            </a:r>
            <a:r>
              <a:rPr lang="es-ES" sz="2600" dirty="0" smtClean="0"/>
              <a:t>bilingüe. </a:t>
            </a:r>
            <a:endParaRPr lang="es-ES" sz="2600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98445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63296"/>
            <a:ext cx="8229600" cy="782133"/>
          </a:xfrm>
        </p:spPr>
        <p:txBody>
          <a:bodyPr/>
          <a:lstStyle/>
          <a:p>
            <a:r>
              <a:rPr lang="es-ES" sz="3600" b="1" dirty="0">
                <a:solidFill>
                  <a:srgbClr val="0070C0"/>
                </a:solidFill>
              </a:rPr>
              <a:t>El </a:t>
            </a:r>
            <a:r>
              <a:rPr lang="es-ES" sz="3600" b="1" dirty="0" smtClean="0">
                <a:solidFill>
                  <a:srgbClr val="0070C0"/>
                </a:solidFill>
              </a:rPr>
              <a:t>MIB</a:t>
            </a:r>
            <a:endParaRPr lang="es-MX" sz="3600" b="1" dirty="0">
              <a:solidFill>
                <a:srgbClr val="0070C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73025" y="4029209"/>
            <a:ext cx="7802564" cy="2297142"/>
          </a:xfrm>
        </p:spPr>
        <p:txBody>
          <a:bodyPr/>
          <a:lstStyle/>
          <a:p>
            <a:pPr algn="just">
              <a:buClr>
                <a:srgbClr val="FF0000"/>
              </a:buClr>
              <a:buSzPct val="129000"/>
            </a:pPr>
            <a:r>
              <a:rPr lang="es-ES" sz="2400" dirty="0" smtClean="0"/>
              <a:t>El </a:t>
            </a:r>
            <a:r>
              <a:rPr lang="es-ES" sz="2400" dirty="0"/>
              <a:t>registro de la persona habrá de hacerse en el SASA-I, indicando </a:t>
            </a:r>
            <a:r>
              <a:rPr lang="es-ES" sz="2400" dirty="0" smtClean="0"/>
              <a:t>el grado de bilingüismo y </a:t>
            </a:r>
            <a:r>
              <a:rPr lang="es-ES" sz="2400" dirty="0"/>
              <a:t>la </a:t>
            </a:r>
            <a:r>
              <a:rPr lang="es-ES" sz="2400" dirty="0" smtClean="0"/>
              <a:t>etnia/lengua específica.</a:t>
            </a:r>
          </a:p>
          <a:p>
            <a:pPr algn="just">
              <a:buClr>
                <a:srgbClr val="FF0000"/>
              </a:buClr>
              <a:buSzPct val="129000"/>
            </a:pPr>
            <a:r>
              <a:rPr lang="es-ES" sz="2400" dirty="0"/>
              <a:t>La atención educativa debe ser realizada por asesores bilingües locales, desde la alfabetización hasta la secundaria.</a:t>
            </a:r>
            <a:endParaRPr lang="es-MX" sz="2400" dirty="0"/>
          </a:p>
          <a:p>
            <a:pPr marL="0" indent="0" algn="just">
              <a:buNone/>
            </a:pPr>
            <a:endParaRPr lang="es-MX" sz="2400" dirty="0"/>
          </a:p>
        </p:txBody>
      </p:sp>
      <p:grpSp>
        <p:nvGrpSpPr>
          <p:cNvPr id="4" name="6 Grupo"/>
          <p:cNvGrpSpPr>
            <a:grpSpLocks/>
          </p:cNvGrpSpPr>
          <p:nvPr/>
        </p:nvGrpSpPr>
        <p:grpSpPr bwMode="auto">
          <a:xfrm>
            <a:off x="6276120" y="1496382"/>
            <a:ext cx="2421024" cy="2250646"/>
            <a:chOff x="1229006" y="1109139"/>
            <a:chExt cx="7209924" cy="5302893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1109139"/>
              <a:ext cx="4127390" cy="332797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-1670425">
              <a:off x="1229006" y="2352620"/>
              <a:ext cx="2973124" cy="399789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510507">
              <a:off x="5478424" y="2504965"/>
              <a:ext cx="2960506" cy="390706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7 Rectángulo"/>
          <p:cNvSpPr/>
          <p:nvPr/>
        </p:nvSpPr>
        <p:spPr>
          <a:xfrm>
            <a:off x="556053" y="1395199"/>
            <a:ext cx="53816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FF0000"/>
              </a:buClr>
              <a:buSzPct val="129000"/>
              <a:buFont typeface="Arial" panose="020B0604020202020204" pitchFamily="34" charset="0"/>
              <a:buChar char="•"/>
            </a:pPr>
            <a:r>
              <a:rPr lang="es-ES" sz="2400" dirty="0"/>
              <a:t>Como la población de origen indígena puede presentar </a:t>
            </a:r>
            <a:r>
              <a:rPr lang="es-ES" sz="2400" dirty="0" smtClean="0"/>
              <a:t>diferentes niveles de conocimiento del español, </a:t>
            </a:r>
            <a:r>
              <a:rPr lang="es-ES" sz="2400" dirty="0"/>
              <a:t>es necesario al inicio de su incorporación, que se aplique la </a:t>
            </a:r>
            <a:r>
              <a:rPr lang="es-ES" sz="2400" b="1" dirty="0"/>
              <a:t>entrevista inicial</a:t>
            </a:r>
            <a:r>
              <a:rPr lang="es-E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6130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873125" y="2173288"/>
            <a:ext cx="6691313" cy="33401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just" defTabSz="914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s-ES" sz="2700" b="1" dirty="0" smtClean="0">
                <a:latin typeface="Arial" charset="0"/>
              </a:rPr>
              <a:t> </a:t>
            </a:r>
            <a:endParaRPr lang="es-ES" sz="2700" b="1" dirty="0">
              <a:latin typeface="+mn-lt"/>
            </a:endParaRPr>
          </a:p>
          <a:p>
            <a:pPr marL="342900" indent="-342900" algn="just" defTabSz="914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MX" altLang="en-US" sz="2600" dirty="0">
                <a:latin typeface="+mn-lt"/>
              </a:rPr>
              <a:t>Integra desde la alfabetización hasta la secundaria</a:t>
            </a:r>
          </a:p>
          <a:p>
            <a:pPr marL="342900" indent="-342900" algn="just" defTabSz="914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MX" altLang="en-US" sz="2600" dirty="0" smtClean="0">
                <a:latin typeface="+mn-lt"/>
              </a:rPr>
              <a:t>Tiene una </a:t>
            </a:r>
            <a:r>
              <a:rPr lang="es-MX" altLang="en-US" sz="2600" dirty="0">
                <a:latin typeface="+mn-lt"/>
              </a:rPr>
              <a:t>e</a:t>
            </a:r>
            <a:r>
              <a:rPr lang="es-MX" altLang="en-US" sz="2600" dirty="0" smtClean="0">
                <a:latin typeface="+mn-lt"/>
              </a:rPr>
              <a:t>structura</a:t>
            </a:r>
            <a:r>
              <a:rPr lang="es-ES_tradnl" altLang="en-US" sz="2600" dirty="0" smtClean="0">
                <a:latin typeface="+mn-lt"/>
              </a:rPr>
              <a:t> </a:t>
            </a:r>
            <a:r>
              <a:rPr lang="es-ES_tradnl" altLang="en-US" sz="2600" dirty="0">
                <a:latin typeface="+mn-lt"/>
              </a:rPr>
              <a:t>modular temática sin secuencia formal</a:t>
            </a:r>
          </a:p>
          <a:p>
            <a:pPr marL="342900" indent="-342900" algn="just" defTabSz="914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ES_tradnl" altLang="en-US" sz="2600" dirty="0">
                <a:latin typeface="+mn-lt"/>
              </a:rPr>
              <a:t>Aborda temas </a:t>
            </a:r>
            <a:r>
              <a:rPr lang="en-US" altLang="en-US" sz="2600" dirty="0" err="1">
                <a:latin typeface="+mn-lt"/>
              </a:rPr>
              <a:t>significativos</a:t>
            </a:r>
            <a:r>
              <a:rPr lang="en-US" altLang="en-US" sz="2600" dirty="0">
                <a:latin typeface="+mn-lt"/>
              </a:rPr>
              <a:t> y </a:t>
            </a:r>
            <a:r>
              <a:rPr lang="en-US" altLang="en-US" sz="2600" dirty="0" err="1" smtClean="0">
                <a:latin typeface="+mn-lt"/>
              </a:rPr>
              <a:t>relevantes</a:t>
            </a:r>
            <a:r>
              <a:rPr lang="es-MX" altLang="en-US" sz="2600" dirty="0">
                <a:latin typeface="+mn-lt"/>
              </a:rPr>
              <a:t> </a:t>
            </a:r>
            <a:r>
              <a:rPr lang="es-MX" altLang="en-US" sz="2600" dirty="0" smtClean="0">
                <a:latin typeface="+mn-lt"/>
              </a:rPr>
              <a:t>y </a:t>
            </a:r>
            <a:r>
              <a:rPr lang="es-ES_tradnl" sz="2600" dirty="0" smtClean="0">
                <a:solidFill>
                  <a:srgbClr val="000000"/>
                </a:solidFill>
                <a:latin typeface="+mn-lt"/>
              </a:rPr>
              <a:t>de interés para las personas</a:t>
            </a:r>
          </a:p>
          <a:p>
            <a:pPr marL="342900" indent="-342900" algn="just" defTabSz="9144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s-ES" sz="2800" dirty="0" smtClean="0">
                <a:latin typeface="+mn-lt"/>
              </a:rPr>
              <a:t>Se alfabetización a las personas en </a:t>
            </a:r>
            <a:r>
              <a:rPr lang="es-ES" sz="2800" dirty="0">
                <a:latin typeface="+mn-lt"/>
              </a:rPr>
              <a:t>la lengua </a:t>
            </a:r>
            <a:r>
              <a:rPr lang="es-ES" sz="2800" dirty="0" smtClean="0">
                <a:latin typeface="+mn-lt"/>
              </a:rPr>
              <a:t>indígena y el español se aprende como </a:t>
            </a:r>
            <a:r>
              <a:rPr lang="es-ES" sz="2800" dirty="0">
                <a:latin typeface="+mn-lt"/>
              </a:rPr>
              <a:t>segunda </a:t>
            </a:r>
            <a:r>
              <a:rPr lang="es-ES" sz="2800" dirty="0" smtClean="0">
                <a:latin typeface="+mn-lt"/>
              </a:rPr>
              <a:t>lengua.</a:t>
            </a:r>
            <a:endParaRPr lang="es-ES" sz="2700" b="1" dirty="0">
              <a:latin typeface="+mn-lt"/>
            </a:endParaRPr>
          </a:p>
          <a:p>
            <a:pPr marL="457200" indent="-457200" algn="just" defTabSz="914400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s-ES" sz="2700" b="1" dirty="0">
              <a:latin typeface="+mn-lt"/>
            </a:endParaRPr>
          </a:p>
        </p:txBody>
      </p:sp>
      <p:sp>
        <p:nvSpPr>
          <p:cNvPr id="14339" name="6 Título"/>
          <p:cNvSpPr>
            <a:spLocks noGrp="1"/>
          </p:cNvSpPr>
          <p:nvPr>
            <p:ph type="title"/>
          </p:nvPr>
        </p:nvSpPr>
        <p:spPr bwMode="auto">
          <a:xfrm>
            <a:off x="431800" y="1260475"/>
            <a:ext cx="8229600" cy="787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altLang="es-MX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CARACTERÍSTICAS DEL MIB</a:t>
            </a:r>
          </a:p>
        </p:txBody>
      </p:sp>
      <p:cxnSp>
        <p:nvCxnSpPr>
          <p:cNvPr id="8" name="7 Conector recto"/>
          <p:cNvCxnSpPr/>
          <p:nvPr/>
        </p:nvCxnSpPr>
        <p:spPr>
          <a:xfrm>
            <a:off x="873125" y="1928813"/>
            <a:ext cx="74374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247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26988" y="6350"/>
            <a:ext cx="9144001" cy="6858000"/>
            <a:chOff x="0" y="0"/>
            <a:chExt cx="5760" cy="4320"/>
          </a:xfrm>
        </p:grpSpPr>
        <p:pic>
          <p:nvPicPr>
            <p:cNvPr id="3789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472" y="1026"/>
              <a:ext cx="3449" cy="1365"/>
              <a:chOff x="1472" y="1026"/>
              <a:chExt cx="3449" cy="1365"/>
            </a:xfrm>
          </p:grpSpPr>
          <p:sp>
            <p:nvSpPr>
              <p:cNvPr id="37897" name="Rectangle 5"/>
              <p:cNvSpPr>
                <a:spLocks noChangeArrowheads="1"/>
              </p:cNvSpPr>
              <p:nvPr/>
            </p:nvSpPr>
            <p:spPr bwMode="auto">
              <a:xfrm>
                <a:off x="2083" y="1241"/>
                <a:ext cx="517" cy="148"/>
              </a:xfrm>
              <a:prstGeom prst="rect">
                <a:avLst/>
              </a:prstGeom>
              <a:solidFill>
                <a:srgbClr val="DF0B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/>
                <a:r>
                  <a:rPr lang="es-ES" sz="600">
                    <a:solidFill>
                      <a:schemeClr val="bg1"/>
                    </a:solidFill>
                    <a:latin typeface="Arial" charset="0"/>
                  </a:rPr>
                  <a:t>Un hogar sin violencia</a:t>
                </a:r>
              </a:p>
            </p:txBody>
          </p:sp>
          <p:sp>
            <p:nvSpPr>
              <p:cNvPr id="37898" name="Rectangle 6"/>
              <p:cNvSpPr>
                <a:spLocks noChangeArrowheads="1"/>
              </p:cNvSpPr>
              <p:nvPr/>
            </p:nvSpPr>
            <p:spPr bwMode="auto">
              <a:xfrm>
                <a:off x="1472" y="1731"/>
                <a:ext cx="592" cy="226"/>
              </a:xfrm>
              <a:prstGeom prst="rect">
                <a:avLst/>
              </a:prstGeom>
              <a:solidFill>
                <a:srgbClr val="CFE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/>
                <a:endParaRPr lang="es-MX" sz="600">
                  <a:solidFill>
                    <a:schemeClr val="bg1"/>
                  </a:solidFill>
                  <a:latin typeface="Arial" charset="0"/>
                </a:endParaRPr>
              </a:p>
            </p:txBody>
          </p:sp>
          <p:sp>
            <p:nvSpPr>
              <p:cNvPr id="37899" name="Rectangle 7"/>
              <p:cNvSpPr>
                <a:spLocks noChangeArrowheads="1"/>
              </p:cNvSpPr>
              <p:nvPr/>
            </p:nvSpPr>
            <p:spPr bwMode="auto">
              <a:xfrm>
                <a:off x="2590" y="1389"/>
                <a:ext cx="592" cy="1002"/>
              </a:xfrm>
              <a:prstGeom prst="rect">
                <a:avLst/>
              </a:prstGeom>
              <a:solidFill>
                <a:srgbClr val="CFE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/>
                <a:endParaRPr lang="es-MX" sz="600">
                  <a:solidFill>
                    <a:schemeClr val="bg1"/>
                  </a:solidFill>
                  <a:latin typeface="Arial" charset="0"/>
                </a:endParaRPr>
              </a:p>
            </p:txBody>
          </p:sp>
          <p:sp>
            <p:nvSpPr>
              <p:cNvPr id="37900" name="Rectangle 8"/>
              <p:cNvSpPr>
                <a:spLocks noChangeArrowheads="1"/>
              </p:cNvSpPr>
              <p:nvPr/>
            </p:nvSpPr>
            <p:spPr bwMode="auto">
              <a:xfrm>
                <a:off x="3762" y="1425"/>
                <a:ext cx="512" cy="187"/>
              </a:xfrm>
              <a:prstGeom prst="rect">
                <a:avLst/>
              </a:prstGeom>
              <a:solidFill>
                <a:srgbClr val="DF0B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/>
                <a:r>
                  <a:rPr lang="es-ES" sz="600">
                    <a:solidFill>
                      <a:schemeClr val="bg1"/>
                    </a:solidFill>
                    <a:latin typeface="Arial" charset="0"/>
                  </a:rPr>
                  <a:t>Organizo mi bolsillo y las finanzas</a:t>
                </a:r>
                <a:br>
                  <a:rPr lang="es-ES" sz="600">
                    <a:solidFill>
                      <a:schemeClr val="bg1"/>
                    </a:solidFill>
                    <a:latin typeface="Arial" charset="0"/>
                  </a:rPr>
                </a:br>
                <a:r>
                  <a:rPr lang="es-ES" sz="600">
                    <a:solidFill>
                      <a:schemeClr val="bg1"/>
                    </a:solidFill>
                    <a:latin typeface="Arial" charset="0"/>
                  </a:rPr>
                  <a:t> familiares</a:t>
                </a:r>
              </a:p>
            </p:txBody>
          </p:sp>
          <p:sp>
            <p:nvSpPr>
              <p:cNvPr id="37901" name="Rectangle 9"/>
              <p:cNvSpPr>
                <a:spLocks noChangeArrowheads="1"/>
              </p:cNvSpPr>
              <p:nvPr/>
            </p:nvSpPr>
            <p:spPr bwMode="auto">
              <a:xfrm>
                <a:off x="3742" y="1389"/>
                <a:ext cx="544" cy="227"/>
              </a:xfrm>
              <a:prstGeom prst="rect">
                <a:avLst/>
              </a:prstGeom>
              <a:solidFill>
                <a:srgbClr val="CFE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/>
                <a:endParaRPr lang="es-MX" sz="600">
                  <a:solidFill>
                    <a:schemeClr val="bg1"/>
                  </a:solidFill>
                  <a:latin typeface="Arial" charset="0"/>
                </a:endParaRPr>
              </a:p>
            </p:txBody>
          </p:sp>
          <p:sp>
            <p:nvSpPr>
              <p:cNvPr id="37902" name="Rectangle 10"/>
              <p:cNvSpPr>
                <a:spLocks noChangeArrowheads="1"/>
              </p:cNvSpPr>
              <p:nvPr/>
            </p:nvSpPr>
            <p:spPr bwMode="auto">
              <a:xfrm>
                <a:off x="4320" y="1026"/>
                <a:ext cx="544" cy="363"/>
              </a:xfrm>
              <a:prstGeom prst="rect">
                <a:avLst/>
              </a:prstGeom>
              <a:solidFill>
                <a:srgbClr val="CFE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/>
                <a:endParaRPr lang="es-MX" sz="600">
                  <a:solidFill>
                    <a:schemeClr val="bg1"/>
                  </a:solidFill>
                  <a:latin typeface="Arial" charset="0"/>
                </a:endParaRPr>
              </a:p>
            </p:txBody>
          </p:sp>
          <p:sp>
            <p:nvSpPr>
              <p:cNvPr id="37903" name="Rectangle 11"/>
              <p:cNvSpPr>
                <a:spLocks noChangeArrowheads="1"/>
              </p:cNvSpPr>
              <p:nvPr/>
            </p:nvSpPr>
            <p:spPr bwMode="auto">
              <a:xfrm>
                <a:off x="4286" y="1416"/>
                <a:ext cx="635" cy="635"/>
              </a:xfrm>
              <a:prstGeom prst="rect">
                <a:avLst/>
              </a:prstGeom>
              <a:solidFill>
                <a:srgbClr val="CFE7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/>
                <a:endParaRPr lang="es-MX" sz="600">
                  <a:solidFill>
                    <a:schemeClr val="bg1"/>
                  </a:solidFill>
                  <a:latin typeface="Arial" charset="0"/>
                </a:endParaRPr>
              </a:p>
            </p:txBody>
          </p:sp>
          <p:sp>
            <p:nvSpPr>
              <p:cNvPr id="37904" name="Rectangle 12"/>
              <p:cNvSpPr>
                <a:spLocks noChangeArrowheads="1"/>
              </p:cNvSpPr>
              <p:nvPr/>
            </p:nvSpPr>
            <p:spPr bwMode="auto">
              <a:xfrm>
                <a:off x="3198" y="1525"/>
                <a:ext cx="517" cy="227"/>
              </a:xfrm>
              <a:prstGeom prst="rect">
                <a:avLst/>
              </a:prstGeom>
              <a:solidFill>
                <a:srgbClr val="DF0B1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/>
              <a:lstStyle/>
              <a:p>
                <a:pPr algn="ctr"/>
                <a:r>
                  <a:rPr lang="es-ES" sz="600">
                    <a:solidFill>
                      <a:schemeClr val="bg1"/>
                    </a:solidFill>
                    <a:latin typeface="Arial" charset="0"/>
                  </a:rPr>
                  <a:t>Organizo mi bolsillo y las finanzas </a:t>
                </a:r>
                <a:br>
                  <a:rPr lang="es-ES" sz="600">
                    <a:solidFill>
                      <a:schemeClr val="bg1"/>
                    </a:solidFill>
                    <a:latin typeface="Arial" charset="0"/>
                  </a:rPr>
                </a:br>
                <a:r>
                  <a:rPr lang="es-ES" sz="600">
                    <a:solidFill>
                      <a:schemeClr val="bg1"/>
                    </a:solidFill>
                    <a:latin typeface="Arial" charset="0"/>
                  </a:rPr>
                  <a:t>familiares</a:t>
                </a:r>
              </a:p>
            </p:txBody>
          </p:sp>
        </p:grpSp>
      </p:grpSp>
      <p:sp>
        <p:nvSpPr>
          <p:cNvPr id="37891" name="AutoShape 8"/>
          <p:cNvSpPr>
            <a:spLocks noChangeArrowheads="1"/>
          </p:cNvSpPr>
          <p:nvPr/>
        </p:nvSpPr>
        <p:spPr bwMode="auto">
          <a:xfrm>
            <a:off x="6011863" y="2349500"/>
            <a:ext cx="647700" cy="396875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FFFFCC"/>
              </a:gs>
              <a:gs pos="100000">
                <a:srgbClr val="0099CC"/>
              </a:gs>
            </a:gsLst>
            <a:lin ang="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s-MX" sz="800" b="1">
                <a:latin typeface="Arial" charset="0"/>
                <a:cs typeface="Arial" charset="0"/>
              </a:rPr>
              <a:t>MIBES 1</a:t>
            </a:r>
            <a:endParaRPr lang="es-ES" sz="800" b="1">
              <a:latin typeface="Arial" charset="0"/>
              <a:cs typeface="Arial" charset="0"/>
            </a:endParaRPr>
          </a:p>
        </p:txBody>
      </p:sp>
      <p:sp>
        <p:nvSpPr>
          <p:cNvPr id="37892" name="AutoShape 8"/>
          <p:cNvSpPr>
            <a:spLocks noChangeArrowheads="1"/>
          </p:cNvSpPr>
          <p:nvPr/>
        </p:nvSpPr>
        <p:spPr bwMode="auto">
          <a:xfrm>
            <a:off x="6011863" y="2887663"/>
            <a:ext cx="647700" cy="396875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FFFFCC"/>
              </a:gs>
              <a:gs pos="100000">
                <a:srgbClr val="0099CC"/>
              </a:gs>
            </a:gsLst>
            <a:lin ang="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s-MX" sz="800" b="1">
                <a:latin typeface="Arial" charset="0"/>
                <a:cs typeface="Arial" charset="0"/>
              </a:rPr>
              <a:t>MIBES 3</a:t>
            </a:r>
            <a:endParaRPr lang="es-ES" sz="800" b="1">
              <a:latin typeface="Arial" charset="0"/>
              <a:cs typeface="Arial" charset="0"/>
            </a:endParaRPr>
          </a:p>
        </p:txBody>
      </p:sp>
      <p:sp>
        <p:nvSpPr>
          <p:cNvPr id="37893" name="AutoShape 8"/>
          <p:cNvSpPr>
            <a:spLocks noChangeArrowheads="1"/>
          </p:cNvSpPr>
          <p:nvPr/>
        </p:nvSpPr>
        <p:spPr bwMode="auto">
          <a:xfrm>
            <a:off x="6948488" y="2887663"/>
            <a:ext cx="647700" cy="396875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FFFFCC"/>
              </a:gs>
              <a:gs pos="100000">
                <a:srgbClr val="0099CC"/>
              </a:gs>
            </a:gsLst>
            <a:lin ang="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s-MX" sz="800" b="1">
                <a:latin typeface="Arial" charset="0"/>
                <a:cs typeface="Arial" charset="0"/>
              </a:rPr>
              <a:t>MIBES 5</a:t>
            </a:r>
            <a:endParaRPr lang="es-ES" sz="800" b="1">
              <a:latin typeface="Arial" charset="0"/>
              <a:cs typeface="Arial" charset="0"/>
            </a:endParaRPr>
          </a:p>
        </p:txBody>
      </p:sp>
      <p:sp>
        <p:nvSpPr>
          <p:cNvPr id="37894" name="Rectangle 17"/>
          <p:cNvSpPr>
            <a:spLocks noChangeArrowheads="1"/>
          </p:cNvSpPr>
          <p:nvPr/>
        </p:nvSpPr>
        <p:spPr bwMode="auto">
          <a:xfrm>
            <a:off x="0" y="6669088"/>
            <a:ext cx="9088438" cy="195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39750" y="2276475"/>
            <a:ext cx="5040313" cy="9350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1436" tIns="45717" rIns="91436" bIns="45717" anchor="ctr"/>
          <a:lstStyle/>
          <a:p>
            <a:pPr algn="ctr" eaLnBrk="0" hangingPunct="0">
              <a:defRPr/>
            </a:pPr>
            <a:r>
              <a:rPr lang="es-MX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</a:rPr>
              <a:t>Inicial (Alfabetización funcional)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+mj-lt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492125" y="3573463"/>
            <a:ext cx="5087938" cy="10080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1436" tIns="45717" rIns="91436" bIns="45717" anchor="ctr"/>
          <a:lstStyle/>
          <a:p>
            <a:pPr algn="ctr" eaLnBrk="0" hangingPunct="0">
              <a:defRPr/>
            </a:pPr>
            <a:r>
              <a:rPr lang="es-MX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Intermedio (Completa la primaria)</a:t>
            </a:r>
            <a:endParaRPr lang="en-US" sz="2800" b="1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39750" y="5157788"/>
            <a:ext cx="5040313" cy="863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1436" tIns="45717" rIns="91436" bIns="45717" anchor="ctr"/>
          <a:lstStyle/>
          <a:p>
            <a:pPr algn="ctr" eaLnBrk="0" hangingPunct="0">
              <a:defRPr/>
            </a:pPr>
            <a:r>
              <a:rPr lang="es-MX" sz="2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Avanzado</a:t>
            </a:r>
            <a:endParaRPr lang="en-US" sz="28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6011863" y="2278063"/>
            <a:ext cx="2689225" cy="23034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800" b="1" dirty="0"/>
              <a:t>PRIMARIA</a:t>
            </a:r>
          </a:p>
        </p:txBody>
      </p:sp>
      <p:sp>
        <p:nvSpPr>
          <p:cNvPr id="9" name="8 Rectángulo"/>
          <p:cNvSpPr/>
          <p:nvPr/>
        </p:nvSpPr>
        <p:spPr>
          <a:xfrm>
            <a:off x="6011863" y="5157788"/>
            <a:ext cx="2689225" cy="863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2800" dirty="0"/>
              <a:t>SECUNDARIA</a:t>
            </a:r>
          </a:p>
        </p:txBody>
      </p:sp>
      <p:cxnSp>
        <p:nvCxnSpPr>
          <p:cNvPr id="10" name="9 Conector recto"/>
          <p:cNvCxnSpPr/>
          <p:nvPr/>
        </p:nvCxnSpPr>
        <p:spPr>
          <a:xfrm>
            <a:off x="873125" y="1924050"/>
            <a:ext cx="74374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68" name="26 Rectángulo"/>
          <p:cNvSpPr>
            <a:spLocks noChangeArrowheads="1"/>
          </p:cNvSpPr>
          <p:nvPr/>
        </p:nvSpPr>
        <p:spPr bwMode="auto">
          <a:xfrm>
            <a:off x="1627188" y="1268413"/>
            <a:ext cx="54785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s-ES" altLang="es-MX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Arial" pitchFamily="34" charset="0"/>
              </a:rPr>
              <a:t>EL MIB SE ESTRUCTURA </a:t>
            </a:r>
            <a:r>
              <a:rPr lang="es-ES" altLang="es-MX" sz="28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cs typeface="Arial" pitchFamily="34" charset="0"/>
              </a:rPr>
              <a:t>EN NIVELES</a:t>
            </a:r>
          </a:p>
        </p:txBody>
      </p:sp>
    </p:spTree>
    <p:extLst>
      <p:ext uri="{BB962C8B-B14F-4D97-AF65-F5344CB8AC3E}">
        <p14:creationId xmlns:p14="http://schemas.microsoft.com/office/powerpoint/2010/main" val="17895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6 Grupo"/>
          <p:cNvGrpSpPr>
            <a:grpSpLocks/>
          </p:cNvGrpSpPr>
          <p:nvPr/>
        </p:nvGrpSpPr>
        <p:grpSpPr bwMode="auto">
          <a:xfrm>
            <a:off x="1536700" y="2022475"/>
            <a:ext cx="2370138" cy="3297238"/>
            <a:chOff x="1536700" y="2022475"/>
            <a:chExt cx="2370138" cy="3297238"/>
          </a:xfrm>
        </p:grpSpPr>
        <p:grpSp>
          <p:nvGrpSpPr>
            <p:cNvPr id="15383" name="5 Grupo"/>
            <p:cNvGrpSpPr>
              <a:grpSpLocks/>
            </p:cNvGrpSpPr>
            <p:nvPr/>
          </p:nvGrpSpPr>
          <p:grpSpPr bwMode="auto">
            <a:xfrm>
              <a:off x="1536700" y="2022475"/>
              <a:ext cx="2370138" cy="3144838"/>
              <a:chOff x="1536700" y="2022475"/>
              <a:chExt cx="2370138" cy="3144838"/>
            </a:xfrm>
          </p:grpSpPr>
          <p:grpSp>
            <p:nvGrpSpPr>
              <p:cNvPr id="15385" name="4 Grupo"/>
              <p:cNvGrpSpPr>
                <a:grpSpLocks/>
              </p:cNvGrpSpPr>
              <p:nvPr/>
            </p:nvGrpSpPr>
            <p:grpSpPr bwMode="auto">
              <a:xfrm>
                <a:off x="1536700" y="2022475"/>
                <a:ext cx="2370138" cy="3144838"/>
                <a:chOff x="1536700" y="2022475"/>
                <a:chExt cx="2370138" cy="3144838"/>
              </a:xfrm>
            </p:grpSpPr>
            <p:pic>
              <p:nvPicPr>
                <p:cNvPr id="15387" name="Picture 4" descr="C:\Users\luzma\AppData\Local\Microsoft\Windows\Temporary Internet Files\Content.IE5\KI5CM0YF\mibes1.jp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36700" y="2022475"/>
                  <a:ext cx="2370138" cy="13448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" name="14 Rectángulo"/>
                <p:cNvSpPr/>
                <p:nvPr/>
              </p:nvSpPr>
              <p:spPr bwMode="auto">
                <a:xfrm>
                  <a:off x="1803400" y="3367088"/>
                  <a:ext cx="1838325" cy="854075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r">
                    <a:defRPr/>
                  </a:pPr>
                  <a:r>
                    <a:rPr lang="es-MX" b="1" dirty="0">
                      <a:solidFill>
                        <a:schemeClr val="tx1"/>
                      </a:solidFill>
                    </a:rPr>
                    <a:t>MIBES 2</a:t>
                  </a:r>
                </a:p>
                <a:p>
                  <a:pPr algn="r">
                    <a:defRPr/>
                  </a:pPr>
                  <a:r>
                    <a:rPr lang="es-MX" sz="1600" b="1" dirty="0">
                      <a:solidFill>
                        <a:schemeClr val="tx1"/>
                      </a:solidFill>
                    </a:rPr>
                    <a:t>Hablemos </a:t>
                  </a:r>
                </a:p>
                <a:p>
                  <a:pPr algn="r">
                    <a:defRPr/>
                  </a:pPr>
                  <a:r>
                    <a:rPr lang="es-MX" sz="1600" b="1" dirty="0">
                      <a:solidFill>
                        <a:schemeClr val="tx1"/>
                      </a:solidFill>
                    </a:rPr>
                    <a:t>español </a:t>
                  </a:r>
                </a:p>
              </p:txBody>
            </p:sp>
            <p:sp>
              <p:nvSpPr>
                <p:cNvPr id="16" name="15 Rectángulo"/>
                <p:cNvSpPr/>
                <p:nvPr/>
              </p:nvSpPr>
              <p:spPr bwMode="auto">
                <a:xfrm>
                  <a:off x="1778000" y="4295775"/>
                  <a:ext cx="1887538" cy="871538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r">
                    <a:defRPr/>
                  </a:pPr>
                  <a:r>
                    <a:rPr lang="es-MX" b="1" dirty="0">
                      <a:solidFill>
                        <a:schemeClr val="tx1"/>
                      </a:solidFill>
                    </a:rPr>
                    <a:t>MIBES 4</a:t>
                  </a:r>
                </a:p>
                <a:p>
                  <a:pPr algn="r">
                    <a:defRPr/>
                  </a:pPr>
                  <a:r>
                    <a:rPr lang="es-MX" sz="1400" b="1" dirty="0">
                      <a:solidFill>
                        <a:schemeClr val="tx1"/>
                      </a:solidFill>
                    </a:rPr>
                    <a:t>Empiezo a </a:t>
                  </a:r>
                </a:p>
                <a:p>
                  <a:pPr algn="r">
                    <a:defRPr/>
                  </a:pPr>
                  <a:r>
                    <a:rPr lang="es-MX" sz="1400" b="1" dirty="0">
                      <a:solidFill>
                        <a:schemeClr val="tx1"/>
                      </a:solidFill>
                    </a:rPr>
                    <a:t>leer y escribir </a:t>
                  </a:r>
                </a:p>
                <a:p>
                  <a:pPr algn="r">
                    <a:defRPr/>
                  </a:pPr>
                  <a:r>
                    <a:rPr lang="es-MX" sz="1400" b="1" dirty="0">
                      <a:solidFill>
                        <a:schemeClr val="tx1"/>
                      </a:solidFill>
                    </a:rPr>
                    <a:t>el español</a:t>
                  </a:r>
                  <a:r>
                    <a:rPr lang="es-MX" dirty="0"/>
                    <a:t> </a:t>
                  </a:r>
                </a:p>
              </p:txBody>
            </p:sp>
          </p:grpSp>
          <p:pic>
            <p:nvPicPr>
              <p:cNvPr id="15386" name="Picture 2" descr="C:\Users\luzma\AppData\Local\Microsoft\Windows\Temporary Internet Files\Content.IE5\KI5CM0YF\Nacional MIBES 2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9888" y="3444875"/>
                <a:ext cx="738187" cy="871538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5384" name="Picture 3" descr="C:\Users\luzma\AppData\Local\Microsoft\Windows\Temporary Internet Files\Content.IE5\KI5CM0YF\Nacional MIBES 4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713" y="4445000"/>
              <a:ext cx="739775" cy="87471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363" name="26 Rectángulo"/>
          <p:cNvSpPr>
            <a:spLocks noChangeArrowheads="1"/>
          </p:cNvSpPr>
          <p:nvPr/>
        </p:nvSpPr>
        <p:spPr bwMode="auto">
          <a:xfrm>
            <a:off x="425302" y="1228907"/>
            <a:ext cx="83997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s-ES" altLang="es-MX" sz="3600" b="1" dirty="0" smtClean="0">
                <a:latin typeface="Arial" charset="0"/>
                <a:cs typeface="Arial" charset="0"/>
              </a:rPr>
              <a:t>Nivel Inicial en el MIB</a:t>
            </a:r>
            <a:endParaRPr lang="es-ES" altLang="es-MX" sz="3600" b="1" dirty="0">
              <a:latin typeface="Arial" charset="0"/>
              <a:cs typeface="Arial" charset="0"/>
            </a:endParaRPr>
          </a:p>
        </p:txBody>
      </p:sp>
      <p:grpSp>
        <p:nvGrpSpPr>
          <p:cNvPr id="15365" name="5 Grupo"/>
          <p:cNvGrpSpPr>
            <a:grpSpLocks/>
          </p:cNvGrpSpPr>
          <p:nvPr/>
        </p:nvGrpSpPr>
        <p:grpSpPr bwMode="auto">
          <a:xfrm>
            <a:off x="674688" y="1751013"/>
            <a:ext cx="4521200" cy="4664075"/>
            <a:chOff x="900113" y="1870364"/>
            <a:chExt cx="3657723" cy="4544435"/>
          </a:xfrm>
        </p:grpSpPr>
        <p:sp>
          <p:nvSpPr>
            <p:cNvPr id="9" name="8 Flecha abajo"/>
            <p:cNvSpPr/>
            <p:nvPr/>
          </p:nvSpPr>
          <p:spPr bwMode="auto">
            <a:xfrm rot="10800000">
              <a:off x="3562493" y="4730357"/>
              <a:ext cx="504735" cy="730079"/>
            </a:xfrm>
            <a:prstGeom prst="downArrow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MX"/>
            </a:p>
          </p:txBody>
        </p:sp>
        <p:sp>
          <p:nvSpPr>
            <p:cNvPr id="27" name="26 Elipse"/>
            <p:cNvSpPr/>
            <p:nvPr/>
          </p:nvSpPr>
          <p:spPr>
            <a:xfrm>
              <a:off x="900113" y="1870364"/>
              <a:ext cx="3657723" cy="4544435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MX"/>
            </a:p>
          </p:txBody>
        </p:sp>
        <p:sp>
          <p:nvSpPr>
            <p:cNvPr id="15380" name="2 CuadroTexto"/>
            <p:cNvSpPr txBox="1">
              <a:spLocks noChangeArrowheads="1"/>
            </p:cNvSpPr>
            <p:nvPr/>
          </p:nvSpPr>
          <p:spPr bwMode="auto">
            <a:xfrm>
              <a:off x="1950391" y="5631620"/>
              <a:ext cx="1956548" cy="46160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 eaLnBrk="1" hangingPunct="1"/>
              <a:r>
                <a:rPr lang="es-MX" altLang="es-MX" sz="2400" b="1" dirty="0"/>
                <a:t>ALFABETIZADO</a:t>
              </a:r>
            </a:p>
          </p:txBody>
        </p:sp>
      </p:grpSp>
      <p:sp>
        <p:nvSpPr>
          <p:cNvPr id="20" name="19 Heptágono"/>
          <p:cNvSpPr/>
          <p:nvPr/>
        </p:nvSpPr>
        <p:spPr>
          <a:xfrm>
            <a:off x="500063" y="4881563"/>
            <a:ext cx="1878012" cy="1758950"/>
          </a:xfrm>
          <a:prstGeom prst="heptagon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5400" b="1" dirty="0">
                <a:solidFill>
                  <a:schemeClr val="tx1"/>
                </a:solidFill>
              </a:rPr>
              <a:t>3</a:t>
            </a:r>
          </a:p>
        </p:txBody>
      </p:sp>
      <p:grpSp>
        <p:nvGrpSpPr>
          <p:cNvPr id="3" name="2 Grupo"/>
          <p:cNvGrpSpPr>
            <a:grpSpLocks/>
          </p:cNvGrpSpPr>
          <p:nvPr/>
        </p:nvGrpSpPr>
        <p:grpSpPr bwMode="auto">
          <a:xfrm>
            <a:off x="4775200" y="2092325"/>
            <a:ext cx="3178175" cy="4603750"/>
            <a:chOff x="4774582" y="2092325"/>
            <a:chExt cx="3179144" cy="4602963"/>
          </a:xfrm>
        </p:grpSpPr>
        <p:pic>
          <p:nvPicPr>
            <p:cNvPr id="15377" name="Picture 6" descr="C:\Users\luzma\AppData\Local\Microsoft\Windows\Temporary Internet Files\Content.IE5\KI5CM0YF\mibes5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3050" y="3671704"/>
              <a:ext cx="2600676" cy="1494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8" name="Picture 5" descr="C:\Users\luzma\AppData\Local\Microsoft\Windows\Temporary Internet Files\Content.IE5\KI5CM0YF\mibes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3050" y="2092325"/>
              <a:ext cx="2600676" cy="1579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20 Heptágono"/>
            <p:cNvSpPr/>
            <p:nvPr/>
          </p:nvSpPr>
          <p:spPr>
            <a:xfrm>
              <a:off x="4774582" y="4938226"/>
              <a:ext cx="1878586" cy="1757062"/>
            </a:xfrm>
            <a:prstGeom prst="heptag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MX" sz="5400" b="1" dirty="0">
                  <a:solidFill>
                    <a:schemeClr val="tx1"/>
                  </a:solidFill>
                </a:rPr>
                <a:t>2+</a:t>
              </a:r>
            </a:p>
          </p:txBody>
        </p:sp>
      </p:grpSp>
      <p:grpSp>
        <p:nvGrpSpPr>
          <p:cNvPr id="4" name="3 Grupo"/>
          <p:cNvGrpSpPr>
            <a:grpSpLocks/>
          </p:cNvGrpSpPr>
          <p:nvPr/>
        </p:nvGrpSpPr>
        <p:grpSpPr bwMode="auto">
          <a:xfrm>
            <a:off x="6699250" y="4435475"/>
            <a:ext cx="2357438" cy="2273300"/>
            <a:chOff x="6681072" y="4435475"/>
            <a:chExt cx="2358830" cy="2273515"/>
          </a:xfrm>
        </p:grpSpPr>
        <p:sp>
          <p:nvSpPr>
            <p:cNvPr id="11" name="10 Flecha abajo"/>
            <p:cNvSpPr/>
            <p:nvPr/>
          </p:nvSpPr>
          <p:spPr bwMode="auto">
            <a:xfrm rot="10800000">
              <a:off x="7878754" y="4435475"/>
              <a:ext cx="503535" cy="730319"/>
            </a:xfrm>
            <a:prstGeom prst="downArrow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MX"/>
            </a:p>
          </p:txBody>
        </p:sp>
        <p:sp>
          <p:nvSpPr>
            <p:cNvPr id="15375" name="12 CuadroTexto"/>
            <p:cNvSpPr txBox="1">
              <a:spLocks noChangeArrowheads="1"/>
            </p:cNvSpPr>
            <p:nvPr/>
          </p:nvSpPr>
          <p:spPr bwMode="auto">
            <a:xfrm>
              <a:off x="6681072" y="5214833"/>
              <a:ext cx="1701217" cy="120044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r" eaLnBrk="1" hangingPunct="1"/>
              <a:r>
                <a:rPr lang="es-MX" altLang="es-MX" sz="2400" b="1"/>
                <a:t>Conclusión de Nivel Inicial</a:t>
              </a:r>
            </a:p>
          </p:txBody>
        </p:sp>
        <p:sp>
          <p:nvSpPr>
            <p:cNvPr id="2" name="1 Pantalla"/>
            <p:cNvSpPr/>
            <p:nvPr/>
          </p:nvSpPr>
          <p:spPr>
            <a:xfrm rot="1443462">
              <a:off x="8240918" y="6064404"/>
              <a:ext cx="798984" cy="644586"/>
            </a:xfrm>
            <a:prstGeom prst="flowChartDisplay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s-MX" sz="54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24" name="23 Rectángulo"/>
          <p:cNvSpPr/>
          <p:nvPr/>
        </p:nvSpPr>
        <p:spPr bwMode="auto">
          <a:xfrm>
            <a:off x="1808163" y="2281238"/>
            <a:ext cx="1838325" cy="9890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s-MX" sz="1600" b="1" dirty="0">
                <a:solidFill>
                  <a:schemeClr val="tx1"/>
                </a:solidFill>
              </a:rPr>
              <a:t>Empiezo a leer</a:t>
            </a:r>
          </a:p>
          <a:p>
            <a:pPr algn="r">
              <a:defRPr/>
            </a:pPr>
            <a:r>
              <a:rPr lang="es-MX" sz="1600" b="1" dirty="0">
                <a:solidFill>
                  <a:schemeClr val="tx1"/>
                </a:solidFill>
              </a:rPr>
              <a:t> y escribir en mi lengua</a:t>
            </a:r>
          </a:p>
        </p:txBody>
      </p:sp>
      <p:pic>
        <p:nvPicPr>
          <p:cNvPr id="15370" name="Picture 2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6700" y="2386013"/>
            <a:ext cx="749300" cy="88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1" name="7 Grupo"/>
          <p:cNvGrpSpPr>
            <a:grpSpLocks/>
          </p:cNvGrpSpPr>
          <p:nvPr/>
        </p:nvGrpSpPr>
        <p:grpSpPr bwMode="auto">
          <a:xfrm>
            <a:off x="5195888" y="2568575"/>
            <a:ext cx="679450" cy="2401888"/>
            <a:chOff x="5195312" y="2569327"/>
            <a:chExt cx="680140" cy="2401912"/>
          </a:xfrm>
        </p:grpSpPr>
        <p:pic>
          <p:nvPicPr>
            <p:cNvPr id="15372" name="Picture 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5312" y="2569327"/>
              <a:ext cx="680140" cy="8642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373" name="Picture 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5312" y="4033315"/>
              <a:ext cx="680140" cy="937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7459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Título"/>
          <p:cNvSpPr>
            <a:spLocks noGrp="1"/>
          </p:cNvSpPr>
          <p:nvPr>
            <p:ph type="title"/>
          </p:nvPr>
        </p:nvSpPr>
        <p:spPr bwMode="auto">
          <a:xfrm>
            <a:off x="457200" y="1560513"/>
            <a:ext cx="8229600" cy="72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altLang="es-MX" sz="3600" b="1" dirty="0" smtClean="0">
                <a:solidFill>
                  <a:srgbClr val="0070C0"/>
                </a:solidFill>
              </a:rPr>
              <a:t>La Alfabetización en el MIB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755650" y="3517900"/>
            <a:ext cx="2976563" cy="13843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MX" sz="2800" dirty="0">
                <a:latin typeface="Arial" panose="020B0604020202020204" pitchFamily="34" charset="0"/>
                <a:cs typeface="Arial" panose="020B0604020202020204" pitchFamily="34" charset="0"/>
              </a:rPr>
              <a:t>La población hablante de lengua indígena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4841358" y="2342695"/>
            <a:ext cx="3398874" cy="15696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Se alfabetiza en la </a:t>
            </a:r>
            <a:r>
              <a:rPr lang="es-MX" sz="3200">
                <a:latin typeface="Arial" panose="020B0604020202020204" pitchFamily="34" charset="0"/>
                <a:cs typeface="Arial" panose="020B0604020202020204" pitchFamily="34" charset="0"/>
              </a:rPr>
              <a:t>lengua </a:t>
            </a:r>
            <a:r>
              <a:rPr lang="es-MX" sz="3200" smtClean="0">
                <a:latin typeface="Arial" panose="020B0604020202020204" pitchFamily="34" charset="0"/>
                <a:cs typeface="Arial" panose="020B0604020202020204" pitchFamily="34" charset="0"/>
              </a:rPr>
              <a:t>materna</a:t>
            </a:r>
            <a:endParaRPr lang="es-MX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844895" y="4494099"/>
            <a:ext cx="3395337" cy="15696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MX" sz="3200" dirty="0">
                <a:latin typeface="Arial" panose="020B0604020202020204" pitchFamily="34" charset="0"/>
                <a:cs typeface="Arial" panose="020B0604020202020204" pitchFamily="34" charset="0"/>
              </a:rPr>
              <a:t>Aprende el español como segunda lengua</a:t>
            </a:r>
          </a:p>
        </p:txBody>
      </p:sp>
      <p:cxnSp>
        <p:nvCxnSpPr>
          <p:cNvPr id="8" name="7 Conector recto"/>
          <p:cNvCxnSpPr/>
          <p:nvPr/>
        </p:nvCxnSpPr>
        <p:spPr>
          <a:xfrm>
            <a:off x="4192438" y="2570672"/>
            <a:ext cx="34505" cy="29502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4209690" y="2570672"/>
            <a:ext cx="63520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>
            <a:off x="4226943" y="5520906"/>
            <a:ext cx="61441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recto"/>
          <p:cNvCxnSpPr>
            <a:stCxn id="2" idx="3"/>
          </p:cNvCxnSpPr>
          <p:nvPr/>
        </p:nvCxnSpPr>
        <p:spPr>
          <a:xfrm>
            <a:off x="3732213" y="4210050"/>
            <a:ext cx="49473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57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6 Grupo"/>
          <p:cNvGrpSpPr>
            <a:grpSpLocks/>
          </p:cNvGrpSpPr>
          <p:nvPr/>
        </p:nvGrpSpPr>
        <p:grpSpPr bwMode="auto">
          <a:xfrm>
            <a:off x="948362" y="2352445"/>
            <a:ext cx="5672088" cy="2061085"/>
            <a:chOff x="1536700" y="2022475"/>
            <a:chExt cx="5672088" cy="2061085"/>
          </a:xfrm>
        </p:grpSpPr>
        <p:grpSp>
          <p:nvGrpSpPr>
            <p:cNvPr id="10" name="5 Grupo"/>
            <p:cNvGrpSpPr>
              <a:grpSpLocks/>
            </p:cNvGrpSpPr>
            <p:nvPr/>
          </p:nvGrpSpPr>
          <p:grpSpPr bwMode="auto">
            <a:xfrm>
              <a:off x="1536700" y="2022475"/>
              <a:ext cx="5672088" cy="2057910"/>
              <a:chOff x="1536700" y="2022475"/>
              <a:chExt cx="5672088" cy="2057910"/>
            </a:xfrm>
          </p:grpSpPr>
          <p:grpSp>
            <p:nvGrpSpPr>
              <p:cNvPr id="12" name="4 Grupo"/>
              <p:cNvGrpSpPr>
                <a:grpSpLocks/>
              </p:cNvGrpSpPr>
              <p:nvPr/>
            </p:nvGrpSpPr>
            <p:grpSpPr bwMode="auto">
              <a:xfrm>
                <a:off x="1536700" y="2022475"/>
                <a:ext cx="5672088" cy="2057910"/>
                <a:chOff x="1536700" y="2022475"/>
                <a:chExt cx="5672088" cy="2057910"/>
              </a:xfrm>
            </p:grpSpPr>
            <p:pic>
              <p:nvPicPr>
                <p:cNvPr id="14" name="Picture 4" descr="C:\Users\luzma\AppData\Local\Microsoft\Windows\Temporary Internet Files\Content.IE5\KI5CM0YF\mibes1.jpg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36700" y="2022475"/>
                  <a:ext cx="2370138" cy="13448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" name="14 Rectángulo"/>
                <p:cNvSpPr/>
                <p:nvPr/>
              </p:nvSpPr>
              <p:spPr bwMode="auto">
                <a:xfrm>
                  <a:off x="5345857" y="2051290"/>
                  <a:ext cx="1838325" cy="854075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r">
                    <a:defRPr/>
                  </a:pPr>
                  <a:r>
                    <a:rPr lang="es-MX" b="1" dirty="0">
                      <a:solidFill>
                        <a:schemeClr val="tx1"/>
                      </a:solidFill>
                    </a:rPr>
                    <a:t>MIBES 2</a:t>
                  </a:r>
                </a:p>
                <a:p>
                  <a:pPr algn="r">
                    <a:defRPr/>
                  </a:pPr>
                  <a:r>
                    <a:rPr lang="es-MX" sz="1600" b="1" dirty="0">
                      <a:solidFill>
                        <a:schemeClr val="tx1"/>
                      </a:solidFill>
                    </a:rPr>
                    <a:t>Hablemos </a:t>
                  </a:r>
                </a:p>
                <a:p>
                  <a:pPr algn="r">
                    <a:defRPr/>
                  </a:pPr>
                  <a:r>
                    <a:rPr lang="es-MX" sz="1600" b="1" dirty="0">
                      <a:solidFill>
                        <a:schemeClr val="tx1"/>
                      </a:solidFill>
                    </a:rPr>
                    <a:t>español </a:t>
                  </a:r>
                </a:p>
              </p:txBody>
            </p:sp>
            <p:sp>
              <p:nvSpPr>
                <p:cNvPr id="16" name="15 Rectángulo"/>
                <p:cNvSpPr/>
                <p:nvPr/>
              </p:nvSpPr>
              <p:spPr bwMode="auto">
                <a:xfrm>
                  <a:off x="5321250" y="3208847"/>
                  <a:ext cx="1887538" cy="871538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r">
                    <a:defRPr/>
                  </a:pPr>
                  <a:r>
                    <a:rPr lang="es-MX" b="1" dirty="0">
                      <a:solidFill>
                        <a:schemeClr val="tx1"/>
                      </a:solidFill>
                    </a:rPr>
                    <a:t>MIBES 4</a:t>
                  </a:r>
                </a:p>
                <a:p>
                  <a:pPr algn="r">
                    <a:defRPr/>
                  </a:pPr>
                  <a:r>
                    <a:rPr lang="es-MX" sz="1400" b="1" dirty="0">
                      <a:solidFill>
                        <a:schemeClr val="tx1"/>
                      </a:solidFill>
                    </a:rPr>
                    <a:t>Empiezo a </a:t>
                  </a:r>
                </a:p>
                <a:p>
                  <a:pPr algn="r">
                    <a:defRPr/>
                  </a:pPr>
                  <a:r>
                    <a:rPr lang="es-MX" sz="1400" b="1" dirty="0">
                      <a:solidFill>
                        <a:schemeClr val="tx1"/>
                      </a:solidFill>
                    </a:rPr>
                    <a:t>leer y escribir </a:t>
                  </a:r>
                </a:p>
                <a:p>
                  <a:pPr algn="r">
                    <a:defRPr/>
                  </a:pPr>
                  <a:r>
                    <a:rPr lang="es-MX" sz="1400" b="1" dirty="0">
                      <a:solidFill>
                        <a:schemeClr val="tx1"/>
                      </a:solidFill>
                    </a:rPr>
                    <a:t>el español</a:t>
                  </a:r>
                  <a:r>
                    <a:rPr lang="es-MX" dirty="0"/>
                    <a:t> </a:t>
                  </a:r>
                </a:p>
              </p:txBody>
            </p:sp>
          </p:grpSp>
          <p:pic>
            <p:nvPicPr>
              <p:cNvPr id="13" name="Picture 2" descr="C:\Users\luzma\AppData\Local\Microsoft\Windows\Temporary Internet Files\Content.IE5\KI5CM0YF\Nacional MIBES 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47055" y="2051290"/>
                <a:ext cx="738187" cy="871538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1" name="Picture 3" descr="C:\Users\luzma\AppData\Local\Microsoft\Windows\Temporary Internet Files\Content.IE5\KI5CM0YF\Nacional MIBES 4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7147" y="3208847"/>
              <a:ext cx="739775" cy="874713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Picture 2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463" y="2654580"/>
            <a:ext cx="749300" cy="88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654541" y="3974586"/>
            <a:ext cx="4952046" cy="2746333"/>
            <a:chOff x="5353050" y="2092325"/>
            <a:chExt cx="4953556" cy="2745863"/>
          </a:xfrm>
        </p:grpSpPr>
        <p:pic>
          <p:nvPicPr>
            <p:cNvPr id="19" name="Picture 6" descr="C:\Users\luzma\AppData\Local\Microsoft\Windows\Temporary Internet Files\Content.IE5\KI5CM0YF\mibes5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5930" y="3343957"/>
              <a:ext cx="2600676" cy="1494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5" descr="C:\Users\luzma\AppData\Local\Microsoft\Windows\Temporary Internet Files\Content.IE5\KI5CM0YF\mibes3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3050" y="2092325"/>
              <a:ext cx="2600676" cy="1579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2 CuadroTexto"/>
          <p:cNvSpPr txBox="1"/>
          <p:nvPr/>
        </p:nvSpPr>
        <p:spPr>
          <a:xfrm>
            <a:off x="948362" y="1298861"/>
            <a:ext cx="2352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Alfabetización en lengua indígena</a:t>
            </a:r>
            <a:endParaRPr lang="es-MX" sz="2000" b="1" dirty="0"/>
          </a:p>
        </p:txBody>
      </p:sp>
      <p:sp>
        <p:nvSpPr>
          <p:cNvPr id="23" name="22 CuadroTexto"/>
          <p:cNvSpPr txBox="1"/>
          <p:nvPr/>
        </p:nvSpPr>
        <p:spPr>
          <a:xfrm>
            <a:off x="4559599" y="1398910"/>
            <a:ext cx="3169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 smtClean="0"/>
              <a:t>Aprendizaje del español como segunda lengua</a:t>
            </a:r>
            <a:endParaRPr lang="es-MX" sz="2000" b="1" dirty="0"/>
          </a:p>
        </p:txBody>
      </p:sp>
      <p:grpSp>
        <p:nvGrpSpPr>
          <p:cNvPr id="24" name="7 Grupo"/>
          <p:cNvGrpSpPr>
            <a:grpSpLocks/>
          </p:cNvGrpSpPr>
          <p:nvPr/>
        </p:nvGrpSpPr>
        <p:grpSpPr bwMode="auto">
          <a:xfrm>
            <a:off x="633151" y="4395081"/>
            <a:ext cx="5334747" cy="2263578"/>
            <a:chOff x="2105827" y="3373483"/>
            <a:chExt cx="7290076" cy="2263601"/>
          </a:xfrm>
        </p:grpSpPr>
        <p:pic>
          <p:nvPicPr>
            <p:cNvPr id="25" name="Picture 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5827" y="3373483"/>
              <a:ext cx="680140" cy="8642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15762" y="4699160"/>
              <a:ext cx="680141" cy="937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3 CuadroTexto"/>
          <p:cNvSpPr txBox="1"/>
          <p:nvPr/>
        </p:nvSpPr>
        <p:spPr>
          <a:xfrm>
            <a:off x="5301049" y="4764410"/>
            <a:ext cx="28190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Fortalece la lectura y escritura en ambas lenguas</a:t>
            </a:r>
            <a:endParaRPr lang="es-MX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3083225" y="234779"/>
            <a:ext cx="34311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Módulos del Nivel inicial del MIB</a:t>
            </a:r>
            <a:endParaRPr lang="es-MX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04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6634</TotalTime>
  <Words>569</Words>
  <Application>Microsoft Macintosh PowerPoint</Application>
  <PresentationFormat>Presentación en pantalla (4:3)</PresentationFormat>
  <Paragraphs>109</Paragraphs>
  <Slides>18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6" baseType="lpstr">
      <vt:lpstr>Calibri</vt:lpstr>
      <vt:lpstr>Comic Sans MS</vt:lpstr>
      <vt:lpstr>MS PGothic</vt:lpstr>
      <vt:lpstr>ＭＳ Ｐゴシック</vt:lpstr>
      <vt:lpstr>SimSun</vt:lpstr>
      <vt:lpstr>Wingdings</vt:lpstr>
      <vt:lpstr>Arial</vt:lpstr>
      <vt:lpstr>Tema de Office</vt:lpstr>
      <vt:lpstr>Presentación de PowerPoint</vt:lpstr>
      <vt:lpstr>El MIB …</vt:lpstr>
      <vt:lpstr>El MIB</vt:lpstr>
      <vt:lpstr>CARACTERÍSTICAS DEL MIB</vt:lpstr>
      <vt:lpstr>Presentación de PowerPoint</vt:lpstr>
      <vt:lpstr>Presentación de PowerPoint</vt:lpstr>
      <vt:lpstr>Presentación de PowerPoint</vt:lpstr>
      <vt:lpstr>La Alfabetización en el MIB</vt:lpstr>
      <vt:lpstr>Presentación de PowerPoint</vt:lpstr>
      <vt:lpstr>Presentación de PowerPoint</vt:lpstr>
      <vt:lpstr>Presentación de PowerPoint</vt:lpstr>
      <vt:lpstr>Para el educando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INEA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Kony</dc:creator>
  <cp:lastModifiedBy>Usuario de Microsoft Office</cp:lastModifiedBy>
  <cp:revision>404</cp:revision>
  <cp:lastPrinted>2013-10-25T17:44:16Z</cp:lastPrinted>
  <dcterms:created xsi:type="dcterms:W3CDTF">2013-02-20T23:15:00Z</dcterms:created>
  <dcterms:modified xsi:type="dcterms:W3CDTF">2015-09-29T22:08:02Z</dcterms:modified>
</cp:coreProperties>
</file>