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13"/>
  </p:handoutMasterIdLst>
  <p:sldIdLst>
    <p:sldId id="318" r:id="rId3"/>
    <p:sldId id="319" r:id="rId4"/>
    <p:sldId id="324" r:id="rId5"/>
    <p:sldId id="311" r:id="rId6"/>
    <p:sldId id="317" r:id="rId7"/>
    <p:sldId id="297" r:id="rId8"/>
    <p:sldId id="312" r:id="rId9"/>
    <p:sldId id="325" r:id="rId10"/>
    <p:sldId id="316" r:id="rId11"/>
    <p:sldId id="326" r:id="rId12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9690" autoAdjust="0"/>
    <p:restoredTop sz="94633" autoAdjust="0"/>
  </p:normalViewPr>
  <p:slideViewPr>
    <p:cSldViewPr>
      <p:cViewPr>
        <p:scale>
          <a:sx n="60" d="100"/>
          <a:sy n="60" d="100"/>
        </p:scale>
        <p:origin x="-396" y="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Hoja1!$E$1</c:f>
              <c:strCache>
                <c:ptCount val="1"/>
                <c:pt idx="0">
                  <c:v>Nivel 1</c:v>
                </c:pt>
              </c:strCache>
            </c:strRef>
          </c:tx>
          <c:invertIfNegative val="0"/>
          <c:cat>
            <c:strRef>
              <c:f>Hoja1!$D$2:$D$22</c:f>
              <c:strCache>
                <c:ptCount val="21"/>
                <c:pt idx="0">
                  <c:v>Aguascalientes</c:v>
                </c:pt>
                <c:pt idx="1">
                  <c:v>Baja California</c:v>
                </c:pt>
                <c:pt idx="2">
                  <c:v>Chiapas</c:v>
                </c:pt>
                <c:pt idx="3">
                  <c:v>Chihuahua</c:v>
                </c:pt>
                <c:pt idx="4">
                  <c:v>Colima</c:v>
                </c:pt>
                <c:pt idx="5">
                  <c:v>Distrito Federal</c:v>
                </c:pt>
                <c:pt idx="6">
                  <c:v>Estado de Mexico</c:v>
                </c:pt>
                <c:pt idx="7">
                  <c:v>Guanajuato</c:v>
                </c:pt>
                <c:pt idx="8">
                  <c:v>Hidalgo </c:v>
                </c:pt>
                <c:pt idx="9">
                  <c:v>Michoacan</c:v>
                </c:pt>
                <c:pt idx="10">
                  <c:v>Morelos</c:v>
                </c:pt>
                <c:pt idx="11">
                  <c:v>Nayarit</c:v>
                </c:pt>
                <c:pt idx="12">
                  <c:v>Nuevo León</c:v>
                </c:pt>
                <c:pt idx="13">
                  <c:v>Oaxaca</c:v>
                </c:pt>
                <c:pt idx="14">
                  <c:v>Puebla</c:v>
                </c:pt>
                <c:pt idx="15">
                  <c:v>Queretaro</c:v>
                </c:pt>
                <c:pt idx="16">
                  <c:v>Quintana Roo</c:v>
                </c:pt>
                <c:pt idx="17">
                  <c:v>Sonora</c:v>
                </c:pt>
                <c:pt idx="18">
                  <c:v>Tamaulipas</c:v>
                </c:pt>
                <c:pt idx="19">
                  <c:v>Tlaxcala</c:v>
                </c:pt>
                <c:pt idx="20">
                  <c:v>Veracruz</c:v>
                </c:pt>
              </c:strCache>
            </c:strRef>
          </c:cat>
          <c:val>
            <c:numRef>
              <c:f>Hoja1!$E$2:$E$22</c:f>
              <c:numCache>
                <c:formatCode>General</c:formatCode>
                <c:ptCount val="21"/>
                <c:pt idx="0">
                  <c:v>117</c:v>
                </c:pt>
                <c:pt idx="1">
                  <c:v>38</c:v>
                </c:pt>
                <c:pt idx="2">
                  <c:v>60</c:v>
                </c:pt>
                <c:pt idx="3">
                  <c:v>86</c:v>
                </c:pt>
                <c:pt idx="4">
                  <c:v>6</c:v>
                </c:pt>
                <c:pt idx="5">
                  <c:v>84</c:v>
                </c:pt>
                <c:pt idx="6">
                  <c:v>96</c:v>
                </c:pt>
                <c:pt idx="7">
                  <c:v>40</c:v>
                </c:pt>
                <c:pt idx="8">
                  <c:v>61</c:v>
                </c:pt>
                <c:pt idx="9">
                  <c:v>50</c:v>
                </c:pt>
                <c:pt idx="10">
                  <c:v>183</c:v>
                </c:pt>
                <c:pt idx="11">
                  <c:v>25</c:v>
                </c:pt>
                <c:pt idx="12">
                  <c:v>109</c:v>
                </c:pt>
                <c:pt idx="13">
                  <c:v>28</c:v>
                </c:pt>
                <c:pt idx="14">
                  <c:v>193</c:v>
                </c:pt>
                <c:pt idx="15">
                  <c:v>4</c:v>
                </c:pt>
                <c:pt idx="16">
                  <c:v>183</c:v>
                </c:pt>
                <c:pt idx="17">
                  <c:v>0</c:v>
                </c:pt>
                <c:pt idx="18">
                  <c:v>68</c:v>
                </c:pt>
                <c:pt idx="19">
                  <c:v>58</c:v>
                </c:pt>
                <c:pt idx="20">
                  <c:v>41</c:v>
                </c:pt>
              </c:numCache>
            </c:numRef>
          </c:val>
        </c:ser>
        <c:ser>
          <c:idx val="1"/>
          <c:order val="1"/>
          <c:tx>
            <c:strRef>
              <c:f>Hoja1!$F$1</c:f>
              <c:strCache>
                <c:ptCount val="1"/>
                <c:pt idx="0">
                  <c:v>Nivel 2</c:v>
                </c:pt>
              </c:strCache>
            </c:strRef>
          </c:tx>
          <c:invertIfNegative val="0"/>
          <c:cat>
            <c:strRef>
              <c:f>Hoja1!$D$2:$D$22</c:f>
              <c:strCache>
                <c:ptCount val="21"/>
                <c:pt idx="0">
                  <c:v>Aguascalientes</c:v>
                </c:pt>
                <c:pt idx="1">
                  <c:v>Baja California</c:v>
                </c:pt>
                <c:pt idx="2">
                  <c:v>Chiapas</c:v>
                </c:pt>
                <c:pt idx="3">
                  <c:v>Chihuahua</c:v>
                </c:pt>
                <c:pt idx="4">
                  <c:v>Colima</c:v>
                </c:pt>
                <c:pt idx="5">
                  <c:v>Distrito Federal</c:v>
                </c:pt>
                <c:pt idx="6">
                  <c:v>Estado de Mexico</c:v>
                </c:pt>
                <c:pt idx="7">
                  <c:v>Guanajuato</c:v>
                </c:pt>
                <c:pt idx="8">
                  <c:v>Hidalgo </c:v>
                </c:pt>
                <c:pt idx="9">
                  <c:v>Michoacan</c:v>
                </c:pt>
                <c:pt idx="10">
                  <c:v>Morelos</c:v>
                </c:pt>
                <c:pt idx="11">
                  <c:v>Nayarit</c:v>
                </c:pt>
                <c:pt idx="12">
                  <c:v>Nuevo León</c:v>
                </c:pt>
                <c:pt idx="13">
                  <c:v>Oaxaca</c:v>
                </c:pt>
                <c:pt idx="14">
                  <c:v>Puebla</c:v>
                </c:pt>
                <c:pt idx="15">
                  <c:v>Queretaro</c:v>
                </c:pt>
                <c:pt idx="16">
                  <c:v>Quintana Roo</c:v>
                </c:pt>
                <c:pt idx="17">
                  <c:v>Sonora</c:v>
                </c:pt>
                <c:pt idx="18">
                  <c:v>Tamaulipas</c:v>
                </c:pt>
                <c:pt idx="19">
                  <c:v>Tlaxcala</c:v>
                </c:pt>
                <c:pt idx="20">
                  <c:v>Veracruz</c:v>
                </c:pt>
              </c:strCache>
            </c:strRef>
          </c:cat>
          <c:val>
            <c:numRef>
              <c:f>Hoja1!$F$2:$F$22</c:f>
              <c:numCache>
                <c:formatCode>General</c:formatCode>
                <c:ptCount val="2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3</c:v>
                </c:pt>
                <c:pt idx="11">
                  <c:v>0</c:v>
                </c:pt>
                <c:pt idx="12">
                  <c:v>1</c:v>
                </c:pt>
                <c:pt idx="13">
                  <c:v>0</c:v>
                </c:pt>
                <c:pt idx="14">
                  <c:v>1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6851584"/>
        <c:axId val="66853120"/>
      </c:barChart>
      <c:catAx>
        <c:axId val="668515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s-MX"/>
          </a:p>
        </c:txPr>
        <c:crossAx val="66853120"/>
        <c:crosses val="autoZero"/>
        <c:auto val="1"/>
        <c:lblAlgn val="ctr"/>
        <c:lblOffset val="100"/>
        <c:noMultiLvlLbl val="0"/>
      </c:catAx>
      <c:valAx>
        <c:axId val="66853120"/>
        <c:scaling>
          <c:orientation val="minMax"/>
          <c:max val="2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685158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CA3CDE3-0213-44EA-B06B-AC9E2E62EFB2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1D98425-D9B1-454A-A309-7C3723D846B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14809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88E43-C027-4DF6-9E09-AEE423516707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06EEC2-EB39-4107-AB1D-94FC0ACBB1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4241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88E43-C027-4DF6-9E09-AEE423516707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06EEC2-EB39-4107-AB1D-94FC0ACBB1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101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88E43-C027-4DF6-9E09-AEE423516707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06EEC2-EB39-4107-AB1D-94FC0ACBB1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7438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42000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23CF1A7-EE47-A14C-9615-53B65A71A629}" type="datetimeFigureOut">
              <a:rPr lang="es-ES" smtClean="0"/>
              <a:t>24/09/2015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BDC8B4-B6A7-7843-B85A-DE423616D9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4027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41496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98147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18100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42724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52297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9226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567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18408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47635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81741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52210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2016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88E43-C027-4DF6-9E09-AEE423516707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06EEC2-EB39-4107-AB1D-94FC0ACBB1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0029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88E43-C027-4DF6-9E09-AEE423516707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06EEC2-EB39-4107-AB1D-94FC0ACBB1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2164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88E43-C027-4DF6-9E09-AEE423516707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06EEC2-EB39-4107-AB1D-94FC0ACBB1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3202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88E43-C027-4DF6-9E09-AEE423516707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06EEC2-EB39-4107-AB1D-94FC0ACBB1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2951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88E43-C027-4DF6-9E09-AEE423516707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06EEC2-EB39-4107-AB1D-94FC0ACBB1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6597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88E43-C027-4DF6-9E09-AEE423516707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06EEC2-EB39-4107-AB1D-94FC0ACBB1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4587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88E43-C027-4DF6-9E09-AEE423516707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06EEC2-EB39-4107-AB1D-94FC0ACBB1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4535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golfsur.com.mx/wp-content/uploads/2014/02/logoSEP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1055"/>
            <a:ext cx="1789807" cy="613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encrypted-tbn3.gstatic.com/images?q=tbn:ANd9GcRNefoDnHNocFE16opnVLdLj5QZmLtHlBoqG3RxDcWDt2HlnbK10Q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19" y="238126"/>
            <a:ext cx="1357759" cy="43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9 Conector recto"/>
          <p:cNvCxnSpPr/>
          <p:nvPr userDrawn="1"/>
        </p:nvCxnSpPr>
        <p:spPr>
          <a:xfrm>
            <a:off x="179512" y="908720"/>
            <a:ext cx="8784976" cy="0"/>
          </a:xfrm>
          <a:prstGeom prst="line">
            <a:avLst/>
          </a:prstGeom>
          <a:ln w="57150" cmpd="thickThin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9898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1579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7.png"/><Relationship Id="rId7" Type="http://schemas.openxmlformats.org/officeDocument/2006/relationships/image" Target="../media/image12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Relationship Id="rId9" Type="http://schemas.openxmlformats.org/officeDocument/2006/relationships/image" Target="../media/image1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3 Título"/>
          <p:cNvSpPr>
            <a:spLocks noGrp="1"/>
          </p:cNvSpPr>
          <p:nvPr>
            <p:ph type="ctrTitle"/>
          </p:nvPr>
        </p:nvSpPr>
        <p:spPr bwMode="auto">
          <a:xfrm>
            <a:off x="4202113" y="3068960"/>
            <a:ext cx="4746625" cy="145370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altLang="es-MX" b="1" dirty="0" smtClean="0">
                <a:solidFill>
                  <a:srgbClr val="C00000"/>
                </a:solidFill>
              </a:rPr>
              <a:t>Alfabetización tecnológica</a:t>
            </a:r>
            <a:endParaRPr lang="es-MX" altLang="es-MX" dirty="0" smtClean="0"/>
          </a:p>
        </p:txBody>
      </p:sp>
      <p:sp>
        <p:nvSpPr>
          <p:cNvPr id="13315" name="5 CuadroTexto"/>
          <p:cNvSpPr txBox="1">
            <a:spLocks noChangeArrowheads="1"/>
          </p:cNvSpPr>
          <p:nvPr/>
        </p:nvSpPr>
        <p:spPr bwMode="auto">
          <a:xfrm>
            <a:off x="6361113" y="6310313"/>
            <a:ext cx="2587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/>
            <a:r>
              <a:rPr lang="es-MX" altLang="es-MX" b="1" dirty="0"/>
              <a:t>24 de Septiembre, 2015</a:t>
            </a:r>
          </a:p>
        </p:txBody>
      </p:sp>
      <p:pic>
        <p:nvPicPr>
          <p:cNvPr id="13316" name="8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0"/>
            <a:ext cx="1160463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6 Grupo"/>
          <p:cNvGrpSpPr/>
          <p:nvPr/>
        </p:nvGrpSpPr>
        <p:grpSpPr>
          <a:xfrm>
            <a:off x="539552" y="1860757"/>
            <a:ext cx="4013172" cy="3686013"/>
            <a:chOff x="1835696" y="2262448"/>
            <a:chExt cx="4013172" cy="3686013"/>
          </a:xfrm>
        </p:grpSpPr>
        <p:pic>
          <p:nvPicPr>
            <p:cNvPr id="8" name="Imagen 2" descr="Captura de pantalla 2014-09-22 a la(s) 08.32.35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5028" y="2395611"/>
              <a:ext cx="1512888" cy="194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Imagen 3" descr="Captura de pantalla 2014-09-22 a la(s) 08.33.10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728" y="2262448"/>
              <a:ext cx="1511300" cy="1947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Imagen 4" descr="Captura de pantalla 2014-09-22 a la(s) 08.33.59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4718" y="3501008"/>
              <a:ext cx="1454150" cy="1871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Imagen 5" descr="Captura de pantalla 2014-09-22 a la(s) 08.34.22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3573289"/>
              <a:ext cx="1460500" cy="1871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Imagen 6" descr="Captura de pantalla 2014-09-22 a la(s) 08.34.52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7084" y="4076799"/>
              <a:ext cx="1458912" cy="1871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3127656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79512" y="920573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 sz="2800" b="1">
                <a:solidFill>
                  <a:srgbClr val="C0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defRPr>
            </a:lvl1pPr>
          </a:lstStyle>
          <a:p>
            <a:r>
              <a:rPr lang="es-MX" dirty="0" smtClean="0"/>
              <a:t>Otras necesidades  necesidades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431540" y="1844824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sz="3600" dirty="0" smtClean="0"/>
              <a:t>¿</a:t>
            </a:r>
            <a:r>
              <a:rPr lang="es-MX" sz="3600" dirty="0"/>
              <a:t>Qué tipo de problemas han detectado?</a:t>
            </a:r>
          </a:p>
          <a:p>
            <a:pPr lvl="0"/>
            <a:r>
              <a:rPr lang="es-MX" sz="3600" dirty="0"/>
              <a:t>¿Cómo lo han resuelto?</a:t>
            </a:r>
          </a:p>
          <a:p>
            <a:pPr lvl="0"/>
            <a:r>
              <a:rPr lang="es-MX" sz="3600" dirty="0"/>
              <a:t>¿Qué sugieren?</a:t>
            </a:r>
          </a:p>
          <a:p>
            <a:pPr lvl="0"/>
            <a:r>
              <a:rPr lang="es-MX" sz="3600" dirty="0"/>
              <a:t>¿Metas para 2016</a:t>
            </a:r>
            <a:r>
              <a:rPr lang="es-MX" sz="3600" dirty="0" smtClean="0"/>
              <a:t>?</a:t>
            </a:r>
            <a:endParaRPr lang="es-MX" sz="3600" dirty="0"/>
          </a:p>
        </p:txBody>
      </p:sp>
      <p:pic>
        <p:nvPicPr>
          <p:cNvPr id="9" name="Picture 2" descr="http://www.peris.es/media/consultoria-sobre-seguro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880570"/>
            <a:ext cx="1765970" cy="176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97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51520" y="908720"/>
            <a:ext cx="7707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C0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rPr>
              <a:t>Datos en Alfabetización tecnológica</a:t>
            </a:r>
            <a:endParaRPr lang="es-MX" sz="2800" b="1" dirty="0">
              <a:solidFill>
                <a:srgbClr val="C00000"/>
              </a:solidFill>
              <a:latin typeface="+mj-lt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978197"/>
              </p:ext>
            </p:extLst>
          </p:nvPr>
        </p:nvGraphicFramePr>
        <p:xfrm>
          <a:off x="611560" y="1772816"/>
          <a:ext cx="7632849" cy="281940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4248472"/>
                <a:gridCol w="1368152"/>
                <a:gridCol w="1282183"/>
                <a:gridCol w="734042"/>
              </a:tblGrid>
              <a:tr h="0">
                <a:tc rowSpan="3">
                  <a:txBody>
                    <a:bodyPr/>
                    <a:lstStyle/>
                    <a:p>
                      <a:pPr algn="ctr" fontAlgn="auto"/>
                      <a:r>
                        <a:rPr lang="es-MX" sz="2000" b="1" u="none" strike="noStrike" dirty="0">
                          <a:effectLst/>
                        </a:rPr>
                        <a:t>MÓDULOS</a:t>
                      </a:r>
                      <a:endParaRPr lang="es-MX" sz="2000" b="1" i="0" u="none" strike="noStrike" dirty="0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s-MX" sz="2000" b="1" i="0" u="none" strike="noStrike" dirty="0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6932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Exámenes</a:t>
                      </a:r>
                      <a:endParaRPr lang="es-MX" sz="2000" b="1" i="0" u="none" strike="noStrike" dirty="0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6932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 smtClean="0">
                          <a:effectLst/>
                        </a:rPr>
                        <a:t>Presentados</a:t>
                      </a:r>
                      <a:endParaRPr lang="es-MX" sz="2000" b="1" i="0" u="none" strike="noStrike" dirty="0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 smtClean="0">
                          <a:effectLst/>
                        </a:rPr>
                        <a:t>Acreditados</a:t>
                      </a:r>
                      <a:endParaRPr lang="es-MX" sz="2000" b="1" i="0" u="none" strike="noStrike" dirty="0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%</a:t>
                      </a:r>
                      <a:endParaRPr lang="es-MX" sz="2000" b="1" i="0" u="none" strike="noStrike" dirty="0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26932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Introducción al uso de la computadora</a:t>
                      </a:r>
                      <a:endParaRPr lang="es-MX" sz="2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000" u="none" strike="noStrike">
                          <a:effectLst/>
                        </a:rPr>
                        <a:t>17,237</a:t>
                      </a:r>
                      <a:endParaRPr lang="es-MX" sz="2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000" u="none" strike="noStrike">
                          <a:effectLst/>
                        </a:rPr>
                        <a:t>14,016</a:t>
                      </a:r>
                      <a:endParaRPr lang="es-MX" sz="2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000" u="none" strike="noStrike">
                          <a:effectLst/>
                        </a:rPr>
                        <a:t>81%</a:t>
                      </a:r>
                      <a:endParaRPr lang="es-MX" sz="2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26932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 dirty="0">
                          <a:effectLst/>
                        </a:rPr>
                        <a:t>Escribo con la computadora</a:t>
                      </a:r>
                      <a:endParaRPr lang="es-MX" sz="2000" b="0" i="0" u="none" strike="noStrike" dirty="0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000" u="none" strike="noStrike">
                          <a:effectLst/>
                        </a:rPr>
                        <a:t>10,899</a:t>
                      </a:r>
                      <a:endParaRPr lang="es-MX" sz="2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000" u="none" strike="noStrike">
                          <a:effectLst/>
                        </a:rPr>
                        <a:t>8,898</a:t>
                      </a:r>
                      <a:endParaRPr lang="es-MX" sz="2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000" u="none" strike="noStrike">
                          <a:effectLst/>
                        </a:rPr>
                        <a:t>82%</a:t>
                      </a:r>
                      <a:endParaRPr lang="es-MX" sz="2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26932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Aprovecho internet</a:t>
                      </a:r>
                      <a:endParaRPr lang="es-MX" sz="2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000" u="none" strike="noStrike">
                          <a:effectLst/>
                        </a:rPr>
                        <a:t>5,117</a:t>
                      </a:r>
                      <a:endParaRPr lang="es-MX" sz="2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000" u="none" strike="noStrike">
                          <a:effectLst/>
                        </a:rPr>
                        <a:t>4,683</a:t>
                      </a:r>
                      <a:endParaRPr lang="es-MX" sz="2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000" u="none" strike="noStrike">
                          <a:effectLst/>
                        </a:rPr>
                        <a:t>92%</a:t>
                      </a:r>
                      <a:endParaRPr lang="es-MX" sz="2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26932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Ordeno y calculo con la computadora</a:t>
                      </a:r>
                      <a:endParaRPr lang="es-MX" sz="2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000" u="none" strike="noStrike">
                          <a:effectLst/>
                        </a:rPr>
                        <a:t>119</a:t>
                      </a:r>
                      <a:endParaRPr lang="es-MX" sz="2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000" u="none" strike="noStrike">
                          <a:effectLst/>
                        </a:rPr>
                        <a:t>115</a:t>
                      </a:r>
                      <a:endParaRPr lang="es-MX" sz="2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000" u="none" strike="noStrike">
                          <a:effectLst/>
                        </a:rPr>
                        <a:t>97%</a:t>
                      </a:r>
                      <a:endParaRPr lang="es-MX" sz="2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26932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Hago presentaciones con la computadora</a:t>
                      </a:r>
                      <a:endParaRPr lang="es-MX" sz="2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000" u="none" strike="noStrike">
                          <a:effectLst/>
                        </a:rPr>
                        <a:t>207</a:t>
                      </a:r>
                      <a:endParaRPr lang="es-MX" sz="2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000" u="none" strike="noStrike">
                          <a:effectLst/>
                        </a:rPr>
                        <a:t>132</a:t>
                      </a:r>
                      <a:endParaRPr lang="es-MX" sz="2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000" u="none" strike="noStrike" dirty="0">
                          <a:effectLst/>
                        </a:rPr>
                        <a:t>64%</a:t>
                      </a:r>
                      <a:endParaRPr lang="es-MX" sz="2000" b="0" i="0" u="none" strike="noStrike" dirty="0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251520" y="6141660"/>
            <a:ext cx="142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Fuente: SASA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2759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399650" y="3964994"/>
            <a:ext cx="8262544" cy="2166766"/>
            <a:chOff x="411259" y="3356992"/>
            <a:chExt cx="8262544" cy="2166766"/>
          </a:xfrm>
        </p:grpSpPr>
        <p:pic>
          <p:nvPicPr>
            <p:cNvPr id="7" name="Imagen 3" descr="Captura de pantalla 2014-09-22 a la(s) 08.33.10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6306" y="3374907"/>
              <a:ext cx="1625731" cy="2095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Imagen 5" descr="Captura de pantalla 2014-09-22 a la(s) 08.34.2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259" y="3374908"/>
              <a:ext cx="1635047" cy="2095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Imagen 2" descr="Captura de pantalla 2014-09-22 a la(s) 08.32.35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037" y="3356992"/>
              <a:ext cx="1673086" cy="2148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Imagen 4" descr="Captura de pantalla 2014-09-22 a la(s) 08.33.59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0935" y="3395217"/>
              <a:ext cx="1653726" cy="2128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Imagen 6" descr="Captura de pantalla 2014-09-22 a la(s) 08.34.52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4661" y="3395216"/>
              <a:ext cx="1659142" cy="2128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1 Cerrar llave"/>
          <p:cNvSpPr/>
          <p:nvPr/>
        </p:nvSpPr>
        <p:spPr>
          <a:xfrm rot="5400000">
            <a:off x="4207353" y="2092555"/>
            <a:ext cx="647140" cy="8285762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CuadroTexto"/>
          <p:cNvSpPr txBox="1"/>
          <p:nvPr/>
        </p:nvSpPr>
        <p:spPr>
          <a:xfrm>
            <a:off x="3207169" y="6485274"/>
            <a:ext cx="26475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Exámenes </a:t>
            </a:r>
            <a:r>
              <a:rPr lang="es-MX" sz="2000" b="1" dirty="0" smtClean="0"/>
              <a:t>impresos</a:t>
            </a:r>
            <a:endParaRPr lang="es-MX" sz="2000" b="1" dirty="0"/>
          </a:p>
        </p:txBody>
      </p:sp>
      <p:sp>
        <p:nvSpPr>
          <p:cNvPr id="15" name="Título 1"/>
          <p:cNvSpPr txBox="1">
            <a:spLocks/>
          </p:cNvSpPr>
          <p:nvPr/>
        </p:nvSpPr>
        <p:spPr>
          <a:xfrm>
            <a:off x="80502" y="980728"/>
            <a:ext cx="6511925" cy="6365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altLang="es-MX" sz="2800" b="1" dirty="0" smtClean="0">
                <a:solidFill>
                  <a:srgbClr val="C00000"/>
                </a:solidFill>
              </a:rPr>
              <a:t>Exámenes disponibles</a:t>
            </a:r>
            <a:endParaRPr lang="es-ES" altLang="es-MX" sz="2800" b="1" dirty="0" smtClean="0">
              <a:solidFill>
                <a:srgbClr val="C00000"/>
              </a:solidFill>
            </a:endParaRPr>
          </a:p>
        </p:txBody>
      </p:sp>
      <p:sp>
        <p:nvSpPr>
          <p:cNvPr id="20" name="19 Cerrar llave"/>
          <p:cNvSpPr/>
          <p:nvPr/>
        </p:nvSpPr>
        <p:spPr>
          <a:xfrm rot="5400000">
            <a:off x="4336648" y="-963719"/>
            <a:ext cx="647140" cy="8285762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20 CuadroTexto"/>
          <p:cNvSpPr txBox="1"/>
          <p:nvPr/>
        </p:nvSpPr>
        <p:spPr>
          <a:xfrm>
            <a:off x="3336464" y="3429000"/>
            <a:ext cx="26475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Exámenes </a:t>
            </a:r>
            <a:r>
              <a:rPr lang="es-MX" sz="2000" b="1" dirty="0" smtClean="0"/>
              <a:t>en línea</a:t>
            </a:r>
            <a:endParaRPr lang="es-MX" sz="2000" b="1" dirty="0"/>
          </a:p>
        </p:txBody>
      </p:sp>
      <p:grpSp>
        <p:nvGrpSpPr>
          <p:cNvPr id="17" name="16 Grupo"/>
          <p:cNvGrpSpPr/>
          <p:nvPr/>
        </p:nvGrpSpPr>
        <p:grpSpPr>
          <a:xfrm>
            <a:off x="2465149" y="1285073"/>
            <a:ext cx="4339099" cy="2150434"/>
            <a:chOff x="827330" y="1285073"/>
            <a:chExt cx="4339099" cy="2150434"/>
          </a:xfrm>
        </p:grpSpPr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330" y="1600638"/>
              <a:ext cx="1207367" cy="15785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9" name="Picture 8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00000">
              <a:off x="1843053" y="1285916"/>
              <a:ext cx="1871372" cy="214959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22" name="Picture 11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980000">
              <a:off x="3327629" y="1285073"/>
              <a:ext cx="1838800" cy="208831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8393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5 CuadroTexto"/>
          <p:cNvSpPr txBox="1">
            <a:spLocks noChangeArrowheads="1"/>
          </p:cNvSpPr>
          <p:nvPr/>
        </p:nvSpPr>
        <p:spPr bwMode="auto">
          <a:xfrm>
            <a:off x="6361113" y="6310313"/>
            <a:ext cx="2587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/>
            <a:r>
              <a:rPr lang="es-MX" altLang="es-MX" b="1" dirty="0"/>
              <a:t>24 de Septiembre, 2015</a:t>
            </a:r>
          </a:p>
        </p:txBody>
      </p:sp>
      <p:pic>
        <p:nvPicPr>
          <p:cNvPr id="7" name="Picture 2" descr="C:\Users\diana.morales\Desktop\Diana\Cultura Digital\Logo Cultura Digit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450" y="2060848"/>
            <a:ext cx="4025273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223227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3 Rectángulo"/>
          <p:cNvSpPr>
            <a:spLocks noChangeArrowheads="1"/>
          </p:cNvSpPr>
          <p:nvPr/>
        </p:nvSpPr>
        <p:spPr bwMode="auto">
          <a:xfrm>
            <a:off x="250825" y="1125538"/>
            <a:ext cx="6121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Estrategia focalizada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05" y="55789"/>
            <a:ext cx="8538467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251520" y="1772816"/>
            <a:ext cx="3168352" cy="830997"/>
          </a:xfrm>
          <a:prstGeom prst="rect">
            <a:avLst/>
          </a:prstGeom>
          <a:solidFill>
            <a:srgbClr val="3366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63500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2400" dirty="0">
                <a:solidFill>
                  <a:schemeClr val="bg1"/>
                </a:solidFill>
              </a:rPr>
              <a:t>500 Coordinaciones de zona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251520" y="3039343"/>
            <a:ext cx="3168352" cy="461665"/>
          </a:xfrm>
          <a:prstGeom prst="rect">
            <a:avLst/>
          </a:prstGeom>
          <a:solidFill>
            <a:srgbClr val="3366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63500"/>
          </a:sp3d>
        </p:spPr>
        <p:txBody>
          <a:bodyPr>
            <a:spAutoFit/>
          </a:bodyPr>
          <a:lstStyle>
            <a:defPPr>
              <a:defRPr lang="es-ES"/>
            </a:defPPr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s-MX" dirty="0" smtClean="0"/>
              <a:t>6 asesores por CZ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51521" y="4182179"/>
            <a:ext cx="3168352" cy="830997"/>
          </a:xfrm>
          <a:prstGeom prst="rect">
            <a:avLst/>
          </a:prstGeom>
          <a:solidFill>
            <a:srgbClr val="3366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63500"/>
          </a:sp3d>
        </p:spPr>
        <p:txBody>
          <a:bodyPr>
            <a:spAutoFit/>
          </a:bodyPr>
          <a:lstStyle>
            <a:defPPr>
              <a:defRPr lang="es-ES"/>
            </a:defPPr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s-MX" dirty="0" smtClean="0"/>
              <a:t>Cada asesor invitará a 3 asesores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251521" y="5550331"/>
            <a:ext cx="3168351" cy="830997"/>
          </a:xfrm>
          <a:prstGeom prst="rect">
            <a:avLst/>
          </a:prstGeom>
          <a:solidFill>
            <a:srgbClr val="3366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63500"/>
          </a:sp3d>
        </p:spPr>
        <p:txBody>
          <a:bodyPr>
            <a:spAutoFit/>
          </a:bodyPr>
          <a:lstStyle>
            <a:defPPr>
              <a:defRPr lang="es-ES"/>
            </a:defPPr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s-MX" dirty="0" smtClean="0"/>
              <a:t>Cada asesor invitará a 2 educandos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851920" y="2594521"/>
            <a:ext cx="1584175" cy="830997"/>
          </a:xfrm>
          <a:prstGeom prst="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82550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2400" dirty="0">
                <a:solidFill>
                  <a:schemeClr val="bg1"/>
                </a:solidFill>
              </a:rPr>
              <a:t>3,000 asesores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3923929" y="4221088"/>
            <a:ext cx="1512167" cy="830997"/>
          </a:xfrm>
          <a:prstGeom prst="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82550"/>
          </a:sp3d>
        </p:spPr>
        <p:txBody>
          <a:bodyPr>
            <a:spAutoFit/>
          </a:bodyPr>
          <a:lstStyle>
            <a:defPPr>
              <a:defRPr lang="es-ES"/>
            </a:defPPr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s-MX" dirty="0" smtClean="0"/>
              <a:t>9,000 asesores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5579746" y="5550331"/>
            <a:ext cx="1782309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63500"/>
          </a:sp3d>
        </p:spPr>
        <p:txBody>
          <a:bodyPr>
            <a:spAutoFit/>
          </a:bodyPr>
          <a:lstStyle>
            <a:defPPr>
              <a:defRPr lang="es-ES"/>
            </a:defPPr>
            <a:lvl1pPr algn="ctr">
              <a:defRPr sz="2400"/>
            </a:lvl1pPr>
          </a:lstStyle>
          <a:p>
            <a:pPr>
              <a:defRPr/>
            </a:pPr>
            <a:r>
              <a:rPr lang="es-MX" dirty="0" smtClean="0"/>
              <a:t>24,000 </a:t>
            </a:r>
          </a:p>
          <a:p>
            <a:pPr>
              <a:defRPr/>
            </a:pPr>
            <a:r>
              <a:rPr lang="es-MX" dirty="0" smtClean="0"/>
              <a:t>educandos</a:t>
            </a:r>
          </a:p>
        </p:txBody>
      </p:sp>
      <p:cxnSp>
        <p:nvCxnSpPr>
          <p:cNvPr id="15" name="14 Conector recto de flecha"/>
          <p:cNvCxnSpPr/>
          <p:nvPr/>
        </p:nvCxnSpPr>
        <p:spPr>
          <a:xfrm>
            <a:off x="1835150" y="2603500"/>
            <a:ext cx="0" cy="436563"/>
          </a:xfrm>
          <a:prstGeom prst="straightConnector1">
            <a:avLst/>
          </a:prstGeom>
          <a:ln w="25400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>
            <a:off x="1835150" y="3500438"/>
            <a:ext cx="0" cy="661987"/>
          </a:xfrm>
          <a:prstGeom prst="straightConnector1">
            <a:avLst/>
          </a:prstGeom>
          <a:ln w="25400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1835150" y="5013325"/>
            <a:ext cx="0" cy="536575"/>
          </a:xfrm>
          <a:prstGeom prst="straightConnector1">
            <a:avLst/>
          </a:prstGeom>
          <a:ln w="25400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CuadroTexto"/>
          <p:cNvSpPr txBox="1"/>
          <p:nvPr/>
        </p:nvSpPr>
        <p:spPr>
          <a:xfrm>
            <a:off x="5732565" y="3478004"/>
            <a:ext cx="1476672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63500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2400" dirty="0"/>
              <a:t>12,000 </a:t>
            </a:r>
          </a:p>
          <a:p>
            <a:pPr algn="ctr">
              <a:defRPr/>
            </a:pPr>
            <a:r>
              <a:rPr lang="es-MX" sz="2400" dirty="0"/>
              <a:t>asesores</a:t>
            </a:r>
          </a:p>
        </p:txBody>
      </p:sp>
      <p:sp>
        <p:nvSpPr>
          <p:cNvPr id="18" name="17 Abrir llave"/>
          <p:cNvSpPr/>
          <p:nvPr/>
        </p:nvSpPr>
        <p:spPr>
          <a:xfrm rot="5400000">
            <a:off x="5255419" y="80169"/>
            <a:ext cx="703262" cy="3511550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3344" name="19 CuadroTexto"/>
          <p:cNvSpPr txBox="1">
            <a:spLocks noChangeArrowheads="1"/>
          </p:cNvSpPr>
          <p:nvPr/>
        </p:nvSpPr>
        <p:spPr bwMode="auto">
          <a:xfrm>
            <a:off x="5229225" y="118745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1800" b="1">
                <a:latin typeface="Arial" charset="0"/>
              </a:rPr>
              <a:t>Nivel 1</a:t>
            </a:r>
          </a:p>
        </p:txBody>
      </p:sp>
      <p:sp>
        <p:nvSpPr>
          <p:cNvPr id="27" name="26 Rectángulo redondeado"/>
          <p:cNvSpPr/>
          <p:nvPr/>
        </p:nvSpPr>
        <p:spPr>
          <a:xfrm>
            <a:off x="7740352" y="3513807"/>
            <a:ext cx="1403648" cy="851297"/>
          </a:xfrm>
          <a:prstGeom prst="roundRect">
            <a:avLst/>
          </a:prstGeom>
          <a:solidFill>
            <a:schemeClr val="tx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63500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4400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31" name="30 Abrir llave"/>
          <p:cNvSpPr/>
          <p:nvPr/>
        </p:nvSpPr>
        <p:spPr>
          <a:xfrm rot="5400000">
            <a:off x="7955757" y="1053306"/>
            <a:ext cx="703262" cy="1565275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3349" name="32 CuadroTexto"/>
          <p:cNvSpPr txBox="1">
            <a:spLocks noChangeArrowheads="1"/>
          </p:cNvSpPr>
          <p:nvPr/>
        </p:nvSpPr>
        <p:spPr bwMode="auto">
          <a:xfrm>
            <a:off x="7862888" y="1155700"/>
            <a:ext cx="927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1800" b="1">
                <a:latin typeface="Arial" charset="0"/>
              </a:rPr>
              <a:t>Nivel 2</a:t>
            </a:r>
          </a:p>
        </p:txBody>
      </p:sp>
      <p:cxnSp>
        <p:nvCxnSpPr>
          <p:cNvPr id="29" name="28 Conector recto"/>
          <p:cNvCxnSpPr/>
          <p:nvPr/>
        </p:nvCxnSpPr>
        <p:spPr>
          <a:xfrm>
            <a:off x="3419475" y="2187575"/>
            <a:ext cx="431800" cy="822325"/>
          </a:xfrm>
          <a:prstGeom prst="line">
            <a:avLst/>
          </a:prstGeom>
          <a:ln w="25400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/>
          <p:nvPr/>
        </p:nvCxnSpPr>
        <p:spPr>
          <a:xfrm flipV="1">
            <a:off x="3419475" y="3009900"/>
            <a:ext cx="431800" cy="260350"/>
          </a:xfrm>
          <a:prstGeom prst="line">
            <a:avLst/>
          </a:prstGeom>
          <a:ln w="25400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>
            <a:off x="3419475" y="4597400"/>
            <a:ext cx="504825" cy="0"/>
          </a:xfrm>
          <a:prstGeom prst="line">
            <a:avLst/>
          </a:prstGeom>
          <a:ln w="25400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"/>
          <p:cNvCxnSpPr/>
          <p:nvPr/>
        </p:nvCxnSpPr>
        <p:spPr>
          <a:xfrm>
            <a:off x="5435600" y="3009900"/>
            <a:ext cx="296863" cy="822325"/>
          </a:xfrm>
          <a:prstGeom prst="line">
            <a:avLst/>
          </a:prstGeom>
          <a:ln w="25400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/>
          <p:nvPr/>
        </p:nvCxnSpPr>
        <p:spPr>
          <a:xfrm flipV="1">
            <a:off x="5435600" y="3832225"/>
            <a:ext cx="296863" cy="804863"/>
          </a:xfrm>
          <a:prstGeom prst="line">
            <a:avLst/>
          </a:prstGeom>
          <a:ln w="25400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/>
          <p:nvPr/>
        </p:nvCxnSpPr>
        <p:spPr>
          <a:xfrm>
            <a:off x="6443663" y="4308475"/>
            <a:ext cx="0" cy="1241425"/>
          </a:xfrm>
          <a:prstGeom prst="line">
            <a:avLst/>
          </a:prstGeom>
          <a:ln w="25400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"/>
          <p:cNvCxnSpPr/>
          <p:nvPr/>
        </p:nvCxnSpPr>
        <p:spPr>
          <a:xfrm>
            <a:off x="3419475" y="5965825"/>
            <a:ext cx="2160588" cy="0"/>
          </a:xfrm>
          <a:prstGeom prst="line">
            <a:avLst/>
          </a:prstGeom>
          <a:ln w="25400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57" name="27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540" y="138286"/>
            <a:ext cx="1258685" cy="801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423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51520" y="908720"/>
            <a:ext cx="7707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C0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rPr>
              <a:t>Entidades que han participado en Cultura digital</a:t>
            </a:r>
            <a:endParaRPr lang="es-MX" sz="2800" b="1" dirty="0">
              <a:solidFill>
                <a:srgbClr val="C00000"/>
              </a:solidFill>
              <a:latin typeface="+mj-lt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86498" y="1772816"/>
            <a:ext cx="4141485" cy="4401205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sz="2800" dirty="0" smtClean="0"/>
              <a:t>Aguascalientes</a:t>
            </a:r>
            <a:r>
              <a:rPr lang="es-MX" sz="2800" dirty="0"/>
              <a:t>	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2800" dirty="0"/>
              <a:t>Baja California	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2800" dirty="0"/>
              <a:t>Chiapas	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2800" dirty="0"/>
              <a:t>Chihuahua	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2800" dirty="0"/>
              <a:t>Colima	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2800" dirty="0"/>
              <a:t>Distrito Federal	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2800" dirty="0"/>
              <a:t>Estado de </a:t>
            </a:r>
            <a:r>
              <a:rPr lang="es-MX" sz="2800" dirty="0" smtClean="0"/>
              <a:t>México</a:t>
            </a:r>
            <a:r>
              <a:rPr lang="es-MX" sz="2800" dirty="0"/>
              <a:t>	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2800" dirty="0"/>
              <a:t>Guanajuato	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2800" dirty="0"/>
              <a:t>Hidalgo	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2800" dirty="0"/>
              <a:t>Michoacán</a:t>
            </a:r>
            <a:r>
              <a:rPr lang="es-MX" sz="2000" dirty="0"/>
              <a:t>		</a:t>
            </a:r>
          </a:p>
        </p:txBody>
      </p:sp>
      <p:sp>
        <p:nvSpPr>
          <p:cNvPr id="7" name="6 Rectángulo"/>
          <p:cNvSpPr/>
          <p:nvPr/>
        </p:nvSpPr>
        <p:spPr>
          <a:xfrm>
            <a:off x="4747106" y="1834946"/>
            <a:ext cx="3024335" cy="3970318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342900" indent="-342900">
              <a:buFont typeface="+mj-lt"/>
              <a:buAutoNum type="arabicPeriod" startAt="11"/>
            </a:pPr>
            <a:r>
              <a:rPr lang="es-MX" sz="2800" dirty="0" smtClean="0"/>
              <a:t>Morelos</a:t>
            </a:r>
            <a:r>
              <a:rPr lang="es-MX" sz="2800" dirty="0"/>
              <a:t>	</a:t>
            </a:r>
          </a:p>
          <a:p>
            <a:pPr marL="342900" indent="-342900">
              <a:buFont typeface="+mj-lt"/>
              <a:buAutoNum type="arabicPeriod" startAt="11"/>
            </a:pPr>
            <a:r>
              <a:rPr lang="es-MX" sz="2800" dirty="0"/>
              <a:t>Nayarit	</a:t>
            </a:r>
          </a:p>
          <a:p>
            <a:pPr marL="342900" indent="-342900">
              <a:buFont typeface="+mj-lt"/>
              <a:buAutoNum type="arabicPeriod" startAt="11"/>
            </a:pPr>
            <a:r>
              <a:rPr lang="es-MX" sz="2800" dirty="0"/>
              <a:t>Nuevo </a:t>
            </a:r>
            <a:r>
              <a:rPr lang="es-MX" sz="2800" dirty="0" smtClean="0"/>
              <a:t>León</a:t>
            </a:r>
            <a:r>
              <a:rPr lang="es-MX" sz="2800" dirty="0"/>
              <a:t>	</a:t>
            </a:r>
          </a:p>
          <a:p>
            <a:pPr marL="342900" indent="-342900">
              <a:buFont typeface="+mj-lt"/>
              <a:buAutoNum type="arabicPeriod" startAt="11"/>
            </a:pPr>
            <a:r>
              <a:rPr lang="es-MX" sz="2800" dirty="0"/>
              <a:t>Oaxaca	</a:t>
            </a:r>
          </a:p>
          <a:p>
            <a:pPr marL="342900" indent="-342900">
              <a:buFont typeface="+mj-lt"/>
              <a:buAutoNum type="arabicPeriod" startAt="11"/>
            </a:pPr>
            <a:r>
              <a:rPr lang="es-MX" sz="2800" dirty="0"/>
              <a:t>Puebla	</a:t>
            </a:r>
          </a:p>
          <a:p>
            <a:pPr marL="342900" indent="-342900">
              <a:buFont typeface="+mj-lt"/>
              <a:buAutoNum type="arabicPeriod" startAt="11"/>
            </a:pPr>
            <a:r>
              <a:rPr lang="es-MX" sz="2800" dirty="0"/>
              <a:t>Querétaro	</a:t>
            </a:r>
          </a:p>
          <a:p>
            <a:pPr marL="342900" indent="-342900">
              <a:buFont typeface="+mj-lt"/>
              <a:buAutoNum type="arabicPeriod" startAt="11"/>
            </a:pPr>
            <a:r>
              <a:rPr lang="es-MX" sz="2800" dirty="0"/>
              <a:t>Quintana Roo	</a:t>
            </a:r>
          </a:p>
          <a:p>
            <a:pPr marL="342900" indent="-342900">
              <a:buFont typeface="+mj-lt"/>
              <a:buAutoNum type="arabicPeriod" startAt="11"/>
            </a:pPr>
            <a:r>
              <a:rPr lang="es-MX" sz="2800" dirty="0"/>
              <a:t>Tlaxcala	</a:t>
            </a:r>
          </a:p>
          <a:p>
            <a:pPr marL="342900" indent="-342900">
              <a:buFont typeface="+mj-lt"/>
              <a:buAutoNum type="arabicPeriod" startAt="11"/>
            </a:pPr>
            <a:r>
              <a:rPr lang="es-MX" sz="2800" dirty="0"/>
              <a:t>Veracruz	</a:t>
            </a:r>
          </a:p>
        </p:txBody>
      </p:sp>
    </p:spTree>
    <p:extLst>
      <p:ext uri="{BB962C8B-B14F-4D97-AF65-F5344CB8AC3E}">
        <p14:creationId xmlns:p14="http://schemas.microsoft.com/office/powerpoint/2010/main" val="329161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51520" y="908720"/>
            <a:ext cx="7707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C0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rPr>
              <a:t>Módulos con mayor demanda en Cultura digital</a:t>
            </a:r>
            <a:endParaRPr lang="es-MX" sz="2800" b="1" dirty="0">
              <a:solidFill>
                <a:srgbClr val="C00000"/>
              </a:solidFill>
              <a:latin typeface="+mj-lt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4" name="Imagen 5" descr="Captura de pantalla 2014-09-22 a la(s) 08.34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006" y="1700808"/>
            <a:ext cx="1635047" cy="2095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3" descr="Captura de pantalla 2014-09-22 a la(s) 08.33.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426" y="1648751"/>
            <a:ext cx="1625731" cy="2095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4" descr="Captura de pantalla 2014-09-22 a la(s) 08.33.5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623" y="1684210"/>
            <a:ext cx="1653726" cy="212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6" descr="Captura de pantalla 2014-09-22 a la(s) 08.34.5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293096"/>
            <a:ext cx="1659142" cy="212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agen 2" descr="Captura de pantalla 2014-09-22 a la(s) 08.32.3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238754"/>
            <a:ext cx="1673086" cy="2148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15 CuadroTexto"/>
          <p:cNvSpPr txBox="1"/>
          <p:nvPr/>
        </p:nvSpPr>
        <p:spPr>
          <a:xfrm>
            <a:off x="2486726" y="3377357"/>
            <a:ext cx="717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3,426</a:t>
            </a:r>
            <a:endParaRPr lang="es-MX" dirty="0"/>
          </a:p>
        </p:txBody>
      </p:sp>
      <p:sp>
        <p:nvSpPr>
          <p:cNvPr id="17" name="16 CuadroTexto"/>
          <p:cNvSpPr txBox="1"/>
          <p:nvPr/>
        </p:nvSpPr>
        <p:spPr>
          <a:xfrm>
            <a:off x="5364088" y="3377357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3,158</a:t>
            </a:r>
            <a:endParaRPr lang="es-MX" dirty="0"/>
          </a:p>
        </p:txBody>
      </p:sp>
      <p:sp>
        <p:nvSpPr>
          <p:cNvPr id="18" name="17 CuadroTexto"/>
          <p:cNvSpPr txBox="1"/>
          <p:nvPr/>
        </p:nvSpPr>
        <p:spPr>
          <a:xfrm>
            <a:off x="8028384" y="3377357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324</a:t>
            </a:r>
            <a:endParaRPr lang="es-MX" dirty="0"/>
          </a:p>
        </p:txBody>
      </p:sp>
      <p:sp>
        <p:nvSpPr>
          <p:cNvPr id="19" name="18 CuadroTexto"/>
          <p:cNvSpPr txBox="1"/>
          <p:nvPr/>
        </p:nvSpPr>
        <p:spPr>
          <a:xfrm>
            <a:off x="2915817" y="5961070"/>
            <a:ext cx="74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285</a:t>
            </a:r>
            <a:endParaRPr lang="es-MX" dirty="0"/>
          </a:p>
        </p:txBody>
      </p:sp>
      <p:sp>
        <p:nvSpPr>
          <p:cNvPr id="20" name="19 CuadroTexto"/>
          <p:cNvSpPr txBox="1"/>
          <p:nvPr/>
        </p:nvSpPr>
        <p:spPr>
          <a:xfrm>
            <a:off x="6660232" y="596107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251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7395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7564908"/>
              </p:ext>
            </p:extLst>
          </p:nvPr>
        </p:nvGraphicFramePr>
        <p:xfrm>
          <a:off x="539552" y="1587500"/>
          <a:ext cx="7776864" cy="4721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3 Rectángulo"/>
          <p:cNvSpPr>
            <a:spLocks noChangeArrowheads="1"/>
          </p:cNvSpPr>
          <p:nvPr/>
        </p:nvSpPr>
        <p:spPr bwMode="auto">
          <a:xfrm>
            <a:off x="250825" y="1125538"/>
            <a:ext cx="6121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Niveles acreditados – Cultura digital</a:t>
            </a:r>
            <a:endParaRPr lang="es-MX" altLang="es-MX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51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79512" y="920573"/>
            <a:ext cx="4736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 sz="2800" b="1">
                <a:solidFill>
                  <a:srgbClr val="C0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defRPr>
            </a:lvl1pPr>
          </a:lstStyle>
          <a:p>
            <a:r>
              <a:rPr lang="es-MX" dirty="0" smtClean="0"/>
              <a:t>Detección de necesidades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431540" y="1443793"/>
            <a:ext cx="828092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s-MX" sz="3000" dirty="0" smtClean="0"/>
              <a:t>¿Recursos suficientes?</a:t>
            </a:r>
            <a:endParaRPr lang="es-MX" sz="3000" dirty="0"/>
          </a:p>
          <a:p>
            <a:pPr marL="514350" lvl="0" indent="-514350">
              <a:buFont typeface="+mj-lt"/>
              <a:buAutoNum type="arabicPeriod"/>
            </a:pPr>
            <a:r>
              <a:rPr lang="es-MX" sz="3000" dirty="0" smtClean="0"/>
              <a:t>¿Qué </a:t>
            </a:r>
            <a:r>
              <a:rPr lang="es-MX" sz="3000" dirty="0"/>
              <a:t>figuras </a:t>
            </a:r>
            <a:r>
              <a:rPr lang="es-MX" sz="3000" dirty="0" smtClean="0"/>
              <a:t>acompañan </a:t>
            </a:r>
            <a:r>
              <a:rPr lang="es-MX" sz="3000" dirty="0"/>
              <a:t>el estudio de los </a:t>
            </a:r>
            <a:r>
              <a:rPr lang="es-MX" sz="3000" dirty="0" smtClean="0"/>
              <a:t>módulos?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MX" sz="3000" dirty="0" smtClean="0"/>
              <a:t>¿Alfabetización tecnológica ha favorecido las labores en INEA? (metas</a:t>
            </a:r>
            <a:r>
              <a:rPr lang="es-MX" sz="3000" dirty="0"/>
              <a:t>, uso de plazas, uso de otros sistemas)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MX" sz="3000" dirty="0" smtClean="0"/>
              <a:t>¿Hubo relación </a:t>
            </a:r>
            <a:r>
              <a:rPr lang="es-MX" sz="3000" dirty="0"/>
              <a:t>con otras </a:t>
            </a:r>
            <a:r>
              <a:rPr lang="es-MX" sz="3000" dirty="0" smtClean="0"/>
              <a:t>áreas a nivel estatal? </a:t>
            </a:r>
          </a:p>
          <a:p>
            <a:pPr marL="742950" lvl="0" indent="-742950">
              <a:buFont typeface="+mj-lt"/>
              <a:buAutoNum type="arabicPeriod" startAt="5"/>
            </a:pPr>
            <a:r>
              <a:rPr lang="es-MX" sz="3000" dirty="0"/>
              <a:t>C</a:t>
            </a:r>
            <a:r>
              <a:rPr lang="es-MX" altLang="es-MX" sz="3000" dirty="0">
                <a:cs typeface="Arial" pitchFamily="34" charset="0"/>
              </a:rPr>
              <a:t>arencia de equipos de cómputo</a:t>
            </a:r>
          </a:p>
          <a:p>
            <a:pPr marL="514350" lvl="0" indent="-514350">
              <a:buFont typeface="+mj-lt"/>
              <a:buAutoNum type="arabicPeriod" startAt="5"/>
            </a:pPr>
            <a:r>
              <a:rPr lang="es-MX" altLang="es-MX" sz="3000" dirty="0">
                <a:cs typeface="Arial" pitchFamily="34" charset="0"/>
              </a:rPr>
              <a:t>Falta de Internet</a:t>
            </a:r>
          </a:p>
          <a:p>
            <a:pPr marL="514350" lvl="0" indent="-514350">
              <a:buFont typeface="+mj-lt"/>
              <a:buAutoNum type="arabicPeriod" startAt="5"/>
            </a:pPr>
            <a:r>
              <a:rPr lang="es-MX" altLang="es-MX" sz="3000" dirty="0">
                <a:cs typeface="Arial" pitchFamily="34" charset="0"/>
              </a:rPr>
              <a:t>No contar con conocimientos básicos previos</a:t>
            </a:r>
          </a:p>
          <a:p>
            <a:pPr marL="514350" lvl="0" indent="-514350">
              <a:buFont typeface="+mj-lt"/>
              <a:buAutoNum type="arabicPeriod" startAt="5"/>
            </a:pPr>
            <a:r>
              <a:rPr lang="es-MX" altLang="es-MX" sz="3000" dirty="0">
                <a:cs typeface="Arial" pitchFamily="34" charset="0"/>
              </a:rPr>
              <a:t>Falta de material para figura educativa</a:t>
            </a:r>
          </a:p>
          <a:p>
            <a:pPr lvl="0"/>
            <a:endParaRPr lang="es-MX" sz="3000" dirty="0" smtClean="0"/>
          </a:p>
        </p:txBody>
      </p:sp>
      <p:pic>
        <p:nvPicPr>
          <p:cNvPr id="9" name="Picture 2" descr="http://www.peris.es/media/consultoria-sobre-seguro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4692" y="5728692"/>
            <a:ext cx="1129308" cy="1129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62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1457</TotalTime>
  <Words>231</Words>
  <Application>Microsoft Office PowerPoint</Application>
  <PresentationFormat>Presentación en pantalla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10</vt:i4>
      </vt:variant>
    </vt:vector>
  </HeadingPairs>
  <TitlesOfParts>
    <vt:vector size="12" baseType="lpstr">
      <vt:lpstr>Tema de Office</vt:lpstr>
      <vt:lpstr>Diseño personalizado</vt:lpstr>
      <vt:lpstr>Alfabetización tecnológica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rzendejas</dc:creator>
  <cp:lastModifiedBy>Luz</cp:lastModifiedBy>
  <cp:revision>130</cp:revision>
  <cp:lastPrinted>2014-10-20T17:26:37Z</cp:lastPrinted>
  <dcterms:created xsi:type="dcterms:W3CDTF">2014-10-02T18:09:17Z</dcterms:created>
  <dcterms:modified xsi:type="dcterms:W3CDTF">2015-09-24T15:10:15Z</dcterms:modified>
</cp:coreProperties>
</file>