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png" ContentType="image/png"/>
  <Default Extension="wdp" ContentType="image/vnd.ms-photo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893" r:id="rId1"/>
  </p:sldMasterIdLst>
  <p:notesMasterIdLst>
    <p:notesMasterId r:id="rId21"/>
  </p:notesMasterIdLst>
  <p:sldIdLst>
    <p:sldId id="256" r:id="rId2"/>
    <p:sldId id="274" r:id="rId3"/>
    <p:sldId id="297" r:id="rId4"/>
    <p:sldId id="298" r:id="rId5"/>
    <p:sldId id="300" r:id="rId6"/>
    <p:sldId id="302" r:id="rId7"/>
    <p:sldId id="304" r:id="rId8"/>
    <p:sldId id="314" r:id="rId9"/>
    <p:sldId id="310" r:id="rId10"/>
    <p:sldId id="306" r:id="rId11"/>
    <p:sldId id="312" r:id="rId12"/>
    <p:sldId id="315" r:id="rId13"/>
    <p:sldId id="296" r:id="rId14"/>
    <p:sldId id="277" r:id="rId15"/>
    <p:sldId id="288" r:id="rId16"/>
    <p:sldId id="290" r:id="rId17"/>
    <p:sldId id="283" r:id="rId18"/>
    <p:sldId id="307" r:id="rId19"/>
    <p:sldId id="316" r:id="rId20"/>
  </p:sldIdLst>
  <p:sldSz cx="12192000" cy="6858000"/>
  <p:notesSz cx="6858000" cy="9144000"/>
  <p:defaultTextStyle>
    <a:defPPr>
      <a:defRPr lang="en-US"/>
    </a:defPPr>
    <a:lvl1pPr marL="0" algn="l" defTabSz="45715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52" algn="l" defTabSz="45715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303" algn="l" defTabSz="45715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456" algn="l" defTabSz="45715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608" algn="l" defTabSz="45715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760" algn="l" defTabSz="45715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2911" algn="l" defTabSz="45715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063" algn="l" defTabSz="45715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216" algn="l" defTabSz="45715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1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7C80"/>
    <a:srgbClr val="FFFFCC"/>
    <a:srgbClr val="FFFF99"/>
    <a:srgbClr val="FFFF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071" autoAdjust="0"/>
    <p:restoredTop sz="94629" autoAdjust="0"/>
  </p:normalViewPr>
  <p:slideViewPr>
    <p:cSldViewPr snapToGrid="0">
      <p:cViewPr varScale="1">
        <p:scale>
          <a:sx n="88" d="100"/>
          <a:sy n="88" d="100"/>
        </p:scale>
        <p:origin x="192" y="1072"/>
      </p:cViewPr>
      <p:guideLst>
        <p:guide orient="horz" pos="2161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57" d="100"/>
          <a:sy n="57" d="100"/>
        </p:scale>
        <p:origin x="1782" y="4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slide" Target="slides/slide19.xml"/><Relationship Id="rId21" Type="http://schemas.openxmlformats.org/officeDocument/2006/relationships/notesMaster" Target="notesMasters/notesMaster1.xml"/><Relationship Id="rId22" Type="http://schemas.openxmlformats.org/officeDocument/2006/relationships/presProps" Target="presProps.xml"/><Relationship Id="rId23" Type="http://schemas.openxmlformats.org/officeDocument/2006/relationships/viewProps" Target="viewProps.xml"/><Relationship Id="rId24" Type="http://schemas.openxmlformats.org/officeDocument/2006/relationships/theme" Target="theme/theme1.xml"/><Relationship Id="rId25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MX" dirty="0"/>
          </a:p>
        </p:txBody>
      </p:sp>
      <p:sp>
        <p:nvSpPr>
          <p:cNvPr id="3" name="2 Marcador de fecha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D15F068-8DE9-4DE8-A409-239776082BB7}" type="datetimeFigureOut">
              <a:rPr lang="es-MX" smtClean="0"/>
              <a:t>29/09/15</a:t>
            </a:fld>
            <a:endParaRPr lang="es-MX" dirty="0"/>
          </a:p>
        </p:txBody>
      </p:sp>
      <p:sp>
        <p:nvSpPr>
          <p:cNvPr id="4" name="3 Marcador de imagen de diapositiva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MX" dirty="0"/>
          </a:p>
        </p:txBody>
      </p:sp>
      <p:sp>
        <p:nvSpPr>
          <p:cNvPr id="5" name="4 Marcador de notas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MX" dirty="0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FEC2648-DFA6-4EBD-9E60-C07E864ABA37}" type="slidenum">
              <a:rPr lang="es-MX" smtClean="0"/>
              <a:t>‹Nr.›</a:t>
            </a:fld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24711112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8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EC2648-DFA6-4EBD-9E60-C07E864ABA37}" type="slidenum">
              <a:rPr lang="es-MX" smtClean="0"/>
              <a:t>1</a:t>
            </a:fld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180100140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EC2648-DFA6-4EBD-9E60-C07E864ABA37}" type="slidenum">
              <a:rPr lang="es-MX" smtClean="0"/>
              <a:t>10</a:t>
            </a:fld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174502904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EC2648-DFA6-4EBD-9E60-C07E864ABA37}" type="slidenum">
              <a:rPr lang="es-MX" smtClean="0"/>
              <a:t>11</a:t>
            </a:fld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230589987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EC2648-DFA6-4EBD-9E60-C07E864ABA37}" type="slidenum">
              <a:rPr lang="es-MX" smtClean="0"/>
              <a:t>12</a:t>
            </a:fld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230589987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EC2648-DFA6-4EBD-9E60-C07E864ABA37}" type="slidenum">
              <a:rPr lang="es-MX" smtClean="0"/>
              <a:t>13</a:t>
            </a:fld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326996436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EC2648-DFA6-4EBD-9E60-C07E864ABA37}" type="slidenum">
              <a:rPr lang="es-MX" smtClean="0"/>
              <a:t>14</a:t>
            </a:fld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223849483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EC2648-DFA6-4EBD-9E60-C07E864ABA37}" type="slidenum">
              <a:rPr lang="es-MX" smtClean="0"/>
              <a:t>15</a:t>
            </a:fld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200168533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EC2648-DFA6-4EBD-9E60-C07E864ABA37}" type="slidenum">
              <a:rPr lang="es-MX" smtClean="0"/>
              <a:t>16</a:t>
            </a:fld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210306668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EC2648-DFA6-4EBD-9E60-C07E864ABA37}" type="slidenum">
              <a:rPr lang="es-MX" smtClean="0"/>
              <a:t>17</a:t>
            </a:fld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373788778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EC2648-DFA6-4EBD-9E60-C07E864ABA37}" type="slidenum">
              <a:rPr lang="es-MX" smtClean="0"/>
              <a:t>18</a:t>
            </a:fld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4493138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EC2648-DFA6-4EBD-9E60-C07E864ABA37}" type="slidenum">
              <a:rPr lang="es-MX" smtClean="0"/>
              <a:t>2</a:t>
            </a:fld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333103626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EC2648-DFA6-4EBD-9E60-C07E864ABA37}" type="slidenum">
              <a:rPr lang="es-MX" smtClean="0"/>
              <a:t>3</a:t>
            </a:fld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73098227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EC2648-DFA6-4EBD-9E60-C07E864ABA37}" type="slidenum">
              <a:rPr lang="es-MX" smtClean="0"/>
              <a:t>4</a:t>
            </a:fld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154472057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EC2648-DFA6-4EBD-9E60-C07E864ABA37}" type="slidenum">
              <a:rPr lang="es-MX" smtClean="0"/>
              <a:t>5</a:t>
            </a:fld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345631010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EC2648-DFA6-4EBD-9E60-C07E864ABA37}" type="slidenum">
              <a:rPr lang="es-MX" smtClean="0"/>
              <a:t>6</a:t>
            </a:fld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388675690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EC2648-DFA6-4EBD-9E60-C07E864ABA37}" type="slidenum">
              <a:rPr lang="es-MX" smtClean="0"/>
              <a:t>7</a:t>
            </a:fld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344928772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EC2648-DFA6-4EBD-9E60-C07E864ABA37}" type="slidenum">
              <a:rPr lang="es-MX" smtClean="0"/>
              <a:t>8</a:t>
            </a:fld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397849043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EC2648-DFA6-4EBD-9E60-C07E864ABA37}" type="slidenum">
              <a:rPr lang="es-MX" smtClean="0"/>
              <a:t>9</a:t>
            </a:fld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24833672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914400" y="2130429"/>
            <a:ext cx="10363201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828801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15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0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45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60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7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291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0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21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MX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284890-85D2-4D7B-8EF5-15A9C1DB8F42}" type="datetimeFigureOut">
              <a:rPr lang="en-US" smtClean="0"/>
              <a:t>9/29/15</a:t>
            </a:fld>
            <a:endParaRPr lang="en-US" dirty="0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497515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157CC2-0FC8-4686-B024-99790E0F5162}" type="datetimeFigureOut">
              <a:rPr lang="en-US" smtClean="0"/>
              <a:t>9/29/15</a:t>
            </a:fld>
            <a:endParaRPr lang="en-US" dirty="0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2553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11785601" y="274641"/>
            <a:ext cx="36576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812800" y="274641"/>
            <a:ext cx="10769601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764DA5-CD3D-4590-A511-FCD3BC7A793E}" type="datetimeFigureOut">
              <a:rPr lang="en-US" smtClean="0"/>
              <a:t>9/29/15</a:t>
            </a:fld>
            <a:endParaRPr lang="en-US" dirty="0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595278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5661D-6934-4B32-B92C-470368BF1EC6}" type="datetimeFigureOut">
              <a:rPr lang="en-US" smtClean="0"/>
              <a:t>9/29/15</a:t>
            </a:fld>
            <a:endParaRPr lang="en-US" dirty="0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755385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963084" y="4406904"/>
            <a:ext cx="10363201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963084" y="2906714"/>
            <a:ext cx="10363201" cy="1500187"/>
          </a:xfrm>
        </p:spPr>
        <p:txBody>
          <a:bodyPr anchor="b"/>
          <a:lstStyle>
            <a:lvl1pPr marL="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1pPr>
            <a:lvl2pPr marL="457152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30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45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608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76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2911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06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21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F822A4-8DA6-4447-9B1F-C5DB58435268}" type="datetimeFigureOut">
              <a:rPr lang="en-US" smtClean="0"/>
              <a:t>9/29/15</a:t>
            </a:fld>
            <a:endParaRPr lang="en-US" dirty="0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360941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812801" y="1600204"/>
            <a:ext cx="7213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8229600" y="1600204"/>
            <a:ext cx="7213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48D31E-DCDA-41A7-9C67-C4B11B94D21D}" type="datetimeFigureOut">
              <a:rPr lang="en-US" smtClean="0"/>
              <a:t>9/29/15</a:t>
            </a:fld>
            <a:endParaRPr lang="en-US" dirty="0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218203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609601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609601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52" indent="0">
              <a:buNone/>
              <a:defRPr sz="2100" b="1"/>
            </a:lvl2pPr>
            <a:lvl3pPr marL="914303" indent="0">
              <a:buNone/>
              <a:defRPr sz="1800" b="1"/>
            </a:lvl3pPr>
            <a:lvl4pPr marL="1371456" indent="0">
              <a:buNone/>
              <a:defRPr sz="1600" b="1"/>
            </a:lvl4pPr>
            <a:lvl5pPr marL="1828608" indent="0">
              <a:buNone/>
              <a:defRPr sz="1600" b="1"/>
            </a:lvl5pPr>
            <a:lvl6pPr marL="2285760" indent="0">
              <a:buNone/>
              <a:defRPr sz="1600" b="1"/>
            </a:lvl6pPr>
            <a:lvl7pPr marL="2742911" indent="0">
              <a:buNone/>
              <a:defRPr sz="1600" b="1"/>
            </a:lvl7pPr>
            <a:lvl8pPr marL="3200063" indent="0">
              <a:buNone/>
              <a:defRPr sz="1600" b="1"/>
            </a:lvl8pPr>
            <a:lvl9pPr marL="3657216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609601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6193370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52" indent="0">
              <a:buNone/>
              <a:defRPr sz="2100" b="1"/>
            </a:lvl2pPr>
            <a:lvl3pPr marL="914303" indent="0">
              <a:buNone/>
              <a:defRPr sz="1800" b="1"/>
            </a:lvl3pPr>
            <a:lvl4pPr marL="1371456" indent="0">
              <a:buNone/>
              <a:defRPr sz="1600" b="1"/>
            </a:lvl4pPr>
            <a:lvl5pPr marL="1828608" indent="0">
              <a:buNone/>
              <a:defRPr sz="1600" b="1"/>
            </a:lvl5pPr>
            <a:lvl6pPr marL="2285760" indent="0">
              <a:buNone/>
              <a:defRPr sz="1600" b="1"/>
            </a:lvl6pPr>
            <a:lvl7pPr marL="2742911" indent="0">
              <a:buNone/>
              <a:defRPr sz="1600" b="1"/>
            </a:lvl7pPr>
            <a:lvl8pPr marL="3200063" indent="0">
              <a:buNone/>
              <a:defRPr sz="1600" b="1"/>
            </a:lvl8pPr>
            <a:lvl9pPr marL="3657216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6193370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3762C0-B258-48F1-ADE6-176B4174CCDD}" type="datetimeFigureOut">
              <a:rPr lang="en-US" smtClean="0"/>
              <a:t>9/29/15</a:t>
            </a:fld>
            <a:endParaRPr lang="en-US" dirty="0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324456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64C608-40B1-4030-A28D-5B74BC98ADCE}" type="datetimeFigureOut">
              <a:rPr lang="en-US" smtClean="0"/>
              <a:t>9/29/15</a:t>
            </a:fld>
            <a:endParaRPr lang="en-US" dirty="0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910667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4E7D1B-D673-4CF6-8672-009D42ABD2A0}" type="datetimeFigureOut">
              <a:rPr lang="en-US" smtClean="0"/>
              <a:t>9/29/15</a:t>
            </a:fld>
            <a:endParaRPr lang="en-US" dirty="0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377757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609602" y="273051"/>
            <a:ext cx="4011084" cy="1162050"/>
          </a:xfrm>
        </p:spPr>
        <p:txBody>
          <a:bodyPr anchor="b"/>
          <a:lstStyle>
            <a:lvl1pPr algn="l">
              <a:defRPr sz="21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766734" y="273053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609602" y="1435104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152" indent="0">
              <a:buNone/>
              <a:defRPr sz="1200"/>
            </a:lvl2pPr>
            <a:lvl3pPr marL="914303" indent="0">
              <a:buNone/>
              <a:defRPr sz="1000"/>
            </a:lvl3pPr>
            <a:lvl4pPr marL="1371456" indent="0">
              <a:buNone/>
              <a:defRPr sz="900"/>
            </a:lvl4pPr>
            <a:lvl5pPr marL="1828608" indent="0">
              <a:buNone/>
              <a:defRPr sz="900"/>
            </a:lvl5pPr>
            <a:lvl6pPr marL="2285760" indent="0">
              <a:buNone/>
              <a:defRPr sz="900"/>
            </a:lvl6pPr>
            <a:lvl7pPr marL="2742911" indent="0">
              <a:buNone/>
              <a:defRPr sz="900"/>
            </a:lvl7pPr>
            <a:lvl8pPr marL="3200063" indent="0">
              <a:buNone/>
              <a:defRPr sz="900"/>
            </a:lvl8pPr>
            <a:lvl9pPr marL="3657216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16AA21-1863-4931-97CB-99D0A168701B}" type="datetimeFigureOut">
              <a:rPr lang="en-US" smtClean="0"/>
              <a:t>9/29/15</a:t>
            </a:fld>
            <a:endParaRPr lang="en-US" dirty="0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760063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2389717" y="4800601"/>
            <a:ext cx="7315200" cy="566738"/>
          </a:xfrm>
        </p:spPr>
        <p:txBody>
          <a:bodyPr anchor="b"/>
          <a:lstStyle>
            <a:lvl1pPr algn="l">
              <a:defRPr sz="21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2389717" y="612776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152" indent="0">
              <a:buNone/>
              <a:defRPr sz="2800"/>
            </a:lvl2pPr>
            <a:lvl3pPr marL="914303" indent="0">
              <a:buNone/>
              <a:defRPr sz="2400"/>
            </a:lvl3pPr>
            <a:lvl4pPr marL="1371456" indent="0">
              <a:buNone/>
              <a:defRPr sz="2100"/>
            </a:lvl4pPr>
            <a:lvl5pPr marL="1828608" indent="0">
              <a:buNone/>
              <a:defRPr sz="2100"/>
            </a:lvl5pPr>
            <a:lvl6pPr marL="2285760" indent="0">
              <a:buNone/>
              <a:defRPr sz="2100"/>
            </a:lvl6pPr>
            <a:lvl7pPr marL="2742911" indent="0">
              <a:buNone/>
              <a:defRPr sz="2100"/>
            </a:lvl7pPr>
            <a:lvl8pPr marL="3200063" indent="0">
              <a:buNone/>
              <a:defRPr sz="2100"/>
            </a:lvl8pPr>
            <a:lvl9pPr marL="3657216" indent="0">
              <a:buNone/>
              <a:defRPr sz="2100"/>
            </a:lvl9pPr>
          </a:lstStyle>
          <a:p>
            <a:endParaRPr lang="es-MX" dirty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152" indent="0">
              <a:buNone/>
              <a:defRPr sz="1200"/>
            </a:lvl2pPr>
            <a:lvl3pPr marL="914303" indent="0">
              <a:buNone/>
              <a:defRPr sz="1000"/>
            </a:lvl3pPr>
            <a:lvl4pPr marL="1371456" indent="0">
              <a:buNone/>
              <a:defRPr sz="900"/>
            </a:lvl4pPr>
            <a:lvl5pPr marL="1828608" indent="0">
              <a:buNone/>
              <a:defRPr sz="900"/>
            </a:lvl5pPr>
            <a:lvl6pPr marL="2285760" indent="0">
              <a:buNone/>
              <a:defRPr sz="900"/>
            </a:lvl6pPr>
            <a:lvl7pPr marL="2742911" indent="0">
              <a:buNone/>
              <a:defRPr sz="900"/>
            </a:lvl7pPr>
            <a:lvl8pPr marL="3200063" indent="0">
              <a:buNone/>
              <a:defRPr sz="900"/>
            </a:lvl8pPr>
            <a:lvl9pPr marL="3657216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72C379-9A7C-4C87-A116-CBE9F58B04C5}" type="datetimeFigureOut">
              <a:rPr lang="en-US" smtClean="0"/>
              <a:t>9/29/15</a:t>
            </a:fld>
            <a:endParaRPr lang="en-US" dirty="0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679193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3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609601" y="274638"/>
            <a:ext cx="10972800" cy="1143000"/>
          </a:xfrm>
          <a:prstGeom prst="rect">
            <a:avLst/>
          </a:prstGeom>
        </p:spPr>
        <p:txBody>
          <a:bodyPr vert="horz" lIns="91430" tIns="45715" rIns="91430" bIns="45715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609601" y="1600204"/>
            <a:ext cx="10972800" cy="4525963"/>
          </a:xfrm>
          <a:prstGeom prst="rect">
            <a:avLst/>
          </a:prstGeom>
        </p:spPr>
        <p:txBody>
          <a:bodyPr vert="horz" lIns="91430" tIns="45715" rIns="91430" bIns="45715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609601" y="6356354"/>
            <a:ext cx="2844800" cy="365125"/>
          </a:xfrm>
          <a:prstGeom prst="rect">
            <a:avLst/>
          </a:prstGeom>
        </p:spPr>
        <p:txBody>
          <a:bodyPr vert="horz" lIns="91430" tIns="45715" rIns="91430" bIns="45715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664C608-40B1-4030-A28D-5B74BC98ADCE}" type="datetimeFigureOut">
              <a:rPr lang="en-US" smtClean="0"/>
              <a:t>9/29/15</a:t>
            </a:fld>
            <a:endParaRPr lang="en-US" dirty="0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4165600" y="6356354"/>
            <a:ext cx="3860801" cy="365125"/>
          </a:xfrm>
          <a:prstGeom prst="rect">
            <a:avLst/>
          </a:prstGeom>
        </p:spPr>
        <p:txBody>
          <a:bodyPr vert="horz" lIns="91430" tIns="45715" rIns="91430" bIns="45715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8737601" y="6356354"/>
            <a:ext cx="2844800" cy="365125"/>
          </a:xfrm>
          <a:prstGeom prst="rect">
            <a:avLst/>
          </a:prstGeom>
        </p:spPr>
        <p:txBody>
          <a:bodyPr vert="horz" lIns="91430" tIns="45715" rIns="91430" bIns="45715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AB73BC-B049-4115-A692-8D63A059BFB8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034119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94" r:id="rId1"/>
    <p:sldLayoutId id="2147483895" r:id="rId2"/>
    <p:sldLayoutId id="2147483896" r:id="rId3"/>
    <p:sldLayoutId id="2147483897" r:id="rId4"/>
    <p:sldLayoutId id="2147483898" r:id="rId5"/>
    <p:sldLayoutId id="2147483899" r:id="rId6"/>
    <p:sldLayoutId id="2147483900" r:id="rId7"/>
    <p:sldLayoutId id="2147483901" r:id="rId8"/>
    <p:sldLayoutId id="2147483902" r:id="rId9"/>
    <p:sldLayoutId id="2147483903" r:id="rId10"/>
    <p:sldLayoutId id="2147483904" r:id="rId11"/>
  </p:sldLayoutIdLst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hf sldNum="0" hdr="0" ftr="0" dt="0"/>
  <p:txStyles>
    <p:titleStyle>
      <a:lvl1pPr algn="ctr" defTabSz="914303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863" indent="-342863" algn="l" defTabSz="914303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72" indent="-285720" algn="l" defTabSz="914303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80" indent="-228576" algn="l" defTabSz="914303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31" indent="-228576" algn="l" defTabSz="914303" rtl="0" eaLnBrk="1" latinLnBrk="0" hangingPunct="1">
        <a:spcBef>
          <a:spcPct val="20000"/>
        </a:spcBef>
        <a:buFont typeface="Arial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83" indent="-228576" algn="l" defTabSz="914303" rtl="0" eaLnBrk="1" latinLnBrk="0" hangingPunct="1">
        <a:spcBef>
          <a:spcPct val="20000"/>
        </a:spcBef>
        <a:buFont typeface="Arial" pitchFamily="34" charset="0"/>
        <a:buChar char="»"/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36" indent="-228576" algn="l" defTabSz="914303" rtl="0" eaLnBrk="1" latinLnBrk="0" hangingPunct="1">
        <a:spcBef>
          <a:spcPct val="20000"/>
        </a:spcBef>
        <a:buFont typeface="Arial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88" indent="-228576" algn="l" defTabSz="914303" rtl="0" eaLnBrk="1" latinLnBrk="0" hangingPunct="1">
        <a:spcBef>
          <a:spcPct val="20000"/>
        </a:spcBef>
        <a:buFont typeface="Arial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39" indent="-228576" algn="l" defTabSz="914303" rtl="0" eaLnBrk="1" latinLnBrk="0" hangingPunct="1">
        <a:spcBef>
          <a:spcPct val="20000"/>
        </a:spcBef>
        <a:buFont typeface="Arial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91" indent="-228576" algn="l" defTabSz="914303" rtl="0" eaLnBrk="1" latinLnBrk="0" hangingPunct="1">
        <a:spcBef>
          <a:spcPct val="20000"/>
        </a:spcBef>
        <a:buFont typeface="Arial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MX"/>
      </a:defPPr>
      <a:lvl1pPr marL="0" algn="l" defTabSz="91430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52" algn="l" defTabSz="91430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03" algn="l" defTabSz="91430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56" algn="l" defTabSz="91430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608" algn="l" defTabSz="91430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60" algn="l" defTabSz="91430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911" algn="l" defTabSz="91430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63" algn="l" defTabSz="91430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216" algn="l" defTabSz="91430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3.jpeg"/><Relationship Id="rId5" Type="http://schemas.openxmlformats.org/officeDocument/2006/relationships/image" Target="../media/image4.jpeg"/><Relationship Id="rId6" Type="http://schemas.openxmlformats.org/officeDocument/2006/relationships/image" Target="../media/image5.png"/><Relationship Id="rId7" Type="http://schemas.microsoft.com/office/2007/relationships/hdphoto" Target="../media/hdphoto1.wdp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4" Type="http://schemas.openxmlformats.org/officeDocument/2006/relationships/image" Target="../media/image23.jpeg"/><Relationship Id="rId5" Type="http://schemas.openxmlformats.org/officeDocument/2006/relationships/image" Target="../media/image24.jpe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25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4" Type="http://schemas.openxmlformats.org/officeDocument/2006/relationships/image" Target="../media/image27.jpeg"/><Relationship Id="rId5" Type="http://schemas.openxmlformats.org/officeDocument/2006/relationships/image" Target="../media/image28.jpeg"/><Relationship Id="rId6" Type="http://schemas.openxmlformats.org/officeDocument/2006/relationships/image" Target="../media/image29.jpeg"/><Relationship Id="rId7" Type="http://schemas.openxmlformats.org/officeDocument/2006/relationships/image" Target="../media/image30.jpe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4" Type="http://schemas.microsoft.com/office/2007/relationships/hdphoto" Target="../media/hdphoto3.wdp"/><Relationship Id="rId5" Type="http://schemas.openxmlformats.org/officeDocument/2006/relationships/image" Target="../media/image32.jpeg"/><Relationship Id="rId6" Type="http://schemas.openxmlformats.org/officeDocument/2006/relationships/image" Target="../media/image33.jpeg"/><Relationship Id="rId7" Type="http://schemas.microsoft.com/office/2007/relationships/hdphoto" Target="../media/hdphoto4.wdp"/><Relationship Id="rId8" Type="http://schemas.openxmlformats.org/officeDocument/2006/relationships/image" Target="../media/image34.jpeg"/><Relationship Id="rId9" Type="http://schemas.openxmlformats.org/officeDocument/2006/relationships/image" Target="../media/image35.jpeg"/><Relationship Id="rId10" Type="http://schemas.openxmlformats.org/officeDocument/2006/relationships/image" Target="../media/image36.jpe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4" Type="http://schemas.openxmlformats.org/officeDocument/2006/relationships/image" Target="../media/image38.jpeg"/><Relationship Id="rId5" Type="http://schemas.openxmlformats.org/officeDocument/2006/relationships/image" Target="../media/image39.jpeg"/><Relationship Id="rId6" Type="http://schemas.openxmlformats.org/officeDocument/2006/relationships/image" Target="../media/image40.jpeg"/><Relationship Id="rId7" Type="http://schemas.openxmlformats.org/officeDocument/2006/relationships/image" Target="../media/image41.jpeg"/><Relationship Id="rId8" Type="http://schemas.openxmlformats.org/officeDocument/2006/relationships/image" Target="../media/image42.jpeg"/><Relationship Id="rId9" Type="http://schemas.openxmlformats.org/officeDocument/2006/relationships/image" Target="../media/image43.jpeg"/><Relationship Id="rId10" Type="http://schemas.microsoft.com/office/2007/relationships/hdphoto" Target="../media/hdphoto5.wdp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4" Type="http://schemas.openxmlformats.org/officeDocument/2006/relationships/image" Target="../media/image45.jpe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6.xml"/></Relationships>
</file>

<file path=ppt/slides/_rels/slide17.xml.rels><?xml version="1.0" encoding="UTF-8" standalone="yes"?>
<Relationships xmlns="http://schemas.openxmlformats.org/package/2006/relationships"><Relationship Id="rId11" Type="http://schemas.openxmlformats.org/officeDocument/2006/relationships/image" Target="../media/image53.jpeg"/><Relationship Id="rId12" Type="http://schemas.microsoft.com/office/2007/relationships/hdphoto" Target="../media/hdphoto7.wdp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46.jpeg"/><Relationship Id="rId4" Type="http://schemas.openxmlformats.org/officeDocument/2006/relationships/image" Target="../media/image47.jpeg"/><Relationship Id="rId5" Type="http://schemas.openxmlformats.org/officeDocument/2006/relationships/image" Target="../media/image48.jpeg"/><Relationship Id="rId6" Type="http://schemas.openxmlformats.org/officeDocument/2006/relationships/image" Target="../media/image49.jpeg"/><Relationship Id="rId7" Type="http://schemas.openxmlformats.org/officeDocument/2006/relationships/image" Target="../media/image50.jpeg"/><Relationship Id="rId8" Type="http://schemas.microsoft.com/office/2007/relationships/hdphoto" Target="../media/hdphoto6.wdp"/><Relationship Id="rId9" Type="http://schemas.openxmlformats.org/officeDocument/2006/relationships/image" Target="../media/image51.jpeg"/><Relationship Id="rId10" Type="http://schemas.openxmlformats.org/officeDocument/2006/relationships/image" Target="../media/image52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54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4" Type="http://schemas.openxmlformats.org/officeDocument/2006/relationships/image" Target="../media/image8.jpeg"/><Relationship Id="rId5" Type="http://schemas.microsoft.com/office/2007/relationships/hdphoto" Target="../media/hdphoto2.wdp"/><Relationship Id="rId6" Type="http://schemas.openxmlformats.org/officeDocument/2006/relationships/image" Target="../media/image9.png"/><Relationship Id="rId7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4" Type="http://schemas.openxmlformats.org/officeDocument/2006/relationships/image" Target="../media/image11.png"/><Relationship Id="rId5" Type="http://schemas.openxmlformats.org/officeDocument/2006/relationships/image" Target="../media/image12.png"/><Relationship Id="rId6" Type="http://schemas.openxmlformats.org/officeDocument/2006/relationships/image" Target="../media/image13.png"/><Relationship Id="rId7" Type="http://schemas.openxmlformats.org/officeDocument/2006/relationships/image" Target="../media/image14.jpeg"/><Relationship Id="rId8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4" Type="http://schemas.openxmlformats.org/officeDocument/2006/relationships/image" Target="../media/image16.png"/><Relationship Id="rId5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4" Type="http://schemas.openxmlformats.org/officeDocument/2006/relationships/image" Target="../media/image18.jpeg"/><Relationship Id="rId5" Type="http://schemas.openxmlformats.org/officeDocument/2006/relationships/image" Target="../media/image19.jpe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20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2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3"/>
          <p:cNvSpPr txBox="1"/>
          <p:nvPr/>
        </p:nvSpPr>
        <p:spPr>
          <a:xfrm>
            <a:off x="2416624" y="2817684"/>
            <a:ext cx="9132498" cy="2400647"/>
          </a:xfrm>
          <a:prstGeom prst="rect">
            <a:avLst/>
          </a:prstGeom>
          <a:noFill/>
        </p:spPr>
        <p:txBody>
          <a:bodyPr wrap="square" lIns="91430" tIns="45715" rIns="91430" bIns="45715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s-MX" sz="2500" dirty="0" smtClean="0">
                <a:latin typeface="Century" pitchFamily="18" charset="0"/>
                <a:ea typeface="Tahoma" panose="020B0604030504040204" pitchFamily="34" charset="0"/>
                <a:cs typeface="Tahoma" panose="020B0604030504040204" pitchFamily="34" charset="0"/>
              </a:rPr>
              <a:t>ACTIVIDADES DEL PROYECTO </a:t>
            </a:r>
          </a:p>
          <a:p>
            <a:pPr algn="ctr">
              <a:lnSpc>
                <a:spcPct val="150000"/>
              </a:lnSpc>
            </a:pPr>
            <a:r>
              <a:rPr lang="es-MX" sz="2500" b="1" i="1" dirty="0" smtClean="0">
                <a:latin typeface="Century" pitchFamily="18" charset="0"/>
                <a:ea typeface="Tahoma" panose="020B0604030504040204" pitchFamily="34" charset="0"/>
                <a:cs typeface="Tahoma" panose="020B0604030504040204" pitchFamily="34" charset="0"/>
              </a:rPr>
              <a:t>CÍRCULOS </a:t>
            </a:r>
            <a:r>
              <a:rPr lang="es-MX" sz="2500" b="1" i="1" dirty="0">
                <a:latin typeface="Century" pitchFamily="18" charset="0"/>
                <a:ea typeface="Tahoma" panose="020B0604030504040204" pitchFamily="34" charset="0"/>
                <a:cs typeface="Tahoma" panose="020B0604030504040204" pitchFamily="34" charset="0"/>
              </a:rPr>
              <a:t>DE </a:t>
            </a:r>
            <a:r>
              <a:rPr lang="es-MX" sz="2500" b="1" i="1" dirty="0" smtClean="0">
                <a:latin typeface="Century" pitchFamily="18" charset="0"/>
                <a:ea typeface="Tahoma" panose="020B0604030504040204" pitchFamily="34" charset="0"/>
                <a:cs typeface="Tahoma" panose="020B0604030504040204" pitchFamily="34" charset="0"/>
              </a:rPr>
              <a:t> FOMENTO  A LA LECTURA </a:t>
            </a:r>
            <a:r>
              <a:rPr lang="es-MX" sz="2500" b="1" i="1" dirty="0">
                <a:latin typeface="Century" pitchFamily="18" charset="0"/>
                <a:ea typeface="Tahoma" panose="020B0604030504040204" pitchFamily="34" charset="0"/>
                <a:cs typeface="Tahoma" panose="020B0604030504040204" pitchFamily="34" charset="0"/>
              </a:rPr>
              <a:t>Y ESCRITURA EN PLAZAS </a:t>
            </a:r>
            <a:r>
              <a:rPr lang="es-MX" sz="2500" b="1" i="1" dirty="0" smtClean="0">
                <a:latin typeface="Century" pitchFamily="18" charset="0"/>
                <a:ea typeface="Tahoma" panose="020B0604030504040204" pitchFamily="34" charset="0"/>
                <a:cs typeface="Tahoma" panose="020B0604030504040204" pitchFamily="34" charset="0"/>
              </a:rPr>
              <a:t>COMUNITARIAS </a:t>
            </a:r>
          </a:p>
          <a:p>
            <a:pPr algn="ctr">
              <a:lnSpc>
                <a:spcPct val="150000"/>
              </a:lnSpc>
            </a:pPr>
            <a:r>
              <a:rPr lang="es-MX" sz="2500" b="1" i="1" dirty="0" smtClean="0">
                <a:latin typeface="Century" pitchFamily="18" charset="0"/>
                <a:ea typeface="Tahoma" panose="020B0604030504040204" pitchFamily="34" charset="0"/>
                <a:cs typeface="Tahoma" panose="020B0604030504040204" pitchFamily="34" charset="0"/>
              </a:rPr>
              <a:t>Y CÍRCULOS DE ESTUDIO</a:t>
            </a:r>
            <a:endParaRPr lang="es-MX" sz="2500" b="1" dirty="0">
              <a:latin typeface="Century" pitchFamily="18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" name="Rectangle 27"/>
          <p:cNvSpPr>
            <a:spLocks noChangeArrowheads="1"/>
          </p:cNvSpPr>
          <p:nvPr/>
        </p:nvSpPr>
        <p:spPr bwMode="auto">
          <a:xfrm>
            <a:off x="1185699" y="1056462"/>
            <a:ext cx="9775772" cy="6463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0" tIns="45715" rIns="91430" bIns="45715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ES_tradnl" altLang="es-ES" sz="1800" b="1" dirty="0">
                <a:latin typeface="Century" pitchFamily="18" charset="0"/>
                <a:cs typeface="Tahoma" panose="020B0604030504040204" pitchFamily="34" charset="0"/>
              </a:rPr>
              <a:t>DIRECCIÓN DE SERVICIOS EDUCATIVOS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ES_tradnl" altLang="es-ES" sz="1800" b="1" dirty="0">
                <a:latin typeface="Century" pitchFamily="18" charset="0"/>
                <a:cs typeface="Tahoma" panose="020B0604030504040204" pitchFamily="34" charset="0"/>
              </a:rPr>
              <a:t>DEPARTAMENTO DE DESARROLLO EDUCATIVO E INVESTIGACIÓN</a:t>
            </a:r>
          </a:p>
        </p:txBody>
      </p:sp>
      <p:pic>
        <p:nvPicPr>
          <p:cNvPr id="8" name="Imagen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72332" y="201791"/>
            <a:ext cx="1344891" cy="632299"/>
          </a:xfrm>
          <a:prstGeom prst="rect">
            <a:avLst/>
          </a:prstGeom>
        </p:spPr>
      </p:pic>
      <p:pic>
        <p:nvPicPr>
          <p:cNvPr id="10" name="Picture 4" descr="https://encrypted-tbn3.gstatic.com/images?q=tbn:ANd9GcRNefoDnHNocFE16opnVLdLj5QZmLtHlBoqG3RxDcWDt2HlnbK10Q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63136" y="291823"/>
            <a:ext cx="1633054" cy="5286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CuadroTexto 10"/>
          <p:cNvSpPr txBox="1"/>
          <p:nvPr/>
        </p:nvSpPr>
        <p:spPr>
          <a:xfrm>
            <a:off x="6073585" y="6046187"/>
            <a:ext cx="5703259" cy="461655"/>
          </a:xfrm>
          <a:prstGeom prst="rect">
            <a:avLst/>
          </a:prstGeom>
          <a:noFill/>
        </p:spPr>
        <p:txBody>
          <a:bodyPr wrap="square" lIns="91430" tIns="45715" rIns="91430" bIns="45715" rtlCol="0">
            <a:spAutoFit/>
          </a:bodyPr>
          <a:lstStyle/>
          <a:p>
            <a:r>
              <a:rPr lang="es-MX" sz="2400" dirty="0" smtClean="0">
                <a:latin typeface="Century" pitchFamily="18" charset="0"/>
                <a:ea typeface="Tahoma" panose="020B0604030504040204" pitchFamily="34" charset="0"/>
                <a:cs typeface="Tahoma" panose="020B0604030504040204" pitchFamily="34" charset="0"/>
              </a:rPr>
              <a:t>Puebla, 24 de septiembre de </a:t>
            </a:r>
            <a:r>
              <a:rPr lang="es-MX" sz="2400" dirty="0">
                <a:latin typeface="Century" pitchFamily="18" charset="0"/>
                <a:ea typeface="Tahoma" panose="020B0604030504040204" pitchFamily="34" charset="0"/>
                <a:cs typeface="Tahoma" panose="020B0604030504040204" pitchFamily="34" charset="0"/>
              </a:rPr>
              <a:t>2015</a:t>
            </a:r>
          </a:p>
        </p:txBody>
      </p:sp>
      <p:pic>
        <p:nvPicPr>
          <p:cNvPr id="12" name="Imagen 1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0169" y="264526"/>
            <a:ext cx="1660066" cy="536176"/>
          </a:xfrm>
          <a:prstGeom prst="rect">
            <a:avLst/>
          </a:prstGeom>
        </p:spPr>
      </p:pic>
      <p:grpSp>
        <p:nvGrpSpPr>
          <p:cNvPr id="16" name="15 Grupo"/>
          <p:cNvGrpSpPr/>
          <p:nvPr/>
        </p:nvGrpSpPr>
        <p:grpSpPr>
          <a:xfrm>
            <a:off x="737052" y="2607718"/>
            <a:ext cx="2030117" cy="1964282"/>
            <a:chOff x="2123728" y="-219770"/>
            <a:chExt cx="4824536" cy="5520975"/>
          </a:xfrm>
        </p:grpSpPr>
        <p:sp>
          <p:nvSpPr>
            <p:cNvPr id="17" name="16 CuadroTexto"/>
            <p:cNvSpPr txBox="1"/>
            <p:nvPr/>
          </p:nvSpPr>
          <p:spPr>
            <a:xfrm rot="10800000">
              <a:off x="2123728" y="-219770"/>
              <a:ext cx="4824536" cy="5520975"/>
            </a:xfrm>
            <a:prstGeom prst="ellipse">
              <a:avLst/>
            </a:prstGeom>
            <a:solidFill>
              <a:srgbClr val="D48886"/>
            </a:solidFill>
          </p:spPr>
          <p:txBody>
            <a:bodyPr wrap="none" rtlCol="0">
              <a:prstTxWarp prst="textCircle">
                <a:avLst>
                  <a:gd name="adj" fmla="val 36045"/>
                </a:avLst>
              </a:prstTxWarp>
              <a:spAutoFit/>
            </a:bodyPr>
            <a:lstStyle/>
            <a:p>
              <a:r>
                <a:rPr lang="es-MX" sz="4000" dirty="0">
                  <a:ln w="28575">
                    <a:solidFill>
                      <a:srgbClr val="7030A0"/>
                    </a:solidFill>
                  </a:ln>
                  <a:solidFill>
                    <a:schemeClr val="accent4">
                      <a:lumMod val="75000"/>
                    </a:schemeClr>
                  </a:solidFill>
                  <a:effectLst/>
                  <a:latin typeface="Century" pitchFamily="18" charset="0"/>
                </a:rPr>
                <a:t>Círculos de lectura y escritura en plazas comunitarias</a:t>
              </a:r>
              <a:r>
                <a:rPr lang="es-MX" sz="4800" dirty="0">
                  <a:ln w="28575">
                    <a:solidFill>
                      <a:srgbClr val="7030A0"/>
                    </a:solidFill>
                  </a:ln>
                  <a:solidFill>
                    <a:schemeClr val="accent4">
                      <a:lumMod val="75000"/>
                    </a:schemeClr>
                  </a:solidFill>
                  <a:effectLst/>
                  <a:latin typeface="Century" pitchFamily="18" charset="0"/>
                </a:rPr>
                <a:t> </a:t>
              </a:r>
            </a:p>
          </p:txBody>
        </p:sp>
        <p:pic>
          <p:nvPicPr>
            <p:cNvPr id="18" name="17 Imagen"/>
            <p:cNvPicPr>
              <a:picLocks noChangeAspect="1"/>
            </p:cNvPicPr>
            <p:nvPr/>
          </p:nvPicPr>
          <p:blipFill>
            <a:blip r:embed="rId6">
              <a:duotone>
                <a:prstClr val="black"/>
                <a:schemeClr val="accent2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colorTemperature colorTemp="1500"/>
                      </a14:imgEffect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189929" y="1903953"/>
              <a:ext cx="2692135" cy="127352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4873030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5" name="Picture 11" descr="C:\Users\Male\Desktop\JOANNA SE 2015\Proyecto 2015\Fotos taller estatal\IMG_20150722_135044213_HDR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93303" y="4105954"/>
            <a:ext cx="3532788" cy="22074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1 CuadroTexto"/>
          <p:cNvSpPr txBox="1"/>
          <p:nvPr/>
        </p:nvSpPr>
        <p:spPr>
          <a:xfrm>
            <a:off x="395253" y="190436"/>
            <a:ext cx="3328888" cy="38164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2800" b="1" dirty="0" smtClean="0">
                <a:solidFill>
                  <a:schemeClr val="accent2">
                    <a:lumMod val="50000"/>
                  </a:schemeClr>
                </a:solidFill>
                <a:latin typeface="Century" pitchFamily="18" charset="0"/>
              </a:rPr>
              <a:t>Estrategias de escritura</a:t>
            </a:r>
          </a:p>
          <a:p>
            <a:pPr algn="ctr"/>
            <a:endParaRPr lang="es-MX" b="1" dirty="0" smtClean="0">
              <a:solidFill>
                <a:schemeClr val="accent2">
                  <a:lumMod val="50000"/>
                </a:schemeClr>
              </a:solidFill>
              <a:latin typeface="Century" pitchFamily="18" charset="0"/>
            </a:endParaRPr>
          </a:p>
          <a:p>
            <a:pPr marL="342900" indent="-342900">
              <a:buFont typeface="Arial" pitchFamily="34" charset="0"/>
              <a:buChar char="•"/>
            </a:pPr>
            <a:r>
              <a:rPr lang="es-MX" sz="2400" b="1" dirty="0" smtClean="0">
                <a:solidFill>
                  <a:schemeClr val="accent2">
                    <a:lumMod val="50000"/>
                  </a:schemeClr>
                </a:solidFill>
                <a:latin typeface="Century" pitchFamily="18" charset="0"/>
              </a:rPr>
              <a:t>Periódico mural.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s-MX" sz="2400" b="1" dirty="0" smtClean="0">
                <a:solidFill>
                  <a:schemeClr val="accent2">
                    <a:lumMod val="50000"/>
                  </a:schemeClr>
                </a:solidFill>
                <a:latin typeface="Century" pitchFamily="18" charset="0"/>
              </a:rPr>
              <a:t>Periódico comunitario.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s-MX" sz="2400" b="1" dirty="0" smtClean="0">
                <a:solidFill>
                  <a:schemeClr val="accent2">
                    <a:lumMod val="50000"/>
                  </a:schemeClr>
                </a:solidFill>
                <a:latin typeface="Century" pitchFamily="18" charset="0"/>
              </a:rPr>
              <a:t>Programa de radio.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s-MX" sz="2400" b="1" dirty="0" smtClean="0">
                <a:solidFill>
                  <a:schemeClr val="accent2">
                    <a:lumMod val="50000"/>
                  </a:schemeClr>
                </a:solidFill>
                <a:latin typeface="Century" pitchFamily="18" charset="0"/>
              </a:rPr>
              <a:t>Crónica.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s-MX" sz="2400" b="1" dirty="0" smtClean="0">
                <a:solidFill>
                  <a:schemeClr val="accent2">
                    <a:lumMod val="50000"/>
                  </a:schemeClr>
                </a:solidFill>
                <a:latin typeface="Century" pitchFamily="18" charset="0"/>
              </a:rPr>
              <a:t>La entrevista.</a:t>
            </a:r>
          </a:p>
          <a:p>
            <a:pPr marL="342900" indent="-342900">
              <a:buFont typeface="Arial" pitchFamily="34" charset="0"/>
              <a:buChar char="•"/>
            </a:pPr>
            <a:endParaRPr lang="es-MX" sz="2400" b="1" dirty="0">
              <a:solidFill>
                <a:schemeClr val="accent2">
                  <a:lumMod val="50000"/>
                </a:schemeClr>
              </a:solidFill>
              <a:latin typeface="Century" pitchFamily="18" charset="0"/>
            </a:endParaRPr>
          </a:p>
        </p:txBody>
      </p:sp>
      <p:sp>
        <p:nvSpPr>
          <p:cNvPr id="9" name="1 CuadroTexto"/>
          <p:cNvSpPr txBox="1"/>
          <p:nvPr/>
        </p:nvSpPr>
        <p:spPr>
          <a:xfrm>
            <a:off x="4476750" y="262625"/>
            <a:ext cx="4084702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2800" b="1" dirty="0" smtClean="0">
                <a:solidFill>
                  <a:schemeClr val="accent2">
                    <a:lumMod val="50000"/>
                  </a:schemeClr>
                </a:solidFill>
                <a:latin typeface="Century" pitchFamily="18" charset="0"/>
              </a:rPr>
              <a:t>Estrategias de Lectura</a:t>
            </a:r>
          </a:p>
          <a:p>
            <a:pPr algn="ctr"/>
            <a:endParaRPr lang="es-MX" sz="2400" b="1" dirty="0">
              <a:solidFill>
                <a:schemeClr val="accent2">
                  <a:lumMod val="50000"/>
                </a:schemeClr>
              </a:solidFill>
              <a:latin typeface="Century" pitchFamily="18" charset="0"/>
            </a:endParaRPr>
          </a:p>
          <a:p>
            <a:pPr marL="342900" indent="-342900">
              <a:buFont typeface="Arial" pitchFamily="34" charset="0"/>
              <a:buChar char="•"/>
            </a:pPr>
            <a:r>
              <a:rPr lang="es-MX" sz="2400" b="1" dirty="0" smtClean="0">
                <a:solidFill>
                  <a:schemeClr val="accent2">
                    <a:lumMod val="50000"/>
                  </a:schemeClr>
                </a:solidFill>
                <a:latin typeface="Century" pitchFamily="18" charset="0"/>
              </a:rPr>
              <a:t>Teatro.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s-MX" sz="2400" b="1" dirty="0" smtClean="0">
                <a:solidFill>
                  <a:schemeClr val="accent2">
                    <a:lumMod val="50000"/>
                  </a:schemeClr>
                </a:solidFill>
                <a:latin typeface="Century" pitchFamily="18" charset="0"/>
              </a:rPr>
              <a:t>Teatro en atril.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s-MX" sz="2400" b="1" dirty="0" smtClean="0">
                <a:solidFill>
                  <a:schemeClr val="accent2">
                    <a:lumMod val="50000"/>
                  </a:schemeClr>
                </a:solidFill>
                <a:latin typeface="Century" pitchFamily="18" charset="0"/>
              </a:rPr>
              <a:t>Socio - drama.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s-MX" sz="2400" b="1" dirty="0" smtClean="0">
                <a:solidFill>
                  <a:schemeClr val="accent2">
                    <a:lumMod val="50000"/>
                  </a:schemeClr>
                </a:solidFill>
                <a:latin typeface="Century" pitchFamily="18" charset="0"/>
              </a:rPr>
              <a:t>Títeres.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s-MX" sz="2400" b="1" dirty="0" smtClean="0">
                <a:solidFill>
                  <a:schemeClr val="accent2">
                    <a:lumMod val="50000"/>
                  </a:schemeClr>
                </a:solidFill>
                <a:latin typeface="Century" pitchFamily="18" charset="0"/>
              </a:rPr>
              <a:t>Lectura de poesía en voz alta.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s-MX" sz="2400" b="1" dirty="0" smtClean="0">
                <a:solidFill>
                  <a:schemeClr val="accent2">
                    <a:lumMod val="50000"/>
                  </a:schemeClr>
                </a:solidFill>
                <a:latin typeface="Century" pitchFamily="18" charset="0"/>
              </a:rPr>
              <a:t>Cuentacuentos.</a:t>
            </a:r>
            <a:endParaRPr lang="es-MX" sz="2400" b="1" dirty="0">
              <a:solidFill>
                <a:schemeClr val="accent2">
                  <a:lumMod val="50000"/>
                </a:schemeClr>
              </a:solidFill>
              <a:latin typeface="Century" pitchFamily="18" charset="0"/>
            </a:endParaRPr>
          </a:p>
        </p:txBody>
      </p:sp>
      <p:pic>
        <p:nvPicPr>
          <p:cNvPr id="10" name="Picture 13" descr="C:\Users\Male\Desktop\JOANNA SE 2015\Proyecto 2015\Fotos taller estatal\IMG_20150722_15070065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561452" y="4105954"/>
            <a:ext cx="3410070" cy="25575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1 CuadroTexto"/>
          <p:cNvSpPr txBox="1"/>
          <p:nvPr/>
        </p:nvSpPr>
        <p:spPr>
          <a:xfrm>
            <a:off x="8940079" y="262625"/>
            <a:ext cx="3099419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2800" b="1" dirty="0" smtClean="0">
                <a:solidFill>
                  <a:schemeClr val="accent2">
                    <a:lumMod val="50000"/>
                  </a:schemeClr>
                </a:solidFill>
                <a:latin typeface="Century" pitchFamily="18" charset="0"/>
              </a:rPr>
              <a:t>Otras estrategias</a:t>
            </a:r>
          </a:p>
          <a:p>
            <a:pPr algn="ctr"/>
            <a:endParaRPr lang="es-MX" sz="2000" b="1" dirty="0">
              <a:solidFill>
                <a:schemeClr val="accent2">
                  <a:lumMod val="50000"/>
                </a:schemeClr>
              </a:solidFill>
              <a:latin typeface="Century" pitchFamily="18" charset="0"/>
            </a:endParaRPr>
          </a:p>
          <a:p>
            <a:pPr marL="342900" indent="-342900">
              <a:buFont typeface="Arial" pitchFamily="34" charset="0"/>
              <a:buChar char="•"/>
            </a:pPr>
            <a:r>
              <a:rPr lang="es-MX" sz="2400" b="1" dirty="0" smtClean="0">
                <a:solidFill>
                  <a:schemeClr val="accent2">
                    <a:lumMod val="50000"/>
                  </a:schemeClr>
                </a:solidFill>
                <a:latin typeface="Century" pitchFamily="18" charset="0"/>
              </a:rPr>
              <a:t>Exploración de los Acervos.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s-MX" sz="2400" b="1" dirty="0" smtClean="0">
                <a:solidFill>
                  <a:schemeClr val="accent2">
                    <a:lumMod val="50000"/>
                  </a:schemeClr>
                </a:solidFill>
                <a:latin typeface="Century" pitchFamily="18" charset="0"/>
              </a:rPr>
              <a:t>Expresiones Artísticas y su uso en la producción escrita.</a:t>
            </a:r>
            <a:endParaRPr lang="es-MX" sz="2400" b="1" dirty="0">
              <a:solidFill>
                <a:schemeClr val="accent2">
                  <a:lumMod val="50000"/>
                </a:schemeClr>
              </a:solidFill>
              <a:latin typeface="Century" pitchFamily="18" charset="0"/>
            </a:endParaRPr>
          </a:p>
        </p:txBody>
      </p:sp>
      <p:pic>
        <p:nvPicPr>
          <p:cNvPr id="7" name="Picture 9" descr="C:\Users\Male\Desktop\JOANNA SE 2015\Proyecto 2015\Fotos taller estatal\IMG_20150722_115847618_HDR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000791" y="4105953"/>
            <a:ext cx="4240188" cy="23843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773959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1 CuadroTexto"/>
          <p:cNvSpPr txBox="1"/>
          <p:nvPr/>
        </p:nvSpPr>
        <p:spPr>
          <a:xfrm>
            <a:off x="46574" y="43493"/>
            <a:ext cx="12192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4400" b="1" dirty="0" smtClean="0">
                <a:solidFill>
                  <a:schemeClr val="accent2">
                    <a:lumMod val="50000"/>
                  </a:schemeClr>
                </a:solidFill>
                <a:latin typeface="Century" pitchFamily="18" charset="0"/>
              </a:rPr>
              <a:t>Talleres Regionales</a:t>
            </a:r>
            <a:endParaRPr lang="es-MX" sz="4400" b="1" dirty="0">
              <a:solidFill>
                <a:schemeClr val="accent2">
                  <a:lumMod val="50000"/>
                </a:schemeClr>
              </a:solidFill>
              <a:latin typeface="Century" pitchFamily="18" charset="0"/>
            </a:endParaRPr>
          </a:p>
        </p:txBody>
      </p:sp>
      <p:pic>
        <p:nvPicPr>
          <p:cNvPr id="10" name="Picture 3" descr="C:\Users\Male\Desktop\JOANNA SE 2015\Proyecto 2015\fotos Talleres regionales\zacatlan\IMG_20150810_14021928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687174" y="812934"/>
            <a:ext cx="4248151" cy="5664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1 CuadroTexto"/>
          <p:cNvSpPr txBox="1"/>
          <p:nvPr/>
        </p:nvSpPr>
        <p:spPr>
          <a:xfrm>
            <a:off x="565479" y="812934"/>
            <a:ext cx="5907510" cy="53860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itchFamily="34" charset="0"/>
              <a:buChar char="•"/>
            </a:pPr>
            <a:r>
              <a:rPr lang="es-MX" sz="2800" b="1" dirty="0" smtClean="0">
                <a:solidFill>
                  <a:schemeClr val="accent2">
                    <a:lumMod val="50000"/>
                  </a:schemeClr>
                </a:solidFill>
                <a:latin typeface="Century" pitchFamily="18" charset="0"/>
              </a:rPr>
              <a:t>6 talleres regionales: Cholula, Atlixco, Cd. Serdán,  </a:t>
            </a:r>
            <a:r>
              <a:rPr lang="es-MX" sz="2800" b="1" dirty="0" err="1" smtClean="0">
                <a:solidFill>
                  <a:schemeClr val="accent2">
                    <a:lumMod val="50000"/>
                  </a:schemeClr>
                </a:solidFill>
                <a:latin typeface="Century" pitchFamily="18" charset="0"/>
              </a:rPr>
              <a:t>Zoquitlán</a:t>
            </a:r>
            <a:r>
              <a:rPr lang="es-MX" sz="2800" b="1" dirty="0" smtClean="0">
                <a:solidFill>
                  <a:schemeClr val="accent2">
                    <a:lumMod val="50000"/>
                  </a:schemeClr>
                </a:solidFill>
                <a:latin typeface="Century" pitchFamily="18" charset="0"/>
              </a:rPr>
              <a:t>, Zacatlán, Teziutlán.</a:t>
            </a:r>
          </a:p>
          <a:p>
            <a:pPr marL="457200" indent="-457200">
              <a:buFont typeface="Arial" pitchFamily="34" charset="0"/>
              <a:buChar char="•"/>
            </a:pPr>
            <a:endParaRPr lang="es-MX" sz="1200" b="1" dirty="0" smtClean="0">
              <a:solidFill>
                <a:schemeClr val="accent2">
                  <a:lumMod val="50000"/>
                </a:schemeClr>
              </a:solidFill>
              <a:latin typeface="Century" pitchFamily="18" charset="0"/>
            </a:endParaRPr>
          </a:p>
          <a:p>
            <a:pPr marL="457200" indent="-457200">
              <a:buFont typeface="Arial" pitchFamily="34" charset="0"/>
              <a:buChar char="•"/>
            </a:pPr>
            <a:r>
              <a:rPr lang="es-MX" sz="2800" b="1" dirty="0" smtClean="0">
                <a:solidFill>
                  <a:schemeClr val="accent2">
                    <a:lumMod val="50000"/>
                  </a:schemeClr>
                </a:solidFill>
                <a:latin typeface="Century" pitchFamily="18" charset="0"/>
              </a:rPr>
              <a:t>64 Asesores, 64 enlaces o responsables de Plaza y 10 asesores de lengua indígena.</a:t>
            </a:r>
          </a:p>
          <a:p>
            <a:pPr marL="457200" indent="-457200">
              <a:buFont typeface="Arial" pitchFamily="34" charset="0"/>
              <a:buChar char="•"/>
            </a:pPr>
            <a:endParaRPr lang="es-MX" sz="1200" b="1" dirty="0" smtClean="0">
              <a:solidFill>
                <a:schemeClr val="accent2">
                  <a:lumMod val="50000"/>
                </a:schemeClr>
              </a:solidFill>
              <a:latin typeface="Century" pitchFamily="18" charset="0"/>
            </a:endParaRPr>
          </a:p>
          <a:p>
            <a:pPr marL="457200" indent="-457200">
              <a:buFont typeface="Arial" pitchFamily="34" charset="0"/>
              <a:buChar char="•"/>
            </a:pPr>
            <a:r>
              <a:rPr lang="es-MX" sz="2800" b="1" dirty="0" smtClean="0">
                <a:solidFill>
                  <a:schemeClr val="accent2">
                    <a:lumMod val="50000"/>
                  </a:schemeClr>
                </a:solidFill>
                <a:latin typeface="Century" pitchFamily="18" charset="0"/>
              </a:rPr>
              <a:t>Buenos resultados  y compromisos.</a:t>
            </a:r>
          </a:p>
          <a:p>
            <a:pPr marL="457200" indent="-457200">
              <a:buFont typeface="Arial" pitchFamily="34" charset="0"/>
              <a:buChar char="•"/>
            </a:pPr>
            <a:endParaRPr lang="es-MX" sz="1200" b="1" dirty="0">
              <a:solidFill>
                <a:schemeClr val="accent2">
                  <a:lumMod val="50000"/>
                </a:schemeClr>
              </a:solidFill>
              <a:latin typeface="Century" pitchFamily="18" charset="0"/>
            </a:endParaRPr>
          </a:p>
          <a:p>
            <a:pPr marL="457200" indent="-457200">
              <a:buFont typeface="Arial" pitchFamily="34" charset="0"/>
              <a:buChar char="•"/>
            </a:pPr>
            <a:r>
              <a:rPr lang="es-MX" sz="2800" b="1" dirty="0" smtClean="0">
                <a:solidFill>
                  <a:schemeClr val="accent2">
                    <a:lumMod val="50000"/>
                  </a:schemeClr>
                </a:solidFill>
                <a:latin typeface="Century" pitchFamily="18" charset="0"/>
              </a:rPr>
              <a:t>Articulación </a:t>
            </a:r>
            <a:r>
              <a:rPr lang="es-MX" sz="2800" b="1" dirty="0" err="1" smtClean="0">
                <a:solidFill>
                  <a:schemeClr val="accent2">
                    <a:lumMod val="50000"/>
                  </a:schemeClr>
                </a:solidFill>
                <a:latin typeface="Century" pitchFamily="18" charset="0"/>
              </a:rPr>
              <a:t>CLyE</a:t>
            </a:r>
            <a:r>
              <a:rPr lang="es-MX" sz="2800" b="1" dirty="0" smtClean="0">
                <a:solidFill>
                  <a:schemeClr val="accent2">
                    <a:lumMod val="50000"/>
                  </a:schemeClr>
                </a:solidFill>
                <a:latin typeface="Century" pitchFamily="18" charset="0"/>
              </a:rPr>
              <a:t> con Proyecto de Salud y aplicación de artilugios.</a:t>
            </a:r>
            <a:endParaRPr lang="es-MX" sz="2800" b="1" dirty="0">
              <a:solidFill>
                <a:schemeClr val="accent2">
                  <a:lumMod val="50000"/>
                </a:schemeClr>
              </a:solidFill>
              <a:latin typeface="Century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594451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Male\Desktop\JOANNA SE 2015\Proyecto 2015\fotos Talleres regionales\zacatlan\IMG_20150810_173604822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473783" y="1403264"/>
            <a:ext cx="2598027" cy="39921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1 CuadroTexto"/>
          <p:cNvSpPr txBox="1"/>
          <p:nvPr/>
        </p:nvSpPr>
        <p:spPr>
          <a:xfrm>
            <a:off x="2890227" y="9904"/>
            <a:ext cx="683023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2800" b="1" dirty="0" smtClean="0">
                <a:solidFill>
                  <a:schemeClr val="accent2">
                    <a:lumMod val="50000"/>
                  </a:schemeClr>
                </a:solidFill>
                <a:latin typeface="Century" pitchFamily="18" charset="0"/>
              </a:rPr>
              <a:t>Difusión y vinculación de artistas comunitarios</a:t>
            </a:r>
            <a:endParaRPr lang="es-MX" sz="2800" b="1" dirty="0">
              <a:solidFill>
                <a:schemeClr val="accent2">
                  <a:lumMod val="50000"/>
                </a:schemeClr>
              </a:solidFill>
              <a:latin typeface="Century" pitchFamily="18" charset="0"/>
            </a:endParaRPr>
          </a:p>
        </p:txBody>
      </p:sp>
      <p:pic>
        <p:nvPicPr>
          <p:cNvPr id="3076" name="Picture 4" descr="C:\Users\Male\Desktop\JOANNA SE 2015\Proyecto 2015\fotos Talleres regionales\IMG_20150813_165058260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178984" y="1173881"/>
            <a:ext cx="3042866" cy="36628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5" descr="C:\Users\Male\Desktop\JOANNA SE 2015\Proyecto 2015\fotos Talleres regionales\IMG_20150820_115539130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9432758" y="388351"/>
            <a:ext cx="2334904" cy="55537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Male\Desktop\JOANNA SE 2015\Proyecto 2015\fotos Talleres regionales\IMG_20150813_171510945_HDR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94312" y="4418724"/>
            <a:ext cx="2575423" cy="19534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C:\Users\Male\Desktop\JOANNA SE 2015\Proyecto 2015\fotos Talleres regionales\IMG_20150815_173201684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4312" y="812934"/>
            <a:ext cx="2272350" cy="3029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711766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CuadroTexto"/>
          <p:cNvSpPr txBox="1"/>
          <p:nvPr/>
        </p:nvSpPr>
        <p:spPr>
          <a:xfrm>
            <a:off x="1" y="0"/>
            <a:ext cx="12192000" cy="830987"/>
          </a:xfrm>
          <a:prstGeom prst="rect">
            <a:avLst/>
          </a:prstGeom>
          <a:noFill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 lIns="91430" tIns="45715" rIns="91430" bIns="45715" rtlCol="0">
            <a:spAutoFit/>
          </a:bodyPr>
          <a:lstStyle/>
          <a:p>
            <a:pPr algn="ctr"/>
            <a:r>
              <a:rPr lang="es-ES" sz="4800" b="1" dirty="0" smtClean="0">
                <a:solidFill>
                  <a:schemeClr val="accent2">
                    <a:lumMod val="50000"/>
                  </a:schemeClr>
                </a:solidFill>
                <a:latin typeface="Century" pitchFamily="18" charset="0"/>
              </a:rPr>
              <a:t>Día Internacional de la alfabetización</a:t>
            </a:r>
          </a:p>
        </p:txBody>
      </p:sp>
      <p:sp>
        <p:nvSpPr>
          <p:cNvPr id="5" name="4 Rectángulo redondeado"/>
          <p:cNvSpPr/>
          <p:nvPr/>
        </p:nvSpPr>
        <p:spPr>
          <a:xfrm>
            <a:off x="852447" y="1015653"/>
            <a:ext cx="10577553" cy="5505463"/>
          </a:xfrm>
          <a:prstGeom prst="roundRect">
            <a:avLst/>
          </a:prstGeom>
          <a:noFill/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91430" tIns="45715" rIns="91430" bIns="45715" rtlCol="0" anchor="ctr"/>
          <a:lstStyle/>
          <a:p>
            <a:pPr marL="342900" indent="-342900">
              <a:buFont typeface="Arial" pitchFamily="34" charset="0"/>
              <a:buChar char="•"/>
            </a:pPr>
            <a:r>
              <a:rPr lang="es-MX" sz="3200" dirty="0" smtClean="0">
                <a:solidFill>
                  <a:schemeClr val="accent2">
                    <a:lumMod val="50000"/>
                  </a:schemeClr>
                </a:solidFill>
                <a:latin typeface="Century" pitchFamily="18" charset="0"/>
                <a:ea typeface="Tahoma" pitchFamily="34" charset="0"/>
                <a:cs typeface="Arial" pitchFamily="34" charset="0"/>
              </a:rPr>
              <a:t>8 de septiembre se realizaron actividades de promoción y difusión de la lectura y de los Círculos de fomento a la lectura y escritura en las 16 coordinaciones con 23 eventos. </a:t>
            </a:r>
          </a:p>
          <a:p>
            <a:pPr marL="342900" indent="-342900">
              <a:buFont typeface="Arial" pitchFamily="34" charset="0"/>
              <a:buChar char="•"/>
            </a:pPr>
            <a:endParaRPr lang="es-MX" sz="1600" dirty="0" smtClean="0">
              <a:solidFill>
                <a:schemeClr val="accent2">
                  <a:lumMod val="50000"/>
                </a:schemeClr>
              </a:solidFill>
              <a:latin typeface="Century" pitchFamily="18" charset="0"/>
              <a:ea typeface="Tahoma" pitchFamily="34" charset="0"/>
              <a:cs typeface="Arial" pitchFamily="34" charset="0"/>
            </a:endParaRPr>
          </a:p>
          <a:p>
            <a:pPr marL="342900" indent="-342900">
              <a:buFont typeface="Arial" pitchFamily="34" charset="0"/>
              <a:buChar char="•"/>
            </a:pPr>
            <a:r>
              <a:rPr lang="es-MX" sz="3200" dirty="0">
                <a:solidFill>
                  <a:schemeClr val="accent2">
                    <a:lumMod val="50000"/>
                  </a:schemeClr>
                </a:solidFill>
                <a:latin typeface="Century" pitchFamily="18" charset="0"/>
                <a:ea typeface="Tahoma" pitchFamily="34" charset="0"/>
                <a:cs typeface="Arial" pitchFamily="34" charset="0"/>
              </a:rPr>
              <a:t>Vinculación con </a:t>
            </a:r>
            <a:r>
              <a:rPr lang="es-MX" sz="3200" dirty="0" smtClean="0">
                <a:solidFill>
                  <a:schemeClr val="accent2">
                    <a:lumMod val="50000"/>
                  </a:schemeClr>
                </a:solidFill>
                <a:latin typeface="Century" pitchFamily="18" charset="0"/>
                <a:ea typeface="Tahoma" pitchFamily="34" charset="0"/>
                <a:cs typeface="Arial" pitchFamily="34" charset="0"/>
              </a:rPr>
              <a:t>presencia </a:t>
            </a:r>
            <a:r>
              <a:rPr lang="es-MX" sz="3200" dirty="0">
                <a:solidFill>
                  <a:schemeClr val="accent2">
                    <a:lumMod val="50000"/>
                  </a:schemeClr>
                </a:solidFill>
                <a:latin typeface="Century" pitchFamily="18" charset="0"/>
                <a:ea typeface="Tahoma" pitchFamily="34" charset="0"/>
                <a:cs typeface="Arial" pitchFamily="34" charset="0"/>
              </a:rPr>
              <a:t>de autoridades </a:t>
            </a:r>
            <a:r>
              <a:rPr lang="es-MX" sz="3200" dirty="0" smtClean="0">
                <a:solidFill>
                  <a:schemeClr val="accent2">
                    <a:lumMod val="50000"/>
                  </a:schemeClr>
                </a:solidFill>
                <a:latin typeface="Century" pitchFamily="18" charset="0"/>
                <a:ea typeface="Tahoma" pitchFamily="34" charset="0"/>
                <a:cs typeface="Arial" pitchFamily="34" charset="0"/>
              </a:rPr>
              <a:t>municipales, civiles </a:t>
            </a:r>
            <a:r>
              <a:rPr lang="es-MX" sz="3200" dirty="0">
                <a:solidFill>
                  <a:schemeClr val="accent2">
                    <a:lumMod val="50000"/>
                  </a:schemeClr>
                </a:solidFill>
                <a:latin typeface="Century" pitchFamily="18" charset="0"/>
                <a:ea typeface="Tahoma" pitchFamily="34" charset="0"/>
                <a:cs typeface="Arial" pitchFamily="34" charset="0"/>
              </a:rPr>
              <a:t>y educativas en </a:t>
            </a:r>
            <a:r>
              <a:rPr lang="es-MX" sz="3200" dirty="0" smtClean="0">
                <a:solidFill>
                  <a:schemeClr val="accent2">
                    <a:lumMod val="50000"/>
                  </a:schemeClr>
                </a:solidFill>
                <a:latin typeface="Century" pitchFamily="18" charset="0"/>
                <a:ea typeface="Tahoma" pitchFamily="34" charset="0"/>
                <a:cs typeface="Arial" pitchFamily="34" charset="0"/>
              </a:rPr>
              <a:t>8 coordinaciones en eventos masivos. </a:t>
            </a:r>
          </a:p>
          <a:p>
            <a:pPr marL="342900" indent="-342900">
              <a:buFont typeface="Arial" pitchFamily="34" charset="0"/>
              <a:buChar char="•"/>
            </a:pPr>
            <a:endParaRPr lang="es-MX" sz="1600" dirty="0" smtClean="0">
              <a:solidFill>
                <a:schemeClr val="accent2">
                  <a:lumMod val="50000"/>
                </a:schemeClr>
              </a:solidFill>
              <a:latin typeface="Century" pitchFamily="18" charset="0"/>
              <a:ea typeface="Tahoma" pitchFamily="34" charset="0"/>
              <a:cs typeface="Arial" pitchFamily="34" charset="0"/>
            </a:endParaRPr>
          </a:p>
          <a:p>
            <a:pPr marL="342900" indent="-342900">
              <a:buFont typeface="Arial" pitchFamily="34" charset="0"/>
              <a:buChar char="•"/>
            </a:pPr>
            <a:r>
              <a:rPr lang="es-MX" sz="3200" dirty="0" smtClean="0">
                <a:solidFill>
                  <a:schemeClr val="accent2">
                    <a:lumMod val="50000"/>
                  </a:schemeClr>
                </a:solidFill>
                <a:latin typeface="Century" pitchFamily="18" charset="0"/>
                <a:ea typeface="Tahoma" pitchFamily="34" charset="0"/>
                <a:cs typeface="Arial" pitchFamily="34" charset="0"/>
              </a:rPr>
              <a:t>Asistencia de al menos 2000 personas entre educandos</a:t>
            </a:r>
            <a:r>
              <a:rPr lang="es-MX" sz="3200" dirty="0">
                <a:solidFill>
                  <a:schemeClr val="accent2">
                    <a:lumMod val="50000"/>
                  </a:schemeClr>
                </a:solidFill>
                <a:latin typeface="Century" pitchFamily="18" charset="0"/>
                <a:ea typeface="Tahoma" pitchFamily="34" charset="0"/>
                <a:cs typeface="Arial" pitchFamily="34" charset="0"/>
              </a:rPr>
              <a:t>, figuras educativas institucionales y solidarias </a:t>
            </a:r>
            <a:r>
              <a:rPr lang="es-MX" sz="3200" dirty="0" smtClean="0">
                <a:solidFill>
                  <a:schemeClr val="accent2">
                    <a:lumMod val="50000"/>
                  </a:schemeClr>
                </a:solidFill>
                <a:latin typeface="Century" pitchFamily="18" charset="0"/>
                <a:ea typeface="Tahoma" pitchFamily="34" charset="0"/>
                <a:cs typeface="Arial" pitchFamily="34" charset="0"/>
              </a:rPr>
              <a:t>y público en general. </a:t>
            </a:r>
            <a:endParaRPr lang="es-MX" sz="3600" dirty="0">
              <a:solidFill>
                <a:schemeClr val="accent2">
                  <a:lumMod val="50000"/>
                </a:schemeClr>
              </a:solidFill>
              <a:latin typeface="Century" pitchFamily="18" charset="0"/>
              <a:ea typeface="Tahoma" pitchFamily="34" charset="0"/>
              <a:cs typeface="Arial" pitchFamily="34" charset="0"/>
            </a:endParaRPr>
          </a:p>
          <a:p>
            <a:pPr marL="342900" indent="-342900">
              <a:buFont typeface="Arial" pitchFamily="34" charset="0"/>
              <a:buChar char="•"/>
            </a:pPr>
            <a:endParaRPr lang="es-MX" sz="1600" dirty="0">
              <a:solidFill>
                <a:schemeClr val="accent2">
                  <a:lumMod val="50000"/>
                </a:schemeClr>
              </a:solidFill>
              <a:latin typeface="Century" pitchFamily="18" charset="0"/>
              <a:ea typeface="Tahoma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67602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CuadroTexto"/>
          <p:cNvSpPr txBox="1"/>
          <p:nvPr/>
        </p:nvSpPr>
        <p:spPr>
          <a:xfrm>
            <a:off x="0" y="242237"/>
            <a:ext cx="325755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2400" b="1" dirty="0" smtClean="0">
                <a:solidFill>
                  <a:schemeClr val="accent2">
                    <a:lumMod val="50000"/>
                  </a:schemeClr>
                </a:solidFill>
                <a:latin typeface="Century" pitchFamily="18" charset="0"/>
              </a:rPr>
              <a:t>Periódicos murales y ambientes letrados </a:t>
            </a:r>
            <a:endParaRPr lang="es-MX" sz="2400" b="1" dirty="0">
              <a:solidFill>
                <a:schemeClr val="accent2">
                  <a:lumMod val="50000"/>
                </a:schemeClr>
              </a:solidFill>
              <a:latin typeface="Century" pitchFamily="18" charset="0"/>
            </a:endParaRPr>
          </a:p>
        </p:txBody>
      </p:sp>
      <p:sp>
        <p:nvSpPr>
          <p:cNvPr id="6" name="5 CuadroTexto"/>
          <p:cNvSpPr txBox="1"/>
          <p:nvPr/>
        </p:nvSpPr>
        <p:spPr>
          <a:xfrm>
            <a:off x="8610600" y="181276"/>
            <a:ext cx="3581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2400" b="1" dirty="0" smtClean="0">
                <a:solidFill>
                  <a:schemeClr val="accent2">
                    <a:lumMod val="50000"/>
                  </a:schemeClr>
                </a:solidFill>
                <a:latin typeface="Century" pitchFamily="18" charset="0"/>
              </a:rPr>
              <a:t>Lectura comentada </a:t>
            </a:r>
          </a:p>
          <a:p>
            <a:pPr algn="ctr"/>
            <a:r>
              <a:rPr lang="es-MX" sz="2400" b="1" dirty="0" smtClean="0">
                <a:solidFill>
                  <a:schemeClr val="accent2">
                    <a:lumMod val="50000"/>
                  </a:schemeClr>
                </a:solidFill>
                <a:latin typeface="Century" pitchFamily="18" charset="0"/>
              </a:rPr>
              <a:t>con temas de salud</a:t>
            </a:r>
          </a:p>
        </p:txBody>
      </p:sp>
      <p:pic>
        <p:nvPicPr>
          <p:cNvPr id="7" name="Picture 4" descr="C:\Users\Male\Desktop\JOANNA SE 2015\8 de septiembre\8 de sept\FOTOS CR\IMG-20150908-WA0004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8080640" y="1111685"/>
            <a:ext cx="3901811" cy="21609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7 CuadroTexto"/>
          <p:cNvSpPr txBox="1"/>
          <p:nvPr/>
        </p:nvSpPr>
        <p:spPr>
          <a:xfrm>
            <a:off x="4390944" y="84422"/>
            <a:ext cx="321945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2400" b="1" dirty="0" smtClean="0">
                <a:solidFill>
                  <a:schemeClr val="accent2">
                    <a:lumMod val="50000"/>
                  </a:schemeClr>
                </a:solidFill>
                <a:latin typeface="Century" pitchFamily="18" charset="0"/>
              </a:rPr>
              <a:t>Teatro guiñol</a:t>
            </a:r>
          </a:p>
          <a:p>
            <a:pPr algn="ctr"/>
            <a:r>
              <a:rPr lang="es-MX" sz="2400" b="1" dirty="0" smtClean="0">
                <a:solidFill>
                  <a:schemeClr val="accent2">
                    <a:lumMod val="50000"/>
                  </a:schemeClr>
                </a:solidFill>
                <a:latin typeface="Century" pitchFamily="18" charset="0"/>
              </a:rPr>
              <a:t>Inclusión </a:t>
            </a:r>
            <a:endParaRPr lang="es-MX" sz="2400" b="1" dirty="0">
              <a:solidFill>
                <a:schemeClr val="accent2">
                  <a:lumMod val="50000"/>
                </a:schemeClr>
              </a:solidFill>
              <a:latin typeface="Century" pitchFamily="18" charset="0"/>
            </a:endParaRPr>
          </a:p>
        </p:txBody>
      </p:sp>
      <p:pic>
        <p:nvPicPr>
          <p:cNvPr id="9" name="Picture 2" descr="G:\8-09-15\20150908_122428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620741" y="1047500"/>
            <a:ext cx="4062906" cy="2225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10 Imagen" descr="C:\Documents and Settings\Invitado\Configuración local\Archivos temporales de Internet\Content.Word\WP_20150908_17_51_24_Pro.jpg"/>
          <p:cNvPicPr/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620741" y="4049779"/>
            <a:ext cx="4292053" cy="2582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11 CuadroTexto"/>
          <p:cNvSpPr txBox="1"/>
          <p:nvPr/>
        </p:nvSpPr>
        <p:spPr>
          <a:xfrm>
            <a:off x="0" y="3818947"/>
            <a:ext cx="346509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2400" b="1" dirty="0" smtClean="0">
                <a:solidFill>
                  <a:schemeClr val="accent2">
                    <a:lumMod val="50000"/>
                  </a:schemeClr>
                </a:solidFill>
                <a:latin typeface="Century" pitchFamily="18" charset="0"/>
              </a:rPr>
              <a:t>Presentación de obras de teatro</a:t>
            </a:r>
            <a:endParaRPr lang="es-MX" sz="2400" b="1" dirty="0">
              <a:solidFill>
                <a:schemeClr val="accent2">
                  <a:lumMod val="50000"/>
                </a:schemeClr>
              </a:solidFill>
              <a:latin typeface="Century" pitchFamily="18" charset="0"/>
            </a:endParaRPr>
          </a:p>
        </p:txBody>
      </p:sp>
      <p:pic>
        <p:nvPicPr>
          <p:cNvPr id="13" name="Picture 2" descr="C:\Users\Male\Desktop\JOANNA SE 2015\8 de septiembre\8 de sept\Preparativos\IMG-20150907-WA0010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74554" y="4661974"/>
            <a:ext cx="1108442" cy="19705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16 CuadroTexto"/>
          <p:cNvSpPr txBox="1"/>
          <p:nvPr/>
        </p:nvSpPr>
        <p:spPr>
          <a:xfrm>
            <a:off x="8969335" y="3588114"/>
            <a:ext cx="24955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2400" b="1" dirty="0" smtClean="0">
                <a:solidFill>
                  <a:schemeClr val="accent2">
                    <a:lumMod val="50000"/>
                  </a:schemeClr>
                </a:solidFill>
                <a:latin typeface="Century" pitchFamily="18" charset="0"/>
              </a:rPr>
              <a:t>Teatro en atril</a:t>
            </a:r>
            <a:endParaRPr lang="es-MX" sz="2400" b="1" dirty="0">
              <a:solidFill>
                <a:schemeClr val="accent2">
                  <a:lumMod val="50000"/>
                </a:schemeClr>
              </a:solidFill>
              <a:latin typeface="Century" pitchFamily="18" charset="0"/>
            </a:endParaRPr>
          </a:p>
        </p:txBody>
      </p:sp>
      <p:pic>
        <p:nvPicPr>
          <p:cNvPr id="18" name="Picture 3" descr="C:\Users\Male\Desktop\JOANNA SE 2015\8 de septiembre\8 de sept\FOTOS CR\IMG-20150908-WA0019.jpg"/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8373979" y="4036744"/>
            <a:ext cx="3425378" cy="25957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3" descr="G:\Fotos Zoquitlán\11215794_1201828813166558_5428095555452863746_n.jpg"/>
          <p:cNvPicPr>
            <a:picLocks noChangeAspect="1" noChangeArrowheads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77852" y="1132588"/>
            <a:ext cx="1916575" cy="25362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628101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CuadroTexto"/>
          <p:cNvSpPr txBox="1"/>
          <p:nvPr/>
        </p:nvSpPr>
        <p:spPr>
          <a:xfrm>
            <a:off x="306234" y="242236"/>
            <a:ext cx="398145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>
              <a:buFont typeface="Arial" pitchFamily="34" charset="0"/>
              <a:buChar char="•"/>
            </a:pPr>
            <a:r>
              <a:rPr lang="es-MX" sz="2400" b="1" dirty="0" smtClean="0">
                <a:solidFill>
                  <a:schemeClr val="accent2">
                    <a:lumMod val="50000"/>
                  </a:schemeClr>
                </a:solidFill>
                <a:latin typeface="Century" pitchFamily="18" charset="0"/>
              </a:rPr>
              <a:t>Cuenta cuentos</a:t>
            </a:r>
          </a:p>
          <a:p>
            <a:pPr marL="571500" indent="-571500">
              <a:buFont typeface="Arial" pitchFamily="34" charset="0"/>
              <a:buChar char="•"/>
            </a:pPr>
            <a:r>
              <a:rPr lang="es-MX" sz="2400" b="1" dirty="0">
                <a:solidFill>
                  <a:schemeClr val="accent2">
                    <a:lumMod val="50000"/>
                  </a:schemeClr>
                </a:solidFill>
                <a:latin typeface="Century" pitchFamily="18" charset="0"/>
              </a:rPr>
              <a:t>Lecturas en voz alta</a:t>
            </a:r>
          </a:p>
          <a:p>
            <a:pPr marL="571500" indent="-571500">
              <a:buFont typeface="Arial" pitchFamily="34" charset="0"/>
              <a:buChar char="•"/>
            </a:pPr>
            <a:r>
              <a:rPr lang="es-MX" sz="2400" b="1" dirty="0">
                <a:solidFill>
                  <a:schemeClr val="accent2">
                    <a:lumMod val="50000"/>
                  </a:schemeClr>
                </a:solidFill>
                <a:latin typeface="Century" pitchFamily="18" charset="0"/>
              </a:rPr>
              <a:t>Experiencias de usuarios de los Círculos</a:t>
            </a:r>
          </a:p>
          <a:p>
            <a:pPr marL="571500" indent="-571500">
              <a:buFont typeface="Arial" pitchFamily="34" charset="0"/>
              <a:buChar char="•"/>
            </a:pPr>
            <a:endParaRPr lang="es-MX" sz="2400" b="1" dirty="0">
              <a:solidFill>
                <a:schemeClr val="accent2">
                  <a:lumMod val="50000"/>
                </a:schemeClr>
              </a:solidFill>
              <a:latin typeface="Century" pitchFamily="18" charset="0"/>
            </a:endParaRPr>
          </a:p>
        </p:txBody>
      </p:sp>
      <p:pic>
        <p:nvPicPr>
          <p:cNvPr id="7" name="Picture 2" descr="C:\Users\Male\Desktop\JOANNA SE 2015\8 de septiembre\0809201541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06234" y="2265376"/>
            <a:ext cx="2462648" cy="18466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8 CuadroTexto"/>
          <p:cNvSpPr txBox="1"/>
          <p:nvPr/>
        </p:nvSpPr>
        <p:spPr>
          <a:xfrm>
            <a:off x="4869388" y="236822"/>
            <a:ext cx="4101741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2400" b="1" dirty="0" smtClean="0">
                <a:solidFill>
                  <a:schemeClr val="accent2">
                    <a:lumMod val="50000"/>
                  </a:schemeClr>
                </a:solidFill>
                <a:latin typeface="Century" pitchFamily="18" charset="0"/>
              </a:rPr>
              <a:t>Difusión e inauguración de los círculos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s-MX" sz="2400" b="1" dirty="0">
                <a:solidFill>
                  <a:schemeClr val="accent2">
                    <a:lumMod val="50000"/>
                  </a:schemeClr>
                </a:solidFill>
                <a:latin typeface="Century" pitchFamily="18" charset="0"/>
              </a:rPr>
              <a:t>Exposiciones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s-MX" sz="2400" b="1" dirty="0">
                <a:solidFill>
                  <a:schemeClr val="accent2">
                    <a:lumMod val="50000"/>
                  </a:schemeClr>
                </a:solidFill>
                <a:latin typeface="Century" pitchFamily="18" charset="0"/>
              </a:rPr>
              <a:t>Adornar espacios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s-MX" sz="2400" b="1" dirty="0">
                <a:solidFill>
                  <a:schemeClr val="accent2">
                    <a:lumMod val="50000"/>
                  </a:schemeClr>
                </a:solidFill>
                <a:latin typeface="Century" pitchFamily="18" charset="0"/>
              </a:rPr>
              <a:t>Bailables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s-MX" sz="2400" b="1" dirty="0" smtClean="0">
                <a:solidFill>
                  <a:schemeClr val="accent2">
                    <a:lumMod val="50000"/>
                  </a:schemeClr>
                </a:solidFill>
                <a:latin typeface="Century" pitchFamily="18" charset="0"/>
              </a:rPr>
              <a:t>Desfiles</a:t>
            </a:r>
            <a:endParaRPr lang="es-MX" sz="2400" b="1" dirty="0">
              <a:solidFill>
                <a:schemeClr val="accent2">
                  <a:lumMod val="50000"/>
                </a:schemeClr>
              </a:solidFill>
              <a:latin typeface="Century" pitchFamily="18" charset="0"/>
            </a:endParaRPr>
          </a:p>
        </p:txBody>
      </p:sp>
      <p:pic>
        <p:nvPicPr>
          <p:cNvPr id="10" name="Picture 3" descr="G:\Fotos Zoquitlán\12009660_1201830476499725_5556952944304542831_n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178037" y="2070000"/>
            <a:ext cx="1776489" cy="20419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4" descr="C:\Users\Male\Desktop\JOANNA SE 2015\8 de septiembre\8 de sept\FOTOS CR\IMG-20150908-WA0006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969330" y="2070000"/>
            <a:ext cx="1868449" cy="22150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6" descr="C:\Users\Male\Desktop\JOANNA SE 2015\8 de septiembre\8 de sept\FOTOS CR\IMG-20150908-WA0020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382286" y="4506080"/>
            <a:ext cx="3390112" cy="21748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13 CuadroTexto"/>
          <p:cNvSpPr txBox="1"/>
          <p:nvPr/>
        </p:nvSpPr>
        <p:spPr>
          <a:xfrm>
            <a:off x="9582150" y="242236"/>
            <a:ext cx="2419349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2400" b="1" dirty="0" smtClean="0">
                <a:solidFill>
                  <a:schemeClr val="accent2">
                    <a:lumMod val="50000"/>
                  </a:schemeClr>
                </a:solidFill>
                <a:latin typeface="Century" pitchFamily="18" charset="0"/>
              </a:rPr>
              <a:t>Presentación de libros </a:t>
            </a:r>
            <a:r>
              <a:rPr lang="es-MX" sz="2400" b="1" dirty="0">
                <a:solidFill>
                  <a:schemeClr val="accent2">
                    <a:lumMod val="50000"/>
                  </a:schemeClr>
                </a:solidFill>
                <a:latin typeface="Century" pitchFamily="18" charset="0"/>
              </a:rPr>
              <a:t> </a:t>
            </a:r>
            <a:r>
              <a:rPr lang="es-MX" sz="2400" b="1" dirty="0" smtClean="0">
                <a:solidFill>
                  <a:schemeClr val="accent2">
                    <a:lumMod val="50000"/>
                  </a:schemeClr>
                </a:solidFill>
                <a:latin typeface="Century" pitchFamily="18" charset="0"/>
              </a:rPr>
              <a:t>y Colección «Mis primeras lecturas»</a:t>
            </a:r>
            <a:endParaRPr lang="es-MX" sz="2400" b="1" dirty="0">
              <a:solidFill>
                <a:schemeClr val="accent2">
                  <a:lumMod val="50000"/>
                </a:schemeClr>
              </a:solidFill>
              <a:latin typeface="Century" pitchFamily="18" charset="0"/>
            </a:endParaRPr>
          </a:p>
        </p:txBody>
      </p:sp>
      <p:pic>
        <p:nvPicPr>
          <p:cNvPr id="15" name="Picture 2" descr="G:\8-09-15\20150908_124448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585810" y="2393819"/>
            <a:ext cx="2230515" cy="17181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3" descr="C:\Users\Male\Desktop\JOANNA SE 2015\8 de septiembre\20.JPG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8889897" y="4285048"/>
            <a:ext cx="1458864" cy="23959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16 Imagen" descr="C:\Documents and Settings\Invitado\Configuración local\Archivos temporales de Internet\Content.Word\WP_20150908_18_37_33_Pro.jpg"/>
          <p:cNvPicPr/>
          <p:nvPr/>
        </p:nvPicPr>
        <p:blipFill rotWithShape="1"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rightnessContrast brigh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06234" y="4506080"/>
            <a:ext cx="3543871" cy="21748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3540103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CuadroTexto"/>
          <p:cNvSpPr txBox="1"/>
          <p:nvPr/>
        </p:nvSpPr>
        <p:spPr>
          <a:xfrm>
            <a:off x="0" y="181276"/>
            <a:ext cx="12192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2400" b="1" dirty="0" smtClean="0">
                <a:solidFill>
                  <a:schemeClr val="accent2">
                    <a:lumMod val="50000"/>
                  </a:schemeClr>
                </a:solidFill>
                <a:latin typeface="Century" pitchFamily="18" charset="0"/>
              </a:rPr>
              <a:t>Integración de proyectos como: Inclusión de personas con discapacidad e Impulso de la salud integral de la comunidad a través de la educación de personas jóvenes y adultas, en los Círculos de fomento a la lectura y escritura</a:t>
            </a:r>
          </a:p>
        </p:txBody>
      </p:sp>
      <p:pic>
        <p:nvPicPr>
          <p:cNvPr id="8194" name="Picture 2" descr="G:\8-09-15\20150908_122713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096000" y="2115321"/>
            <a:ext cx="5817410" cy="38146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4" descr="C:\Users\Male\Downloads\11999008_405070199686405_8079205258835801479_n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06233" y="2085342"/>
            <a:ext cx="4891409" cy="38445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CuadroTexto 3"/>
          <p:cNvSpPr txBox="1"/>
          <p:nvPr/>
        </p:nvSpPr>
        <p:spPr>
          <a:xfrm>
            <a:off x="1687518" y="6068483"/>
            <a:ext cx="21288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2800" b="1" dirty="0" smtClean="0">
                <a:solidFill>
                  <a:schemeClr val="accent2">
                    <a:lumMod val="50000"/>
                  </a:schemeClr>
                </a:solidFill>
                <a:latin typeface="Century Gothic" panose="020B0502020202020204" pitchFamily="34" charset="0"/>
              </a:rPr>
              <a:t>TEHUACÁN</a:t>
            </a:r>
            <a:endParaRPr lang="es-MX" sz="2800" b="1" dirty="0">
              <a:solidFill>
                <a:schemeClr val="accent2">
                  <a:lumMod val="50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6" name="CuadroTexto 3"/>
          <p:cNvSpPr txBox="1"/>
          <p:nvPr/>
        </p:nvSpPr>
        <p:spPr>
          <a:xfrm>
            <a:off x="8035820" y="6099920"/>
            <a:ext cx="21288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2800" b="1" dirty="0" smtClean="0">
                <a:solidFill>
                  <a:schemeClr val="accent2">
                    <a:lumMod val="50000"/>
                  </a:schemeClr>
                </a:solidFill>
                <a:latin typeface="Century Gothic" panose="020B0502020202020204" pitchFamily="34" charset="0"/>
              </a:rPr>
              <a:t>PUEBLA 13</a:t>
            </a:r>
            <a:r>
              <a:rPr lang="es-MX" sz="2800" b="1" dirty="0" smtClean="0">
                <a:latin typeface="Century Gothic" panose="020B0502020202020204" pitchFamily="34" charset="0"/>
              </a:rPr>
              <a:t> </a:t>
            </a:r>
            <a:endParaRPr lang="es-MX" sz="2800" b="1" dirty="0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379818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CuadroTexto"/>
          <p:cNvSpPr txBox="1"/>
          <p:nvPr/>
        </p:nvSpPr>
        <p:spPr>
          <a:xfrm>
            <a:off x="0" y="14320"/>
            <a:ext cx="12192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3600" b="1" dirty="0" smtClean="0">
                <a:solidFill>
                  <a:schemeClr val="accent2">
                    <a:lumMod val="50000"/>
                  </a:schemeClr>
                </a:solidFill>
                <a:latin typeface="Century" pitchFamily="18" charset="0"/>
              </a:rPr>
              <a:t>Dirección general</a:t>
            </a:r>
          </a:p>
        </p:txBody>
      </p:sp>
      <p:pic>
        <p:nvPicPr>
          <p:cNvPr id="6146" name="Picture 2" descr="G:\8-09-15\20150908_140607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10598" y="1122316"/>
            <a:ext cx="2781454" cy="18327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2 Rectángulo"/>
          <p:cNvSpPr/>
          <p:nvPr/>
        </p:nvSpPr>
        <p:spPr>
          <a:xfrm>
            <a:off x="24185" y="660651"/>
            <a:ext cx="3048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ctr"/>
            <a:r>
              <a:rPr lang="es-MX" sz="2400" b="1" dirty="0">
                <a:solidFill>
                  <a:srgbClr val="C0504D">
                    <a:lumMod val="50000"/>
                  </a:srgbClr>
                </a:solidFill>
                <a:latin typeface="Century" pitchFamily="18" charset="0"/>
              </a:rPr>
              <a:t>Cuenta cuentos</a:t>
            </a:r>
          </a:p>
        </p:txBody>
      </p:sp>
      <p:sp>
        <p:nvSpPr>
          <p:cNvPr id="8" name="7 CuadroTexto"/>
          <p:cNvSpPr txBox="1"/>
          <p:nvPr/>
        </p:nvSpPr>
        <p:spPr>
          <a:xfrm>
            <a:off x="3907704" y="707145"/>
            <a:ext cx="2694058" cy="4786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2400" b="1" dirty="0" smtClean="0">
                <a:solidFill>
                  <a:schemeClr val="accent2">
                    <a:lumMod val="50000"/>
                  </a:schemeClr>
                </a:solidFill>
                <a:latin typeface="Century" pitchFamily="18" charset="0"/>
              </a:rPr>
              <a:t>Teatro en atril</a:t>
            </a:r>
            <a:endParaRPr lang="es-MX" sz="2400" b="1" dirty="0">
              <a:solidFill>
                <a:schemeClr val="accent2">
                  <a:lumMod val="50000"/>
                </a:schemeClr>
              </a:solidFill>
              <a:latin typeface="Century" pitchFamily="18" charset="0"/>
            </a:endParaRPr>
          </a:p>
        </p:txBody>
      </p:sp>
      <p:pic>
        <p:nvPicPr>
          <p:cNvPr id="10" name="Picture 2" descr="C:\Users\Male\Desktop\JOANNA SE 2015\8 de septiembre\8 de sept\IMG_0008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817528" y="1185774"/>
            <a:ext cx="2952675" cy="19574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10 CuadroTexto"/>
          <p:cNvSpPr txBox="1"/>
          <p:nvPr/>
        </p:nvSpPr>
        <p:spPr>
          <a:xfrm>
            <a:off x="310599" y="2955044"/>
            <a:ext cx="247517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2400" b="1" dirty="0" smtClean="0">
                <a:solidFill>
                  <a:schemeClr val="accent2">
                    <a:lumMod val="50000"/>
                  </a:schemeClr>
                </a:solidFill>
                <a:latin typeface="Century" pitchFamily="18" charset="0"/>
              </a:rPr>
              <a:t>Lectura en voz alta en Náhuatl</a:t>
            </a:r>
            <a:endParaRPr lang="es-MX" sz="2400" b="1" dirty="0">
              <a:solidFill>
                <a:schemeClr val="accent2">
                  <a:lumMod val="50000"/>
                </a:schemeClr>
              </a:solidFill>
              <a:latin typeface="Century" pitchFamily="18" charset="0"/>
            </a:endParaRPr>
          </a:p>
        </p:txBody>
      </p:sp>
      <p:pic>
        <p:nvPicPr>
          <p:cNvPr id="12" name="Picture 3" descr="C:\Users\Male\Desktop\JOANNA SE 2015\8 de septiembre\8 de sept\IMG_0043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70570" y="3866271"/>
            <a:ext cx="2415202" cy="2705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12 CuadroTexto"/>
          <p:cNvSpPr txBox="1"/>
          <p:nvPr/>
        </p:nvSpPr>
        <p:spPr>
          <a:xfrm>
            <a:off x="3092052" y="3328011"/>
            <a:ext cx="367815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2400" b="1" dirty="0" smtClean="0">
                <a:solidFill>
                  <a:schemeClr val="accent2">
                    <a:lumMod val="50000"/>
                  </a:schemeClr>
                </a:solidFill>
                <a:latin typeface="Century" pitchFamily="18" charset="0"/>
              </a:rPr>
              <a:t>«Poesía en movimiento»</a:t>
            </a:r>
            <a:endParaRPr lang="es-MX" sz="2400" b="1" dirty="0">
              <a:solidFill>
                <a:schemeClr val="accent2">
                  <a:lumMod val="50000"/>
                </a:schemeClr>
              </a:solidFill>
              <a:latin typeface="Century" pitchFamily="18" charset="0"/>
            </a:endParaRPr>
          </a:p>
        </p:txBody>
      </p:sp>
      <p:pic>
        <p:nvPicPr>
          <p:cNvPr id="15" name="Picture 3" descr="C:\Users\Male\Desktop\JOANNA SE 2015\8 de septiembre\8 de sept\IMG_0006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907704" y="3806904"/>
            <a:ext cx="2253460" cy="28238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15 CuadroTexto"/>
          <p:cNvSpPr txBox="1"/>
          <p:nvPr/>
        </p:nvSpPr>
        <p:spPr>
          <a:xfrm>
            <a:off x="7946135" y="891483"/>
            <a:ext cx="33722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2400" b="1" dirty="0" smtClean="0">
                <a:solidFill>
                  <a:schemeClr val="accent2">
                    <a:lumMod val="50000"/>
                  </a:schemeClr>
                </a:solidFill>
                <a:latin typeface="Century" pitchFamily="18" charset="0"/>
              </a:rPr>
              <a:t>«Turismo literario»</a:t>
            </a:r>
            <a:endParaRPr lang="es-MX" sz="2400" b="1" dirty="0">
              <a:solidFill>
                <a:schemeClr val="accent2">
                  <a:lumMod val="50000"/>
                </a:schemeClr>
              </a:solidFill>
              <a:latin typeface="Century" pitchFamily="18" charset="0"/>
            </a:endParaRPr>
          </a:p>
        </p:txBody>
      </p:sp>
      <p:pic>
        <p:nvPicPr>
          <p:cNvPr id="17" name="Picture 3" descr="C:\Users\Male\Desktop\JOANNA SE 2015\8 de septiembre\8 de sept\IMG_0051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746054" y="1491648"/>
            <a:ext cx="2374622" cy="23746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4" descr="C:\Users\Male\Desktop\JOANNA SE 2015\8 de septiembre\8 de sept\IMG_0052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632261" y="4159008"/>
            <a:ext cx="2412364" cy="24123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7" descr="C:\Users\Male\Desktop\JOANNA SE 2015\8 de septiembre\8 de sept\IMG_0058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070913" y="4100677"/>
            <a:ext cx="2420438" cy="24204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9" descr="C:\Users\Male\Desktop\JOANNA SE 2015\8 de septiembre\8 de sept\FOTOS CR\IMG-20150908-WA0027.jpg"/>
          <p:cNvPicPr>
            <a:picLocks noChangeAspect="1" noChangeArrowheads="1"/>
          </p:cNvPicPr>
          <p:nvPr/>
        </p:nvPicPr>
        <p:blipFill rotWithShape="1">
          <a:blip r:embed="rId11" cstate="print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7070913" y="1491648"/>
            <a:ext cx="2309695" cy="22518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284564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Male\Downloads\foto reportaje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75747" y="1116931"/>
            <a:ext cx="7002379" cy="5251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2 CuadroTexto"/>
          <p:cNvSpPr txBox="1"/>
          <p:nvPr/>
        </p:nvSpPr>
        <p:spPr>
          <a:xfrm>
            <a:off x="288757" y="1114541"/>
            <a:ext cx="3922295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3600" b="1" dirty="0" smtClean="0">
                <a:solidFill>
                  <a:schemeClr val="accent2">
                    <a:lumMod val="50000"/>
                  </a:schemeClr>
                </a:solidFill>
                <a:latin typeface="Century" pitchFamily="18" charset="0"/>
              </a:rPr>
              <a:t>Difusión del proyecto a nivel estatal en el periódico </a:t>
            </a:r>
            <a:r>
              <a:rPr lang="es-MX" sz="3600" b="1" i="1" dirty="0" smtClean="0">
                <a:solidFill>
                  <a:schemeClr val="accent2">
                    <a:lumMod val="50000"/>
                  </a:schemeClr>
                </a:solidFill>
                <a:latin typeface="Century" pitchFamily="18" charset="0"/>
              </a:rPr>
              <a:t>Milenio </a:t>
            </a:r>
            <a:r>
              <a:rPr lang="es-MX" sz="3600" b="1" dirty="0" smtClean="0">
                <a:solidFill>
                  <a:schemeClr val="accent2">
                    <a:lumMod val="50000"/>
                  </a:schemeClr>
                </a:solidFill>
                <a:latin typeface="Century" pitchFamily="18" charset="0"/>
              </a:rPr>
              <a:t>para dar a conocer el trabajo Institucional  </a:t>
            </a:r>
          </a:p>
        </p:txBody>
      </p:sp>
    </p:spTree>
    <p:extLst>
      <p:ext uri="{BB962C8B-B14F-4D97-AF65-F5344CB8AC3E}">
        <p14:creationId xmlns:p14="http://schemas.microsoft.com/office/powerpoint/2010/main" val="25862520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CuadroTexto"/>
          <p:cNvSpPr txBox="1"/>
          <p:nvPr/>
        </p:nvSpPr>
        <p:spPr>
          <a:xfrm>
            <a:off x="3646584" y="1049043"/>
            <a:ext cx="4186990" cy="1508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6000" b="1" dirty="0" smtClean="0">
                <a:solidFill>
                  <a:schemeClr val="accent2">
                    <a:lumMod val="50000"/>
                  </a:schemeClr>
                </a:solidFill>
                <a:latin typeface="Century" pitchFamily="18" charset="0"/>
              </a:rPr>
              <a:t>GRACIAS</a:t>
            </a:r>
          </a:p>
          <a:p>
            <a:pPr algn="ctr"/>
            <a:r>
              <a:rPr lang="es-MX" sz="3200" b="1" dirty="0" smtClean="0">
                <a:solidFill>
                  <a:schemeClr val="accent2">
                    <a:lumMod val="50000"/>
                  </a:schemeClr>
                </a:solidFill>
                <a:latin typeface="Century" pitchFamily="18" charset="0"/>
              </a:rPr>
              <a:t>Puebla es tu casa</a:t>
            </a:r>
          </a:p>
        </p:txBody>
      </p:sp>
      <p:sp>
        <p:nvSpPr>
          <p:cNvPr id="3" name="2 CuadroTexto"/>
          <p:cNvSpPr txBox="1"/>
          <p:nvPr/>
        </p:nvSpPr>
        <p:spPr>
          <a:xfrm>
            <a:off x="2743200" y="3481004"/>
            <a:ext cx="5756855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3200" b="1" dirty="0" smtClean="0">
                <a:solidFill>
                  <a:schemeClr val="accent2">
                    <a:lumMod val="50000"/>
                  </a:schemeClr>
                </a:solidFill>
                <a:latin typeface="Century" pitchFamily="18" charset="0"/>
              </a:rPr>
              <a:t>puelectoescritura@gmail.com</a:t>
            </a:r>
          </a:p>
          <a:p>
            <a:pPr algn="ctr"/>
            <a:r>
              <a:rPr lang="es-MX" sz="3200" b="1" dirty="0" smtClean="0">
                <a:solidFill>
                  <a:schemeClr val="accent2">
                    <a:lumMod val="50000"/>
                  </a:schemeClr>
                </a:solidFill>
                <a:latin typeface="Century" pitchFamily="18" charset="0"/>
              </a:rPr>
              <a:t> Correo Puebla Círculos de Fomento a la Lectura y Escritura</a:t>
            </a:r>
          </a:p>
        </p:txBody>
      </p:sp>
    </p:spTree>
    <p:extLst>
      <p:ext uri="{BB962C8B-B14F-4D97-AF65-F5344CB8AC3E}">
        <p14:creationId xmlns:p14="http://schemas.microsoft.com/office/powerpoint/2010/main" val="42475486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CuadroTexto"/>
          <p:cNvSpPr txBox="1"/>
          <p:nvPr/>
        </p:nvSpPr>
        <p:spPr>
          <a:xfrm>
            <a:off x="2533650" y="1240442"/>
            <a:ext cx="3429000" cy="4524315"/>
          </a:xfrm>
          <a:prstGeom prst="rect">
            <a:avLst/>
          </a:prstGeom>
          <a:noFill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s-MX" sz="3200" b="1" dirty="0" smtClean="0">
                <a:solidFill>
                  <a:schemeClr val="accent2">
                    <a:lumMod val="50000"/>
                  </a:schemeClr>
                </a:solidFill>
                <a:latin typeface="Century" pitchFamily="18" charset="0"/>
              </a:rPr>
              <a:t>Leo porque me resulta mejor que no hacerlo. Leo porque no puedo no leer. Leo por hábito, lo que es censurable y poco inocente. </a:t>
            </a:r>
          </a:p>
        </p:txBody>
      </p:sp>
      <p:sp>
        <p:nvSpPr>
          <p:cNvPr id="6" name="5 Rectángulo"/>
          <p:cNvSpPr/>
          <p:nvPr/>
        </p:nvSpPr>
        <p:spPr>
          <a:xfrm>
            <a:off x="6762750" y="1240444"/>
            <a:ext cx="354330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s-MX" sz="3200" b="1" dirty="0">
                <a:solidFill>
                  <a:schemeClr val="accent2">
                    <a:lumMod val="50000"/>
                  </a:schemeClr>
                </a:solidFill>
                <a:latin typeface="Century" pitchFamily="18" charset="0"/>
              </a:rPr>
              <a:t>Leo, incluso, porque cada lectura me ha dado motivos más fuertes para continuar haciéndolo. </a:t>
            </a:r>
          </a:p>
          <a:p>
            <a:pPr lvl="0" algn="r"/>
            <a:r>
              <a:rPr lang="es-MX" sz="3200" b="1" dirty="0">
                <a:solidFill>
                  <a:schemeClr val="accent2">
                    <a:lumMod val="50000"/>
                  </a:schemeClr>
                </a:solidFill>
                <a:latin typeface="Century" pitchFamily="18" charset="0"/>
              </a:rPr>
              <a:t>Luis Carlos Torres Soler</a:t>
            </a:r>
          </a:p>
        </p:txBody>
      </p:sp>
    </p:spTree>
    <p:extLst>
      <p:ext uri="{BB962C8B-B14F-4D97-AF65-F5344CB8AC3E}">
        <p14:creationId xmlns:p14="http://schemas.microsoft.com/office/powerpoint/2010/main" val="19985295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CuadroTexto"/>
          <p:cNvSpPr txBox="1"/>
          <p:nvPr/>
        </p:nvSpPr>
        <p:spPr>
          <a:xfrm>
            <a:off x="1579180" y="119758"/>
            <a:ext cx="9033640" cy="954107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s-MX" sz="2800" b="1" dirty="0" smtClean="0">
                <a:latin typeface="Century Gothic" pitchFamily="34" charset="0"/>
              </a:rPr>
              <a:t>Proyecto Piloto de Acciones de Fomento a la Lectura y Escritura en plazas comunitarias 2014</a:t>
            </a:r>
            <a:endParaRPr lang="es-MX" sz="2800" b="1" dirty="0">
              <a:latin typeface="Century Gothic" pitchFamily="34" charset="0"/>
            </a:endParaRPr>
          </a:p>
        </p:txBody>
      </p:sp>
      <p:sp>
        <p:nvSpPr>
          <p:cNvPr id="3" name="2 Rectángulo redondeado"/>
          <p:cNvSpPr/>
          <p:nvPr/>
        </p:nvSpPr>
        <p:spPr>
          <a:xfrm>
            <a:off x="637722" y="4217160"/>
            <a:ext cx="2433024" cy="709682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ES" sz="2000" b="1" dirty="0" smtClean="0">
                <a:solidFill>
                  <a:schemeClr val="tx2">
                    <a:lumMod val="75000"/>
                  </a:schemeClr>
                </a:solidFill>
                <a:latin typeface="Century Gothic" pitchFamily="34" charset="0"/>
                <a:cs typeface="Arial" panose="020B0604020202020204" pitchFamily="34" charset="0"/>
              </a:rPr>
              <a:t>20 asesores/as </a:t>
            </a:r>
          </a:p>
        </p:txBody>
      </p:sp>
      <p:pic>
        <p:nvPicPr>
          <p:cNvPr id="5" name="Marcador de contenido 3"/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240726" y="1532009"/>
            <a:ext cx="3482453" cy="3725840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60050" y="1555843"/>
            <a:ext cx="3888167" cy="23270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 descr="C:\Users\Male\Desktop\JOANNA SE 2015\Proyecto Piloto de Lectura y Escritura\EVIDENCIAS\Ayotoxco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100335" y="4388855"/>
            <a:ext cx="3986054" cy="22421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13 Rectángulo redondeado"/>
          <p:cNvSpPr/>
          <p:nvPr/>
        </p:nvSpPr>
        <p:spPr>
          <a:xfrm>
            <a:off x="4616037" y="1760729"/>
            <a:ext cx="2954650" cy="1023583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ES" sz="2000" b="1" dirty="0" smtClean="0">
                <a:solidFill>
                  <a:schemeClr val="tx2">
                    <a:lumMod val="75000"/>
                  </a:schemeClr>
                </a:solidFill>
                <a:latin typeface="Century Gothic" pitchFamily="34" charset="0"/>
                <a:cs typeface="Arial" panose="020B0604020202020204" pitchFamily="34" charset="0"/>
              </a:rPr>
              <a:t>14 Círculos de lectura y escritura</a:t>
            </a:r>
          </a:p>
        </p:txBody>
      </p:sp>
      <p:sp>
        <p:nvSpPr>
          <p:cNvPr id="15" name="14 Rectángulo redondeado"/>
          <p:cNvSpPr/>
          <p:nvPr/>
        </p:nvSpPr>
        <p:spPr>
          <a:xfrm>
            <a:off x="8297591" y="5677470"/>
            <a:ext cx="3425588" cy="725290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ES" sz="2000" b="1" dirty="0" smtClean="0">
                <a:solidFill>
                  <a:schemeClr val="tx2">
                    <a:lumMod val="75000"/>
                  </a:schemeClr>
                </a:solidFill>
                <a:latin typeface="Century Gothic" pitchFamily="34" charset="0"/>
                <a:cs typeface="Arial" panose="020B0604020202020204" pitchFamily="34" charset="0"/>
              </a:rPr>
              <a:t>Agosto a noviembre 2014</a:t>
            </a:r>
            <a:endParaRPr lang="es-MX" sz="2000" b="1" dirty="0">
              <a:solidFill>
                <a:schemeClr val="tx2">
                  <a:lumMod val="75000"/>
                </a:schemeClr>
              </a:solidFill>
              <a:latin typeface="Century Gothic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457869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CuadroTexto"/>
          <p:cNvSpPr txBox="1"/>
          <p:nvPr/>
        </p:nvSpPr>
        <p:spPr>
          <a:xfrm>
            <a:off x="486769" y="1005433"/>
            <a:ext cx="4317242" cy="6494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lvl="0" indent="-342900">
              <a:buFont typeface="Arial" pitchFamily="34" charset="0"/>
              <a:buChar char="•"/>
            </a:pPr>
            <a:r>
              <a:rPr lang="es-MX" sz="2800" b="1" dirty="0" smtClean="0">
                <a:solidFill>
                  <a:schemeClr val="tx2">
                    <a:lumMod val="75000"/>
                  </a:schemeClr>
                </a:solidFill>
                <a:latin typeface="Century Gothic" pitchFamily="34" charset="0"/>
                <a:cs typeface="Arial" panose="020B0604020202020204" pitchFamily="34" charset="0"/>
              </a:rPr>
              <a:t>Lectura </a:t>
            </a:r>
            <a:r>
              <a:rPr lang="es-MX" sz="2800" b="1" dirty="0">
                <a:solidFill>
                  <a:schemeClr val="tx2">
                    <a:lumMod val="75000"/>
                  </a:schemeClr>
                </a:solidFill>
                <a:latin typeface="Century Gothic" pitchFamily="34" charset="0"/>
                <a:cs typeface="Arial" panose="020B0604020202020204" pitchFamily="34" charset="0"/>
              </a:rPr>
              <a:t>de </a:t>
            </a:r>
            <a:r>
              <a:rPr lang="es-MX" sz="2800" b="1" dirty="0" smtClean="0">
                <a:solidFill>
                  <a:schemeClr val="tx2">
                    <a:lumMod val="75000"/>
                  </a:schemeClr>
                </a:solidFill>
                <a:latin typeface="Century Gothic" pitchFamily="34" charset="0"/>
                <a:cs typeface="Arial" panose="020B0604020202020204" pitchFamily="34" charset="0"/>
              </a:rPr>
              <a:t>pasillo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s-MX" sz="2800" b="1" dirty="0">
                <a:solidFill>
                  <a:schemeClr val="tx2">
                    <a:lumMod val="75000"/>
                  </a:schemeClr>
                </a:solidFill>
                <a:latin typeface="Century Gothic" pitchFamily="34" charset="0"/>
                <a:cs typeface="Arial" panose="020B0604020202020204" pitchFamily="34" charset="0"/>
              </a:rPr>
              <a:t>Lectura en sala de: cuentos, leyendas, fábulas, trabalenguas y adivinanzas </a:t>
            </a:r>
            <a:endParaRPr lang="es-MX" sz="2800" b="1" dirty="0" smtClean="0">
              <a:solidFill>
                <a:schemeClr val="tx2">
                  <a:lumMod val="75000"/>
                </a:schemeClr>
              </a:solidFill>
              <a:latin typeface="Century Gothic" pitchFamily="34" charset="0"/>
              <a:cs typeface="Arial" panose="020B0604020202020204" pitchFamily="34" charset="0"/>
            </a:endParaRPr>
          </a:p>
          <a:p>
            <a:pPr marL="342900" lvl="0" indent="-342900">
              <a:buFont typeface="Arial" pitchFamily="34" charset="0"/>
              <a:buChar char="•"/>
            </a:pPr>
            <a:r>
              <a:rPr lang="es-MX" sz="2800" b="1" dirty="0">
                <a:solidFill>
                  <a:schemeClr val="tx2">
                    <a:lumMod val="75000"/>
                  </a:schemeClr>
                </a:solidFill>
                <a:latin typeface="Century Gothic" pitchFamily="34" charset="0"/>
                <a:cs typeface="Arial" panose="020B0604020202020204" pitchFamily="34" charset="0"/>
              </a:rPr>
              <a:t>Organización de concursos: “Desafío de recetas ”, elaboración de calaveras, “</a:t>
            </a:r>
            <a:r>
              <a:rPr lang="es-MX" sz="2800" b="1" dirty="0" err="1">
                <a:solidFill>
                  <a:schemeClr val="tx2">
                    <a:lumMod val="75000"/>
                  </a:schemeClr>
                </a:solidFill>
                <a:latin typeface="Century Gothic" pitchFamily="34" charset="0"/>
                <a:cs typeface="Arial" panose="020B0604020202020204" pitchFamily="34" charset="0"/>
              </a:rPr>
              <a:t>Dí</a:t>
            </a:r>
            <a:r>
              <a:rPr lang="es-MX" sz="2800" b="1" dirty="0">
                <a:solidFill>
                  <a:schemeClr val="tx2">
                    <a:lumMod val="75000"/>
                  </a:schemeClr>
                </a:solidFill>
                <a:latin typeface="Century Gothic" pitchFamily="34" charset="0"/>
                <a:cs typeface="Arial" panose="020B0604020202020204" pitchFamily="34" charset="0"/>
              </a:rPr>
              <a:t> el trabalenguas” y Cuentos de terror.</a:t>
            </a:r>
          </a:p>
          <a:p>
            <a:pPr marL="342900" indent="-342900">
              <a:buFont typeface="Arial" pitchFamily="34" charset="0"/>
              <a:buChar char="•"/>
            </a:pPr>
            <a:endParaRPr lang="es-MX" sz="2800" b="1" dirty="0">
              <a:solidFill>
                <a:schemeClr val="tx2">
                  <a:lumMod val="75000"/>
                </a:schemeClr>
              </a:solidFill>
              <a:latin typeface="Century Gothic" pitchFamily="34" charset="0"/>
              <a:cs typeface="Arial" panose="020B0604020202020204" pitchFamily="34" charset="0"/>
            </a:endParaRPr>
          </a:p>
          <a:p>
            <a:pPr marL="342900" lvl="0" indent="-342900">
              <a:buFont typeface="Arial" pitchFamily="34" charset="0"/>
              <a:buChar char="•"/>
            </a:pPr>
            <a:endParaRPr lang="es-MX" sz="3200" b="1" dirty="0">
              <a:solidFill>
                <a:schemeClr val="tx2">
                  <a:lumMod val="75000"/>
                </a:schemeClr>
              </a:solidFill>
              <a:latin typeface="Century Gothic" pitchFamily="34" charset="0"/>
              <a:cs typeface="Arial" panose="020B0604020202020204" pitchFamily="34" charset="0"/>
            </a:endParaRPr>
          </a:p>
          <a:p>
            <a:endParaRPr lang="es-MX" sz="2000" b="1" dirty="0">
              <a:solidFill>
                <a:schemeClr val="tx2">
                  <a:lumMod val="75000"/>
                </a:schemeClr>
              </a:solidFill>
              <a:latin typeface="Century Gothic" pitchFamily="34" charset="0"/>
              <a:cs typeface="Arial" panose="020B0604020202020204" pitchFamily="34" charset="0"/>
            </a:endParaRPr>
          </a:p>
        </p:txBody>
      </p:sp>
      <p:sp>
        <p:nvSpPr>
          <p:cNvPr id="4" name="3 CuadroTexto"/>
          <p:cNvSpPr txBox="1"/>
          <p:nvPr/>
        </p:nvSpPr>
        <p:spPr>
          <a:xfrm>
            <a:off x="1579180" y="229473"/>
            <a:ext cx="9033640" cy="646331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s-MX" sz="3600" b="1" dirty="0" smtClean="0">
                <a:latin typeface="Century Gothic" pitchFamily="34" charset="0"/>
              </a:rPr>
              <a:t>Actividades 2014</a:t>
            </a:r>
            <a:endParaRPr lang="es-MX" sz="3600" b="1" dirty="0">
              <a:latin typeface="Century Gothic" pitchFamily="34" charset="0"/>
            </a:endParaRP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363307" y="4252475"/>
            <a:ext cx="1930098" cy="20607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221470" y="4236116"/>
            <a:ext cx="2625646" cy="20607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70406" y="1005433"/>
            <a:ext cx="2645998" cy="24437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7 Imagen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838679">
            <a:off x="8156501" y="1375130"/>
            <a:ext cx="3346566" cy="2328984"/>
          </a:xfrm>
          <a:prstGeom prst="rect">
            <a:avLst/>
          </a:prstGeom>
        </p:spPr>
      </p:pic>
      <p:pic>
        <p:nvPicPr>
          <p:cNvPr id="9" name="Picture 3" descr="C:\Users\Male\Desktop\JOANNA SE 2015\Proyecto Piloto de Lectura y Escritura\EVIDENCIAS\IMG_20150707_104130368.jpg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rot="4768757">
            <a:off x="6805446" y="4299673"/>
            <a:ext cx="1621918" cy="1398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666927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CuadroTexto"/>
          <p:cNvSpPr txBox="1"/>
          <p:nvPr/>
        </p:nvSpPr>
        <p:spPr>
          <a:xfrm>
            <a:off x="305220" y="0"/>
            <a:ext cx="6113893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itchFamily="34" charset="0"/>
              <a:buChar char="•"/>
            </a:pPr>
            <a:r>
              <a:rPr lang="es-MX" sz="2400" b="1" dirty="0" smtClean="0">
                <a:solidFill>
                  <a:schemeClr val="tx2">
                    <a:lumMod val="75000"/>
                  </a:schemeClr>
                </a:solidFill>
                <a:latin typeface="Century Gothic" pitchFamily="34" charset="0"/>
                <a:cs typeface="Arial" panose="020B0604020202020204" pitchFamily="34" charset="0"/>
              </a:rPr>
              <a:t>Diálogo y reflexión sobre temas de salud, familia, autoestima y valores.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s-MX" sz="2400" b="1" dirty="0">
                <a:solidFill>
                  <a:schemeClr val="tx2">
                    <a:lumMod val="75000"/>
                  </a:schemeClr>
                </a:solidFill>
                <a:latin typeface="Century Gothic" pitchFamily="34" charset="0"/>
                <a:cs typeface="Arial" panose="020B0604020202020204" pitchFamily="34" charset="0"/>
              </a:rPr>
              <a:t>Elaboración de periódico mural.</a:t>
            </a:r>
            <a:endParaRPr lang="es-MX" sz="2400" dirty="0">
              <a:solidFill>
                <a:schemeClr val="tx2">
                  <a:lumMod val="75000"/>
                </a:schemeClr>
              </a:solidFill>
              <a:latin typeface="Century Gothic" pitchFamily="34" charset="0"/>
            </a:endParaRPr>
          </a:p>
          <a:p>
            <a:pPr marL="342900" indent="-342900">
              <a:buFont typeface="Arial" pitchFamily="34" charset="0"/>
              <a:buChar char="•"/>
            </a:pPr>
            <a:r>
              <a:rPr lang="es-MX" sz="2400" b="1" dirty="0">
                <a:solidFill>
                  <a:schemeClr val="tx2">
                    <a:lumMod val="75000"/>
                  </a:schemeClr>
                </a:solidFill>
                <a:latin typeface="Century Gothic" pitchFamily="34" charset="0"/>
                <a:cs typeface="Arial" panose="020B0604020202020204" pitchFamily="34" charset="0"/>
              </a:rPr>
              <a:t>Elaboración de </a:t>
            </a:r>
            <a:r>
              <a:rPr lang="es-MX" sz="2400" b="1" dirty="0" smtClean="0">
                <a:solidFill>
                  <a:schemeClr val="tx2">
                    <a:lumMod val="75000"/>
                  </a:schemeClr>
                </a:solidFill>
                <a:latin typeface="Century Gothic" pitchFamily="34" charset="0"/>
                <a:cs typeface="Arial" panose="020B0604020202020204" pitchFamily="34" charset="0"/>
              </a:rPr>
              <a:t>textos: </a:t>
            </a:r>
            <a:r>
              <a:rPr lang="es-MX" sz="2400" b="1" dirty="0">
                <a:solidFill>
                  <a:schemeClr val="tx2">
                    <a:lumMod val="75000"/>
                  </a:schemeClr>
                </a:solidFill>
                <a:latin typeface="Century Gothic" pitchFamily="34" charset="0"/>
                <a:cs typeface="Arial" panose="020B0604020202020204" pitchFamily="34" charset="0"/>
              </a:rPr>
              <a:t>un folleto de plantas medicinales </a:t>
            </a:r>
            <a:r>
              <a:rPr lang="es-MX" sz="2400" b="1" dirty="0" smtClean="0">
                <a:solidFill>
                  <a:schemeClr val="tx2">
                    <a:lumMod val="75000"/>
                  </a:schemeClr>
                </a:solidFill>
                <a:latin typeface="Century Gothic" pitchFamily="34" charset="0"/>
                <a:cs typeface="Arial" panose="020B0604020202020204" pitchFamily="34" charset="0"/>
              </a:rPr>
              <a:t>y </a:t>
            </a:r>
            <a:r>
              <a:rPr lang="es-MX" sz="2400" b="1" dirty="0">
                <a:solidFill>
                  <a:schemeClr val="tx2">
                    <a:lumMod val="75000"/>
                  </a:schemeClr>
                </a:solidFill>
                <a:latin typeface="Century Gothic" pitchFamily="34" charset="0"/>
                <a:cs typeface="Arial" panose="020B0604020202020204" pitchFamily="34" charset="0"/>
              </a:rPr>
              <a:t>recopilación de mitos, leyendas, cuentos y relatos orales</a:t>
            </a:r>
          </a:p>
          <a:p>
            <a:pPr marL="342900" indent="-342900">
              <a:buFont typeface="Arial" pitchFamily="34" charset="0"/>
              <a:buChar char="•"/>
            </a:pPr>
            <a:endParaRPr lang="es-MX" sz="2400" b="1" dirty="0" smtClean="0">
              <a:solidFill>
                <a:schemeClr val="tx2">
                  <a:lumMod val="75000"/>
                </a:schemeClr>
              </a:solidFill>
              <a:latin typeface="Century Gothic" pitchFamily="34" charset="0"/>
              <a:cs typeface="Arial" panose="020B0604020202020204" pitchFamily="34" charset="0"/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600950" y="205988"/>
            <a:ext cx="4533387" cy="60406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4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05220" y="2242595"/>
            <a:ext cx="5470655" cy="46154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CuadroTexto 3"/>
          <p:cNvSpPr txBox="1"/>
          <p:nvPr/>
        </p:nvSpPr>
        <p:spPr>
          <a:xfrm>
            <a:off x="5354694" y="4259996"/>
            <a:ext cx="21288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2800" b="1" dirty="0" smtClean="0">
                <a:solidFill>
                  <a:schemeClr val="tx2">
                    <a:lumMod val="75000"/>
                  </a:schemeClr>
                </a:solidFill>
                <a:latin typeface="Century Gothic" panose="020B0502020202020204" pitchFamily="34" charset="0"/>
              </a:rPr>
              <a:t>TEZIUTLÁN</a:t>
            </a:r>
            <a:endParaRPr lang="es-MX" sz="2800" b="1" dirty="0">
              <a:solidFill>
                <a:schemeClr val="tx2">
                  <a:lumMod val="75000"/>
                </a:schemeClr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051517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CuadroTexto"/>
          <p:cNvSpPr txBox="1"/>
          <p:nvPr/>
        </p:nvSpPr>
        <p:spPr>
          <a:xfrm>
            <a:off x="214384" y="415361"/>
            <a:ext cx="3820275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lvl="0" indent="-342900">
              <a:buFont typeface="Arial" pitchFamily="34" charset="0"/>
              <a:buChar char="•"/>
            </a:pPr>
            <a:r>
              <a:rPr lang="es-MX" sz="3200" b="1" dirty="0" smtClean="0">
                <a:solidFill>
                  <a:schemeClr val="tx2">
                    <a:lumMod val="75000"/>
                  </a:schemeClr>
                </a:solidFill>
                <a:latin typeface="Century Gothic" pitchFamily="34" charset="0"/>
                <a:cs typeface="Arial" panose="020B0604020202020204" pitchFamily="34" charset="0"/>
              </a:rPr>
              <a:t>Presentación de obras </a:t>
            </a:r>
            <a:r>
              <a:rPr lang="es-MX" sz="3200" b="1" dirty="0">
                <a:solidFill>
                  <a:schemeClr val="tx2">
                    <a:lumMod val="75000"/>
                  </a:schemeClr>
                </a:solidFill>
                <a:latin typeface="Century Gothic" pitchFamily="34" charset="0"/>
                <a:cs typeface="Arial" panose="020B0604020202020204" pitchFamily="34" charset="0"/>
              </a:rPr>
              <a:t>de </a:t>
            </a:r>
            <a:r>
              <a:rPr lang="es-MX" sz="3200" b="1" dirty="0" smtClean="0">
                <a:solidFill>
                  <a:schemeClr val="tx2">
                    <a:lumMod val="75000"/>
                  </a:schemeClr>
                </a:solidFill>
                <a:latin typeface="Century Gothic" pitchFamily="34" charset="0"/>
                <a:cs typeface="Arial" panose="020B0604020202020204" pitchFamily="34" charset="0"/>
              </a:rPr>
              <a:t>teatro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s-MX" sz="3200" b="1" dirty="0">
                <a:solidFill>
                  <a:schemeClr val="tx2">
                    <a:lumMod val="75000"/>
                  </a:schemeClr>
                </a:solidFill>
                <a:latin typeface="Century Gothic" pitchFamily="34" charset="0"/>
                <a:cs typeface="Arial" panose="020B0604020202020204" pitchFamily="34" charset="0"/>
              </a:rPr>
              <a:t>Proyección de cortometrajes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s-MX" sz="3200" b="1" dirty="0">
                <a:solidFill>
                  <a:schemeClr val="tx2">
                    <a:lumMod val="75000"/>
                  </a:schemeClr>
                </a:solidFill>
                <a:latin typeface="Century Gothic" pitchFamily="34" charset="0"/>
                <a:cs typeface="Arial" panose="020B0604020202020204" pitchFamily="34" charset="0"/>
              </a:rPr>
              <a:t>Elaboración de manualidades: anillos y pulseras, papalotes y bolsas de </a:t>
            </a:r>
            <a:r>
              <a:rPr lang="es-MX" sz="3200" b="1" dirty="0" smtClean="0">
                <a:solidFill>
                  <a:schemeClr val="tx2">
                    <a:lumMod val="75000"/>
                  </a:schemeClr>
                </a:solidFill>
                <a:latin typeface="Century Gothic" pitchFamily="34" charset="0"/>
                <a:cs typeface="Arial" panose="020B0604020202020204" pitchFamily="34" charset="0"/>
              </a:rPr>
              <a:t>rafia</a:t>
            </a:r>
            <a:r>
              <a:rPr lang="es-MX" sz="3200" b="1" dirty="0">
                <a:solidFill>
                  <a:schemeClr val="tx2">
                    <a:lumMod val="75000"/>
                  </a:schemeClr>
                </a:solidFill>
                <a:latin typeface="Century Gothic" pitchFamily="34" charset="0"/>
                <a:cs typeface="Arial" panose="020B0604020202020204" pitchFamily="34" charset="0"/>
              </a:rPr>
              <a:t>.</a:t>
            </a:r>
          </a:p>
        </p:txBody>
      </p:sp>
      <p:pic>
        <p:nvPicPr>
          <p:cNvPr id="6146" name="Picture 2" descr="C:\Users\Male\Desktop\JOANNA SE 2015\Proyecto Piloto de Lectura y Escritura\EVIDENCIAS\IMG_20150707_111245541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rot="16200000">
            <a:off x="8172967" y="-1101965"/>
            <a:ext cx="2558252" cy="51258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3 Imagen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6640415">
            <a:off x="5073296" y="2842602"/>
            <a:ext cx="2548760" cy="4841698"/>
          </a:xfrm>
          <a:prstGeom prst="rect">
            <a:avLst/>
          </a:prstGeom>
        </p:spPr>
      </p:pic>
      <p:sp>
        <p:nvSpPr>
          <p:cNvPr id="6" name="CuadroTexto 5"/>
          <p:cNvSpPr txBox="1"/>
          <p:nvPr/>
        </p:nvSpPr>
        <p:spPr>
          <a:xfrm>
            <a:off x="5283257" y="1349636"/>
            <a:ext cx="212883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2400" b="1" dirty="0" smtClean="0">
                <a:solidFill>
                  <a:schemeClr val="tx2">
                    <a:lumMod val="75000"/>
                  </a:schemeClr>
                </a:solidFill>
                <a:latin typeface="Century Gothic" panose="020B0502020202020204" pitchFamily="34" charset="0"/>
              </a:rPr>
              <a:t>CHOLULA</a:t>
            </a:r>
            <a:endParaRPr lang="es-MX" sz="2400" b="1" dirty="0">
              <a:solidFill>
                <a:schemeClr val="tx2">
                  <a:lumMod val="7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7" name="CuadroTexto 6"/>
          <p:cNvSpPr txBox="1"/>
          <p:nvPr/>
        </p:nvSpPr>
        <p:spPr>
          <a:xfrm>
            <a:off x="8911503" y="4801786"/>
            <a:ext cx="28606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2400" b="1" dirty="0" smtClean="0">
                <a:solidFill>
                  <a:schemeClr val="tx2">
                    <a:lumMod val="75000"/>
                  </a:schemeClr>
                </a:solidFill>
                <a:latin typeface="Century Gothic" panose="020B0502020202020204" pitchFamily="34" charset="0"/>
              </a:rPr>
              <a:t>TECAMACHALCO</a:t>
            </a:r>
            <a:endParaRPr lang="es-MX" sz="2400" b="1" dirty="0">
              <a:solidFill>
                <a:schemeClr val="tx2">
                  <a:lumMod val="75000"/>
                </a:schemeClr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32609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/>
          <p:cNvSpPr txBox="1"/>
          <p:nvPr/>
        </p:nvSpPr>
        <p:spPr>
          <a:xfrm>
            <a:off x="463639" y="799098"/>
            <a:ext cx="11333409" cy="563231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s-ES" sz="3000" b="1" dirty="0">
                <a:solidFill>
                  <a:schemeClr val="tx2">
                    <a:lumMod val="75000"/>
                  </a:schemeClr>
                </a:solidFill>
                <a:latin typeface="Century" pitchFamily="18" charset="0"/>
                <a:ea typeface="Tahoma" panose="020B0604030504040204" pitchFamily="34" charset="0"/>
                <a:cs typeface="Arial" panose="020B0604020202020204" pitchFamily="34" charset="0"/>
              </a:rPr>
              <a:t>Las PJA: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s-ES" sz="3000" b="1" dirty="0">
                <a:solidFill>
                  <a:schemeClr val="tx2">
                    <a:lumMod val="75000"/>
                  </a:schemeClr>
                </a:solidFill>
                <a:latin typeface="Century" pitchFamily="18" charset="0"/>
                <a:ea typeface="Tahoma" panose="020B0604030504040204" pitchFamily="34" charset="0"/>
                <a:cs typeface="Arial" panose="020B0604020202020204" pitchFamily="34" charset="0"/>
              </a:rPr>
              <a:t> Se interesan en consultar revistas, antologías y lecturas de los módulos del MEVyT.</a:t>
            </a:r>
            <a:endParaRPr lang="es-MX" sz="3000" b="1" dirty="0">
              <a:solidFill>
                <a:schemeClr val="tx2">
                  <a:lumMod val="75000"/>
                </a:schemeClr>
              </a:solidFill>
              <a:latin typeface="Century" pitchFamily="18" charset="0"/>
              <a:ea typeface="Tahoma" panose="020B0604030504040204" pitchFamily="34" charset="0"/>
              <a:cs typeface="Arial" panose="020B0604020202020204" pitchFamily="34" charset="0"/>
            </a:endParaRPr>
          </a:p>
          <a:p>
            <a:pPr marL="342900" indent="-342900">
              <a:buFont typeface="Arial" pitchFamily="34" charset="0"/>
              <a:buChar char="•"/>
            </a:pPr>
            <a:r>
              <a:rPr lang="es-MX" sz="3000" b="1" dirty="0">
                <a:solidFill>
                  <a:schemeClr val="tx2">
                    <a:lumMod val="75000"/>
                  </a:schemeClr>
                </a:solidFill>
                <a:latin typeface="Century" pitchFamily="18" charset="0"/>
                <a:ea typeface="Tahoma" panose="020B0604030504040204" pitchFamily="34" charset="0"/>
                <a:cs typeface="Arial" panose="020B0604020202020204" pitchFamily="34" charset="0"/>
              </a:rPr>
              <a:t>Desarrollan  competencias en la comprensión lectora, en la redacción de textos significativos y en la expresión </a:t>
            </a:r>
            <a:r>
              <a:rPr lang="es-MX" sz="3000" b="1" dirty="0" smtClean="0">
                <a:solidFill>
                  <a:schemeClr val="tx2">
                    <a:lumMod val="75000"/>
                  </a:schemeClr>
                </a:solidFill>
                <a:latin typeface="Century" pitchFamily="18" charset="0"/>
                <a:ea typeface="Tahoma" panose="020B0604030504040204" pitchFamily="34" charset="0"/>
                <a:cs typeface="Arial" panose="020B0604020202020204" pitchFamily="34" charset="0"/>
              </a:rPr>
              <a:t>oral.</a:t>
            </a:r>
            <a:endParaRPr lang="es-MX" sz="3000" b="1" dirty="0">
              <a:solidFill>
                <a:schemeClr val="tx2">
                  <a:lumMod val="75000"/>
                </a:schemeClr>
              </a:solidFill>
              <a:latin typeface="Century" pitchFamily="18" charset="0"/>
              <a:ea typeface="Tahoma" panose="020B0604030504040204" pitchFamily="34" charset="0"/>
              <a:cs typeface="Arial" panose="020B0604020202020204" pitchFamily="34" charset="0"/>
            </a:endParaRPr>
          </a:p>
          <a:p>
            <a:pPr marL="342900" indent="-342900">
              <a:buFont typeface="Arial" pitchFamily="34" charset="0"/>
              <a:buChar char="•"/>
            </a:pPr>
            <a:r>
              <a:rPr lang="es-ES" sz="3000" b="1" dirty="0">
                <a:solidFill>
                  <a:schemeClr val="tx2">
                    <a:lumMod val="75000"/>
                  </a:schemeClr>
                </a:solidFill>
                <a:latin typeface="Century" pitchFamily="18" charset="0"/>
                <a:ea typeface="Tahoma" panose="020B0604030504040204" pitchFamily="34" charset="0"/>
                <a:cs typeface="Arial" panose="020B0604020202020204" pitchFamily="34" charset="0"/>
              </a:rPr>
              <a:t>Reflexionan en temas de vida que impulsa su deseo por una mejor calidad de </a:t>
            </a:r>
            <a:r>
              <a:rPr lang="es-ES" sz="3000" b="1" dirty="0" smtClean="0">
                <a:solidFill>
                  <a:schemeClr val="tx2">
                    <a:lumMod val="75000"/>
                  </a:schemeClr>
                </a:solidFill>
                <a:latin typeface="Century" pitchFamily="18" charset="0"/>
                <a:ea typeface="Tahoma" panose="020B0604030504040204" pitchFamily="34" charset="0"/>
                <a:cs typeface="Arial" panose="020B0604020202020204" pitchFamily="34" charset="0"/>
              </a:rPr>
              <a:t>vida.</a:t>
            </a:r>
            <a:endParaRPr lang="es-ES" sz="3000" b="1" dirty="0">
              <a:solidFill>
                <a:schemeClr val="tx2">
                  <a:lumMod val="75000"/>
                </a:schemeClr>
              </a:solidFill>
              <a:latin typeface="Century" pitchFamily="18" charset="0"/>
              <a:ea typeface="Tahoma" panose="020B0604030504040204" pitchFamily="34" charset="0"/>
              <a:cs typeface="Arial" panose="020B0604020202020204" pitchFamily="34" charset="0"/>
            </a:endParaRPr>
          </a:p>
          <a:p>
            <a:pPr marL="342900" indent="-342900">
              <a:buFont typeface="Arial" pitchFamily="34" charset="0"/>
              <a:buChar char="•"/>
            </a:pPr>
            <a:r>
              <a:rPr lang="es-ES" sz="3000" b="1" dirty="0">
                <a:solidFill>
                  <a:schemeClr val="tx2">
                    <a:lumMod val="75000"/>
                  </a:schemeClr>
                </a:solidFill>
                <a:latin typeface="Century" pitchFamily="18" charset="0"/>
                <a:ea typeface="Tahoma" panose="020B0604030504040204" pitchFamily="34" charset="0"/>
                <a:cs typeface="Arial" panose="020B0604020202020204" pitchFamily="34" charset="0"/>
              </a:rPr>
              <a:t>Asisten de manera regular  a las asesorías, disminuyendo el  ausentismo y la deserción.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s-ES" sz="3000" b="1" dirty="0" smtClean="0">
                <a:solidFill>
                  <a:schemeClr val="tx2">
                    <a:lumMod val="75000"/>
                  </a:schemeClr>
                </a:solidFill>
                <a:latin typeface="Century" pitchFamily="18" charset="0"/>
                <a:ea typeface="Tahoma" panose="020B0604030504040204" pitchFamily="34" charset="0"/>
                <a:cs typeface="Arial" panose="020B0604020202020204" pitchFamily="34" charset="0"/>
              </a:rPr>
              <a:t>Se desarrolla la creatividad y el sentido de comunidad.</a:t>
            </a:r>
            <a:endParaRPr lang="es-ES" sz="3000" b="1" dirty="0">
              <a:solidFill>
                <a:schemeClr val="tx2">
                  <a:lumMod val="75000"/>
                </a:schemeClr>
              </a:solidFill>
              <a:latin typeface="Century" pitchFamily="18" charset="0"/>
              <a:ea typeface="Tahoma" panose="020B0604030504040204" pitchFamily="34" charset="0"/>
              <a:cs typeface="Arial" panose="020B0604020202020204" pitchFamily="34" charset="0"/>
            </a:endParaRPr>
          </a:p>
          <a:p>
            <a:pPr marL="342900" indent="-342900">
              <a:buFont typeface="Arial" pitchFamily="34" charset="0"/>
              <a:buChar char="•"/>
            </a:pPr>
            <a:r>
              <a:rPr lang="es-ES" sz="3000" b="1" dirty="0" smtClean="0">
                <a:solidFill>
                  <a:schemeClr val="tx2">
                    <a:lumMod val="75000"/>
                  </a:schemeClr>
                </a:solidFill>
                <a:latin typeface="Century" pitchFamily="18" charset="0"/>
                <a:ea typeface="Tahoma" panose="020B0604030504040204" pitchFamily="34" charset="0"/>
                <a:cs typeface="Arial" panose="020B0604020202020204" pitchFamily="34" charset="0"/>
              </a:rPr>
              <a:t>Encuentran espacios de diversión.</a:t>
            </a:r>
            <a:endParaRPr lang="es-ES" sz="3000" b="1" dirty="0">
              <a:solidFill>
                <a:schemeClr val="tx2">
                  <a:lumMod val="75000"/>
                </a:schemeClr>
              </a:solidFill>
              <a:latin typeface="Century" pitchFamily="18" charset="0"/>
              <a:ea typeface="Tahoma" panose="020B0604030504040204" pitchFamily="34" charset="0"/>
              <a:cs typeface="Arial" panose="020B0604020202020204" pitchFamily="34" charset="0"/>
            </a:endParaRPr>
          </a:p>
          <a:p>
            <a:pPr marL="342900" indent="-342900">
              <a:buFont typeface="Arial" pitchFamily="34" charset="0"/>
              <a:buChar char="•"/>
            </a:pPr>
            <a:endParaRPr lang="es-ES" sz="3000" b="1" dirty="0">
              <a:solidFill>
                <a:schemeClr val="tx2">
                  <a:lumMod val="75000"/>
                </a:schemeClr>
              </a:solidFill>
              <a:latin typeface="Century" pitchFamily="18" charset="0"/>
              <a:ea typeface="Tahom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5" name="4 CuadroTexto"/>
          <p:cNvSpPr txBox="1"/>
          <p:nvPr/>
        </p:nvSpPr>
        <p:spPr>
          <a:xfrm>
            <a:off x="2743200" y="0"/>
            <a:ext cx="6376737" cy="646321"/>
          </a:xfrm>
          <a:prstGeom prst="rect">
            <a:avLst/>
          </a:prstGeom>
          <a:noFill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 lIns="91430" tIns="45715" rIns="91430" bIns="45715" rtlCol="0">
            <a:spAutoFit/>
          </a:bodyPr>
          <a:lstStyle/>
          <a:p>
            <a:pPr algn="ctr"/>
            <a:r>
              <a:rPr lang="es-ES" sz="3600" b="1" dirty="0" smtClean="0">
                <a:solidFill>
                  <a:schemeClr val="tx2">
                    <a:lumMod val="75000"/>
                  </a:schemeClr>
                </a:solidFill>
                <a:latin typeface="Century" pitchFamily="18" charset="0"/>
              </a:rPr>
              <a:t>Impacto</a:t>
            </a:r>
          </a:p>
        </p:txBody>
      </p:sp>
    </p:spTree>
    <p:extLst>
      <p:ext uri="{BB962C8B-B14F-4D97-AF65-F5344CB8AC3E}">
        <p14:creationId xmlns:p14="http://schemas.microsoft.com/office/powerpoint/2010/main" val="15029268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CuadroTexto"/>
          <p:cNvSpPr txBox="1"/>
          <p:nvPr/>
        </p:nvSpPr>
        <p:spPr>
          <a:xfrm>
            <a:off x="2743200" y="0"/>
            <a:ext cx="6376737" cy="646321"/>
          </a:xfrm>
          <a:prstGeom prst="rect">
            <a:avLst/>
          </a:prstGeom>
          <a:noFill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 lIns="91430" tIns="45715" rIns="91430" bIns="45715" rtlCol="0">
            <a:spAutoFit/>
          </a:bodyPr>
          <a:lstStyle/>
          <a:p>
            <a:pPr algn="ctr"/>
            <a:r>
              <a:rPr lang="es-ES" sz="3600" b="1" dirty="0" smtClean="0">
                <a:solidFill>
                  <a:schemeClr val="tx2">
                    <a:lumMod val="75000"/>
                  </a:schemeClr>
                </a:solidFill>
                <a:latin typeface="Century" pitchFamily="18" charset="0"/>
              </a:rPr>
              <a:t>Acciones 2015</a:t>
            </a:r>
          </a:p>
        </p:txBody>
      </p:sp>
      <p:sp>
        <p:nvSpPr>
          <p:cNvPr id="5" name="4 Rectángulo redondeado"/>
          <p:cNvSpPr/>
          <p:nvPr/>
        </p:nvSpPr>
        <p:spPr>
          <a:xfrm>
            <a:off x="228600" y="359881"/>
            <a:ext cx="11715747" cy="6336455"/>
          </a:xfrm>
          <a:prstGeom prst="roundRect">
            <a:avLst/>
          </a:prstGeom>
          <a:noFill/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91430" tIns="45715" rIns="91430" bIns="45715" rtlCol="0" anchor="ctr"/>
          <a:lstStyle/>
          <a:p>
            <a:pPr marL="342900" indent="-342900">
              <a:buFont typeface="Arial" pitchFamily="34" charset="0"/>
              <a:buChar char="•"/>
            </a:pPr>
            <a:r>
              <a:rPr lang="es-MX" sz="2800" dirty="0" smtClean="0">
                <a:solidFill>
                  <a:schemeClr val="tx2">
                    <a:lumMod val="75000"/>
                  </a:schemeClr>
                </a:solidFill>
                <a:latin typeface="Century" pitchFamily="18" charset="0"/>
                <a:ea typeface="Tahoma" pitchFamily="34" charset="0"/>
                <a:cs typeface="Arial" pitchFamily="34" charset="0"/>
              </a:rPr>
              <a:t>Responsable </a:t>
            </a:r>
            <a:r>
              <a:rPr lang="es-MX" sz="2800" dirty="0">
                <a:solidFill>
                  <a:schemeClr val="tx2">
                    <a:lumMod val="75000"/>
                  </a:schemeClr>
                </a:solidFill>
                <a:latin typeface="Century" pitchFamily="18" charset="0"/>
                <a:ea typeface="Tahoma" pitchFamily="34" charset="0"/>
                <a:cs typeface="Arial" pitchFamily="34" charset="0"/>
              </a:rPr>
              <a:t>estatal dedicado al proyecto</a:t>
            </a:r>
            <a:r>
              <a:rPr lang="es-MX" sz="2800" dirty="0" smtClean="0">
                <a:solidFill>
                  <a:schemeClr val="tx2">
                    <a:lumMod val="75000"/>
                  </a:schemeClr>
                </a:solidFill>
                <a:latin typeface="Century" pitchFamily="18" charset="0"/>
                <a:ea typeface="Tahoma" pitchFamily="34" charset="0"/>
                <a:cs typeface="Arial" pitchFamily="34" charset="0"/>
              </a:rPr>
              <a:t>.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s-MX" sz="2800" dirty="0">
                <a:solidFill>
                  <a:schemeClr val="tx2">
                    <a:lumMod val="75000"/>
                  </a:schemeClr>
                </a:solidFill>
                <a:latin typeface="Century" pitchFamily="18" charset="0"/>
                <a:ea typeface="Tahoma" pitchFamily="34" charset="0"/>
                <a:cs typeface="Arial" pitchFamily="34" charset="0"/>
              </a:rPr>
              <a:t>Formadores especializados en el eje de lengua y comunicación como responsables del proyecto, en las 16 coordinaciones.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s-MX" sz="2800" dirty="0" smtClean="0">
                <a:solidFill>
                  <a:schemeClr val="tx2">
                    <a:lumMod val="75000"/>
                  </a:schemeClr>
                </a:solidFill>
                <a:latin typeface="Century" pitchFamily="18" charset="0"/>
                <a:ea typeface="Tahoma" pitchFamily="34" charset="0"/>
                <a:cs typeface="Arial" pitchFamily="34" charset="0"/>
              </a:rPr>
              <a:t>Elaboración de guía </a:t>
            </a:r>
            <a:r>
              <a:rPr lang="es-MX" sz="2800" dirty="0">
                <a:solidFill>
                  <a:schemeClr val="tx2">
                    <a:lumMod val="75000"/>
                  </a:schemeClr>
                </a:solidFill>
                <a:latin typeface="Century" pitchFamily="18" charset="0"/>
                <a:ea typeface="Tahoma" pitchFamily="34" charset="0"/>
                <a:cs typeface="Arial" pitchFamily="34" charset="0"/>
              </a:rPr>
              <a:t>didáctica </a:t>
            </a:r>
            <a:r>
              <a:rPr lang="es-MX" sz="2800" dirty="0" smtClean="0">
                <a:solidFill>
                  <a:schemeClr val="tx2">
                    <a:lumMod val="75000"/>
                  </a:schemeClr>
                </a:solidFill>
                <a:latin typeface="Century" pitchFamily="18" charset="0"/>
                <a:ea typeface="Tahoma" pitchFamily="34" charset="0"/>
                <a:cs typeface="Arial" pitchFamily="34" charset="0"/>
              </a:rPr>
              <a:t>y realización de Taller estatal a responsables </a:t>
            </a:r>
            <a:r>
              <a:rPr lang="es-MX" sz="2800" dirty="0">
                <a:solidFill>
                  <a:schemeClr val="tx2">
                    <a:lumMod val="75000"/>
                  </a:schemeClr>
                </a:solidFill>
                <a:latin typeface="Century" pitchFamily="18" charset="0"/>
                <a:ea typeface="Tahoma" pitchFamily="34" charset="0"/>
                <a:cs typeface="Arial" pitchFamily="34" charset="0"/>
              </a:rPr>
              <a:t>y 6</a:t>
            </a:r>
            <a:r>
              <a:rPr lang="es-MX" sz="2800" dirty="0" smtClean="0">
                <a:solidFill>
                  <a:schemeClr val="tx2">
                    <a:lumMod val="75000"/>
                  </a:schemeClr>
                </a:solidFill>
                <a:latin typeface="Century" pitchFamily="18" charset="0"/>
                <a:ea typeface="Tahoma" pitchFamily="34" charset="0"/>
                <a:cs typeface="Arial" pitchFamily="34" charset="0"/>
              </a:rPr>
              <a:t> talleres </a:t>
            </a:r>
            <a:r>
              <a:rPr lang="es-MX" sz="2800" dirty="0">
                <a:solidFill>
                  <a:schemeClr val="tx2">
                    <a:lumMod val="75000"/>
                  </a:schemeClr>
                </a:solidFill>
                <a:latin typeface="Century" pitchFamily="18" charset="0"/>
                <a:ea typeface="Tahoma" pitchFamily="34" charset="0"/>
                <a:cs typeface="Arial" pitchFamily="34" charset="0"/>
              </a:rPr>
              <a:t>regionales </a:t>
            </a:r>
            <a:r>
              <a:rPr lang="es-MX" sz="2800" dirty="0" smtClean="0">
                <a:solidFill>
                  <a:schemeClr val="tx2">
                    <a:lumMod val="75000"/>
                  </a:schemeClr>
                </a:solidFill>
                <a:latin typeface="Century" pitchFamily="18" charset="0"/>
                <a:ea typeface="Tahoma" pitchFamily="34" charset="0"/>
                <a:cs typeface="Arial" pitchFamily="34" charset="0"/>
              </a:rPr>
              <a:t>(25 </a:t>
            </a:r>
            <a:r>
              <a:rPr lang="es-MX" sz="2800" dirty="0">
                <a:solidFill>
                  <a:schemeClr val="tx2">
                    <a:lumMod val="75000"/>
                  </a:schemeClr>
                </a:solidFill>
                <a:latin typeface="Century" pitchFamily="18" charset="0"/>
                <a:ea typeface="Tahoma" pitchFamily="34" charset="0"/>
                <a:cs typeface="Arial" pitchFamily="34" charset="0"/>
              </a:rPr>
              <a:t>+ 165</a:t>
            </a:r>
            <a:r>
              <a:rPr lang="es-MX" sz="2800" dirty="0" smtClean="0">
                <a:solidFill>
                  <a:schemeClr val="tx2">
                    <a:lumMod val="75000"/>
                  </a:schemeClr>
                </a:solidFill>
                <a:latin typeface="Century" pitchFamily="18" charset="0"/>
                <a:ea typeface="Tahoma" pitchFamily="34" charset="0"/>
                <a:cs typeface="Arial" pitchFamily="34" charset="0"/>
              </a:rPr>
              <a:t>).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s-MX" sz="2800" dirty="0" smtClean="0">
                <a:solidFill>
                  <a:schemeClr val="tx2">
                    <a:lumMod val="75000"/>
                  </a:schemeClr>
                </a:solidFill>
                <a:latin typeface="Century" pitchFamily="18" charset="0"/>
                <a:ea typeface="Tahoma" pitchFamily="34" charset="0"/>
                <a:cs typeface="Arial" pitchFamily="34" charset="0"/>
              </a:rPr>
              <a:t> Se amplia la cobertura a 64 plazas comunitarias y  </a:t>
            </a:r>
            <a:r>
              <a:rPr lang="es-MX" sz="2800" dirty="0">
                <a:solidFill>
                  <a:schemeClr val="tx2">
                    <a:lumMod val="75000"/>
                  </a:schemeClr>
                </a:solidFill>
                <a:latin typeface="Century" pitchFamily="18" charset="0"/>
                <a:ea typeface="Tahoma" pitchFamily="34" charset="0"/>
                <a:cs typeface="Arial" pitchFamily="34" charset="0"/>
              </a:rPr>
              <a:t>9 círculos de lengua </a:t>
            </a:r>
            <a:r>
              <a:rPr lang="es-MX" sz="2800" dirty="0" smtClean="0">
                <a:solidFill>
                  <a:schemeClr val="tx2">
                    <a:lumMod val="75000"/>
                  </a:schemeClr>
                </a:solidFill>
                <a:latin typeface="Century" pitchFamily="18" charset="0"/>
                <a:ea typeface="Tahoma" pitchFamily="34" charset="0"/>
                <a:cs typeface="Arial" pitchFamily="34" charset="0"/>
              </a:rPr>
              <a:t>indígena.</a:t>
            </a:r>
            <a:endParaRPr lang="es-MX" sz="2800" dirty="0">
              <a:solidFill>
                <a:schemeClr val="tx2">
                  <a:lumMod val="75000"/>
                </a:schemeClr>
              </a:solidFill>
              <a:latin typeface="Century" pitchFamily="18" charset="0"/>
              <a:ea typeface="Tahoma" pitchFamily="34" charset="0"/>
              <a:cs typeface="Arial" pitchFamily="34" charset="0"/>
            </a:endParaRPr>
          </a:p>
          <a:p>
            <a:pPr marL="342900" indent="-342900">
              <a:buFont typeface="Arial" pitchFamily="34" charset="0"/>
              <a:buChar char="•"/>
            </a:pPr>
            <a:r>
              <a:rPr lang="es-MX" sz="2800" dirty="0" smtClean="0">
                <a:solidFill>
                  <a:schemeClr val="tx2">
                    <a:lumMod val="75000"/>
                  </a:schemeClr>
                </a:solidFill>
                <a:latin typeface="Century" pitchFamily="18" charset="0"/>
                <a:ea typeface="Tahoma" pitchFamily="34" charset="0"/>
                <a:cs typeface="Arial" pitchFamily="34" charset="0"/>
              </a:rPr>
              <a:t>Aprovechamiento del documento  </a:t>
            </a:r>
            <a:r>
              <a:rPr lang="es-MX" sz="2800" dirty="0">
                <a:solidFill>
                  <a:schemeClr val="tx2">
                    <a:lumMod val="75000"/>
                  </a:schemeClr>
                </a:solidFill>
                <a:latin typeface="Century" pitchFamily="18" charset="0"/>
                <a:ea typeface="Tahoma" pitchFamily="34" charset="0"/>
                <a:cs typeface="Arial" pitchFamily="34" charset="0"/>
              </a:rPr>
              <a:t>«Trabajo grupal para fortalecer la lectura y la escritura».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s-MX" sz="2800" dirty="0" smtClean="0">
                <a:solidFill>
                  <a:schemeClr val="tx2">
                    <a:lumMod val="75000"/>
                  </a:schemeClr>
                </a:solidFill>
                <a:latin typeface="Century" pitchFamily="18" charset="0"/>
                <a:ea typeface="Tahoma" pitchFamily="34" charset="0"/>
                <a:cs typeface="Arial" pitchFamily="34" charset="0"/>
              </a:rPr>
              <a:t>«Mis primeras lecturas» en todas las coordinaciones para su exploración.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s-MX" sz="2800" dirty="0" smtClean="0">
                <a:solidFill>
                  <a:schemeClr val="tx2">
                    <a:lumMod val="75000"/>
                  </a:schemeClr>
                </a:solidFill>
                <a:latin typeface="Century" pitchFamily="18" charset="0"/>
                <a:ea typeface="Tahoma" pitchFamily="34" charset="0"/>
                <a:cs typeface="Arial" pitchFamily="34" charset="0"/>
              </a:rPr>
              <a:t>Creación de la comunidad “Círculos de lectura y escritura IEEA Puebla” </a:t>
            </a:r>
            <a:r>
              <a:rPr lang="es-MX" sz="2800" dirty="0">
                <a:solidFill>
                  <a:schemeClr val="tx2">
                    <a:lumMod val="75000"/>
                  </a:schemeClr>
                </a:solidFill>
                <a:latin typeface="Century" pitchFamily="18" charset="0"/>
                <a:ea typeface="Tahoma" pitchFamily="34" charset="0"/>
                <a:cs typeface="Arial" pitchFamily="34" charset="0"/>
              </a:rPr>
              <a:t>para seguimiento y comunicación. </a:t>
            </a:r>
            <a:endParaRPr lang="es-MX" sz="2800" dirty="0" smtClean="0">
              <a:solidFill>
                <a:schemeClr val="tx2">
                  <a:lumMod val="75000"/>
                </a:schemeClr>
              </a:solidFill>
              <a:latin typeface="Century" pitchFamily="18" charset="0"/>
              <a:ea typeface="Tahoma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715985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 descr="C:\Users\Male\Desktop\JOANNA SE 2015\Proyecto 2015\Fotos taller estatal\IMG_1278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783733" y="1139599"/>
            <a:ext cx="3316401" cy="32516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1 CuadroTexto"/>
          <p:cNvSpPr txBox="1"/>
          <p:nvPr/>
        </p:nvSpPr>
        <p:spPr>
          <a:xfrm>
            <a:off x="7100134" y="1139599"/>
            <a:ext cx="5091866" cy="45858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2800" b="1" dirty="0" smtClean="0">
                <a:solidFill>
                  <a:schemeClr val="accent2">
                    <a:lumMod val="50000"/>
                  </a:schemeClr>
                </a:solidFill>
                <a:latin typeface="Century" pitchFamily="18" charset="0"/>
              </a:rPr>
              <a:t>Vinculación cultural</a:t>
            </a:r>
          </a:p>
          <a:p>
            <a:pPr marL="342900" indent="-342900">
              <a:buFont typeface="Arial" pitchFamily="34" charset="0"/>
              <a:buChar char="•"/>
            </a:pPr>
            <a:endParaRPr lang="es-MX" sz="2400" b="1" dirty="0" smtClean="0">
              <a:solidFill>
                <a:schemeClr val="accent2">
                  <a:lumMod val="50000"/>
                </a:schemeClr>
              </a:solidFill>
              <a:latin typeface="Century" pitchFamily="18" charset="0"/>
            </a:endParaRPr>
          </a:p>
          <a:p>
            <a:pPr marL="342900" indent="-342900">
              <a:buFont typeface="Arial" pitchFamily="34" charset="0"/>
              <a:buChar char="•"/>
            </a:pPr>
            <a:r>
              <a:rPr lang="es-MX" sz="2400" b="1" dirty="0" smtClean="0">
                <a:solidFill>
                  <a:schemeClr val="accent2">
                    <a:lumMod val="50000"/>
                  </a:schemeClr>
                </a:solidFill>
                <a:latin typeface="Century" pitchFamily="18" charset="0"/>
              </a:rPr>
              <a:t>«Dos magias: la lectura y la escritura»  Roberto Corea Torres. Escritor y mediador de la lectura.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s-MX" sz="2400" b="1" dirty="0">
                <a:solidFill>
                  <a:schemeClr val="accent2">
                    <a:lumMod val="50000"/>
                  </a:schemeClr>
                </a:solidFill>
                <a:latin typeface="Century" pitchFamily="18" charset="0"/>
              </a:rPr>
              <a:t>Noche de música Gerardo Jiménez </a:t>
            </a:r>
            <a:r>
              <a:rPr lang="es-MX" sz="2400" b="1" dirty="0" smtClean="0">
                <a:solidFill>
                  <a:schemeClr val="accent2">
                    <a:lumMod val="50000"/>
                  </a:schemeClr>
                </a:solidFill>
                <a:latin typeface="Century" pitchFamily="18" charset="0"/>
              </a:rPr>
              <a:t>Covarrubias. Guitarra Clásica.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s-MX" sz="2400" b="1" dirty="0">
                <a:solidFill>
                  <a:schemeClr val="accent2">
                    <a:lumMod val="50000"/>
                  </a:schemeClr>
                </a:solidFill>
                <a:latin typeface="Century" pitchFamily="18" charset="0"/>
              </a:rPr>
              <a:t>Diferentes formas de contar </a:t>
            </a:r>
            <a:r>
              <a:rPr lang="es-MX" sz="2400" b="1" dirty="0" smtClean="0">
                <a:solidFill>
                  <a:schemeClr val="accent2">
                    <a:lumMod val="50000"/>
                  </a:schemeClr>
                </a:solidFill>
                <a:latin typeface="Century" pitchFamily="18" charset="0"/>
              </a:rPr>
              <a:t>cuentos. Karina </a:t>
            </a:r>
            <a:r>
              <a:rPr lang="es-MX" sz="2400" b="1" dirty="0">
                <a:solidFill>
                  <a:schemeClr val="accent2">
                    <a:lumMod val="50000"/>
                  </a:schemeClr>
                </a:solidFill>
                <a:latin typeface="Century" pitchFamily="18" charset="0"/>
              </a:rPr>
              <a:t>Fernández Ponce</a:t>
            </a:r>
          </a:p>
        </p:txBody>
      </p:sp>
      <p:sp>
        <p:nvSpPr>
          <p:cNvPr id="16" name="15 CuadroTexto"/>
          <p:cNvSpPr txBox="1"/>
          <p:nvPr/>
        </p:nvSpPr>
        <p:spPr>
          <a:xfrm>
            <a:off x="2743200" y="0"/>
            <a:ext cx="6376737" cy="769431"/>
          </a:xfrm>
          <a:prstGeom prst="rect">
            <a:avLst/>
          </a:prstGeom>
          <a:noFill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 lIns="91430" tIns="45715" rIns="91430" bIns="45715" rtlCol="0">
            <a:spAutoFit/>
          </a:bodyPr>
          <a:lstStyle/>
          <a:p>
            <a:pPr algn="ctr"/>
            <a:r>
              <a:rPr lang="es-ES" sz="4400" b="1" dirty="0" smtClean="0">
                <a:solidFill>
                  <a:schemeClr val="accent2">
                    <a:lumMod val="50000"/>
                  </a:schemeClr>
                </a:solidFill>
                <a:latin typeface="Century" pitchFamily="18" charset="0"/>
              </a:rPr>
              <a:t>Taller estatal</a:t>
            </a:r>
          </a:p>
        </p:txBody>
      </p:sp>
      <p:sp>
        <p:nvSpPr>
          <p:cNvPr id="17" name="1 CuadroTexto"/>
          <p:cNvSpPr txBox="1"/>
          <p:nvPr/>
        </p:nvSpPr>
        <p:spPr>
          <a:xfrm>
            <a:off x="384186" y="776216"/>
            <a:ext cx="3003853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s-MX" sz="2400" b="1" dirty="0" smtClean="0">
              <a:solidFill>
                <a:schemeClr val="accent2">
                  <a:lumMod val="50000"/>
                </a:schemeClr>
              </a:solidFill>
              <a:latin typeface="Century" pitchFamily="18" charset="0"/>
            </a:endParaRPr>
          </a:p>
          <a:p>
            <a:pPr marL="342900" indent="-342900">
              <a:buFont typeface="Arial" pitchFamily="34" charset="0"/>
              <a:buChar char="•"/>
            </a:pPr>
            <a:r>
              <a:rPr lang="es-MX" sz="2400" b="1" dirty="0" smtClean="0">
                <a:solidFill>
                  <a:schemeClr val="accent2">
                    <a:lumMod val="50000"/>
                  </a:schemeClr>
                </a:solidFill>
                <a:latin typeface="Century" pitchFamily="18" charset="0"/>
              </a:rPr>
              <a:t>Respaldo Institucional. INEA  - IEEA.</a:t>
            </a:r>
          </a:p>
          <a:p>
            <a:pPr marL="342900" indent="-342900">
              <a:buFont typeface="Arial" pitchFamily="34" charset="0"/>
              <a:buChar char="•"/>
            </a:pPr>
            <a:endParaRPr lang="es-MX" sz="2400" b="1" dirty="0" smtClean="0">
              <a:solidFill>
                <a:schemeClr val="accent2">
                  <a:lumMod val="50000"/>
                </a:schemeClr>
              </a:solidFill>
              <a:latin typeface="Century" pitchFamily="18" charset="0"/>
            </a:endParaRPr>
          </a:p>
          <a:p>
            <a:pPr marL="342900" indent="-342900">
              <a:buFont typeface="Arial" pitchFamily="34" charset="0"/>
              <a:buChar char="•"/>
            </a:pPr>
            <a:r>
              <a:rPr lang="es-MX" sz="2400" b="1" dirty="0" smtClean="0">
                <a:solidFill>
                  <a:schemeClr val="accent2">
                    <a:lumMod val="50000"/>
                  </a:schemeClr>
                </a:solidFill>
                <a:latin typeface="Century" pitchFamily="18" charset="0"/>
              </a:rPr>
              <a:t>25 responsables de coordinaciones  Formadores especializados en lengua y comunicación.</a:t>
            </a:r>
          </a:p>
          <a:p>
            <a:pPr marL="342900" indent="-342900">
              <a:buFont typeface="Arial" pitchFamily="34" charset="0"/>
              <a:buChar char="•"/>
            </a:pPr>
            <a:endParaRPr lang="es-MX" sz="2400" b="1" dirty="0">
              <a:solidFill>
                <a:schemeClr val="accent2">
                  <a:lumMod val="50000"/>
                </a:schemeClr>
              </a:solidFill>
              <a:latin typeface="Century" pitchFamily="18" charset="0"/>
            </a:endParaRPr>
          </a:p>
        </p:txBody>
      </p:sp>
      <p:sp>
        <p:nvSpPr>
          <p:cNvPr id="2" name="1 Rectángulo"/>
          <p:cNvSpPr/>
          <p:nvPr/>
        </p:nvSpPr>
        <p:spPr>
          <a:xfrm>
            <a:off x="3388039" y="4738283"/>
            <a:ext cx="384988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es-MX" sz="2400" b="1" dirty="0" smtClean="0">
                <a:solidFill>
                  <a:schemeClr val="accent2">
                    <a:lumMod val="50000"/>
                  </a:schemeClr>
                </a:solidFill>
                <a:latin typeface="Century" pitchFamily="18" charset="0"/>
              </a:rPr>
              <a:t>Dotación de material a todos los círculos de fomento  a la lectura y escritura.</a:t>
            </a:r>
            <a:endParaRPr lang="es-MX" sz="2400" dirty="0"/>
          </a:p>
        </p:txBody>
      </p:sp>
    </p:spTree>
    <p:extLst>
      <p:ext uri="{BB962C8B-B14F-4D97-AF65-F5344CB8AC3E}">
        <p14:creationId xmlns:p14="http://schemas.microsoft.com/office/powerpoint/2010/main" val="31466146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3174</TotalTime>
  <Words>857</Words>
  <Application>Microsoft Macintosh PowerPoint</Application>
  <PresentationFormat>Panorámica</PresentationFormat>
  <Paragraphs>137</Paragraphs>
  <Slides>19</Slides>
  <Notes>18</Notes>
  <HiddenSlides>0</HiddenSlides>
  <MMClips>0</MMClips>
  <ScaleCrop>false</ScaleCrop>
  <HeadingPairs>
    <vt:vector size="6" baseType="variant">
      <vt:variant>
        <vt:lpstr>Fuentes usadas</vt:lpstr>
      </vt:variant>
      <vt:variant>
        <vt:i4>5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19</vt:i4>
      </vt:variant>
    </vt:vector>
  </HeadingPairs>
  <TitlesOfParts>
    <vt:vector size="25" baseType="lpstr">
      <vt:lpstr>Calibri</vt:lpstr>
      <vt:lpstr>Century</vt:lpstr>
      <vt:lpstr>Century Gothic</vt:lpstr>
      <vt:lpstr>Tahoma</vt:lpstr>
      <vt:lpstr>Arial</vt:lpstr>
      <vt:lpstr>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Gus</dc:creator>
  <cp:lastModifiedBy>Usuario de Microsoft Office</cp:lastModifiedBy>
  <cp:revision>279</cp:revision>
  <dcterms:created xsi:type="dcterms:W3CDTF">2014-11-26T02:01:06Z</dcterms:created>
  <dcterms:modified xsi:type="dcterms:W3CDTF">2015-09-29T18:46:37Z</dcterms:modified>
</cp:coreProperties>
</file>