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1" r:id="rId2"/>
    <p:sldId id="258" r:id="rId3"/>
    <p:sldId id="274" r:id="rId4"/>
    <p:sldId id="276" r:id="rId5"/>
    <p:sldId id="265" r:id="rId6"/>
    <p:sldId id="266" r:id="rId7"/>
    <p:sldId id="267" r:id="rId8"/>
    <p:sldId id="275" r:id="rId9"/>
    <p:sldId id="268" r:id="rId10"/>
    <p:sldId id="277" r:id="rId11"/>
    <p:sldId id="270" r:id="rId12"/>
    <p:sldId id="273" r:id="rId13"/>
    <p:sldId id="269" r:id="rId14"/>
    <p:sldId id="272" r:id="rId15"/>
    <p:sldId id="262" r:id="rId16"/>
    <p:sldId id="264" r:id="rId17"/>
    <p:sldId id="263" r:id="rId18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3300"/>
    <a:srgbClr val="99FF66"/>
    <a:srgbClr val="CCFF33"/>
    <a:srgbClr val="CCFF66"/>
    <a:srgbClr val="FFFFCC"/>
    <a:srgbClr val="FFFF99"/>
    <a:srgbClr val="DD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2D0C8-9607-47D2-89A2-406C375E326A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110B8-C693-4594-82D3-DD3B8897DD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505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755B5-08C7-4E70-983A-23F062491561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1105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C505B-069D-4287-A537-D2F1DF66B8C9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7736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C505B-069D-4287-A537-D2F1DF66B8C9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048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1D03-5DF4-4FF3-B0CE-ED023E087CEE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AC7A-AE83-437A-BD09-AA6B5AD69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202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1D03-5DF4-4FF3-B0CE-ED023E087CEE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AC7A-AE83-437A-BD09-AA6B5AD69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815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1D03-5DF4-4FF3-B0CE-ED023E087CEE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AC7A-AE83-437A-BD09-AA6B5AD69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30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1D03-5DF4-4FF3-B0CE-ED023E087CEE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AC7A-AE83-437A-BD09-AA6B5AD69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665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1D03-5DF4-4FF3-B0CE-ED023E087CEE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AC7A-AE83-437A-BD09-AA6B5AD69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547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1D03-5DF4-4FF3-B0CE-ED023E087CEE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AC7A-AE83-437A-BD09-AA6B5AD69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607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1D03-5DF4-4FF3-B0CE-ED023E087CEE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AC7A-AE83-437A-BD09-AA6B5AD69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287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1D03-5DF4-4FF3-B0CE-ED023E087CEE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AC7A-AE83-437A-BD09-AA6B5AD69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108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1D03-5DF4-4FF3-B0CE-ED023E087CEE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AC7A-AE83-437A-BD09-AA6B5AD69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799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1D03-5DF4-4FF3-B0CE-ED023E087CEE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AC7A-AE83-437A-BD09-AA6B5AD69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94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1D03-5DF4-4FF3-B0CE-ED023E087CEE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AC7A-AE83-437A-BD09-AA6B5AD69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436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01D03-5DF4-4FF3-B0CE-ED023E087CEE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AC7A-AE83-437A-BD09-AA6B5AD69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413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0199" y="845701"/>
            <a:ext cx="5604405" cy="1682756"/>
          </a:xfrm>
          <a:effectLst>
            <a:reflection endPos="0" dir="5400000" sy="-100000" algn="bl" rotWithShape="0"/>
          </a:effectLst>
        </p:spPr>
        <p:txBody>
          <a:bodyPr>
            <a:noAutofit/>
          </a:bodyPr>
          <a:lstStyle/>
          <a:p>
            <a:r>
              <a:rPr lang="es-MX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Acompañamiento Pedagógico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204604" y="6404334"/>
            <a:ext cx="1744602" cy="350511"/>
          </a:xfrm>
        </p:spPr>
        <p:txBody>
          <a:bodyPr>
            <a:normAutofit/>
          </a:bodyPr>
          <a:lstStyle/>
          <a:p>
            <a:pPr algn="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Septiembre, 2015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394" y="260434"/>
            <a:ext cx="859611" cy="7011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829" y="260434"/>
            <a:ext cx="1554615" cy="585267"/>
          </a:xfrm>
          <a:prstGeom prst="rect">
            <a:avLst/>
          </a:prstGeom>
        </p:spPr>
      </p:pic>
      <p:pic>
        <p:nvPicPr>
          <p:cNvPr id="7" name="4 Imagen" descr="http://ieeapueblavideo.sharepoint.com/siteimages/logo%20ieea.jpg"/>
          <p:cNvPicPr/>
          <p:nvPr/>
        </p:nvPicPr>
        <p:blipFill>
          <a:blip r:embed="rId4" cstate="print"/>
          <a:srcRect l="4482"/>
          <a:stretch>
            <a:fillRect/>
          </a:stretch>
        </p:blipFill>
        <p:spPr bwMode="auto">
          <a:xfrm>
            <a:off x="7572777" y="260434"/>
            <a:ext cx="669702" cy="74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394" y="2452536"/>
            <a:ext cx="6633147" cy="39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27071" y="785835"/>
            <a:ext cx="4584879" cy="184145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sistema está mejor depurado, impacta en módulo vinculado</a:t>
            </a:r>
            <a:r>
              <a:rPr lang="es-MX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071" y="2733769"/>
            <a:ext cx="4200684" cy="287086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99780" y="3449704"/>
            <a:ext cx="40952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 ha reflejado el acompañamiento en los logros cuantitativos y </a:t>
            </a:r>
            <a:r>
              <a:rPr lang="es-MX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cualitativos</a:t>
            </a:r>
            <a:r>
              <a:rPr lang="es-MX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76" y="5711116"/>
            <a:ext cx="7216256" cy="9363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76" y="535410"/>
            <a:ext cx="3353397" cy="25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016" y="109812"/>
            <a:ext cx="8398427" cy="781094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Qué opinan los técnicos docentes?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1225" y="1641528"/>
            <a:ext cx="5301876" cy="489439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“Ha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permitido más el acercamiento a la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microrregión”.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MX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“Ya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no es más de lo mismo en la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formación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MX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“Se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lleva la formación más ordenada y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sistemática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s-MX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101" y="1641528"/>
            <a:ext cx="3061342" cy="425002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7426" y="890906"/>
            <a:ext cx="476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La 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servicios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ducativos… 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2732" y="205647"/>
            <a:ext cx="7727324" cy="16401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“Proporciona reforzamiento en la asesoría de temas específicos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2045146"/>
            <a:ext cx="4855335" cy="275815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834129" y="2871637"/>
            <a:ext cx="23053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0"/>
              </a:spcBef>
            </a:pP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“Da apoyo para evitar la inactivación</a:t>
            </a:r>
            <a:r>
              <a:rPr lang="es-MX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endParaRPr lang="es-MX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02276" y="5002619"/>
            <a:ext cx="79977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0"/>
              </a:spcBef>
            </a:pP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 observa un incremento en la acreditación de módulos de mayor reprobación</a:t>
            </a:r>
            <a:r>
              <a:rPr lang="es-MX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MX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834129" y="1153335"/>
            <a:ext cx="3258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“Promueve el trabajo colaborativo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xplosión 2 14"/>
          <p:cNvSpPr/>
          <p:nvPr/>
        </p:nvSpPr>
        <p:spPr>
          <a:xfrm rot="2595691">
            <a:off x="5745452" y="4353171"/>
            <a:ext cx="3176193" cy="1694586"/>
          </a:xfrm>
          <a:prstGeom prst="irregularSeal2">
            <a:avLst/>
          </a:prstGeom>
          <a:solidFill>
            <a:srgbClr val="99FF66"/>
          </a:solidFill>
          <a:ln w="28575">
            <a:solidFill>
              <a:srgbClr val="66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Explosión 2 19"/>
          <p:cNvSpPr/>
          <p:nvPr/>
        </p:nvSpPr>
        <p:spPr>
          <a:xfrm rot="20530266">
            <a:off x="3096676" y="4512092"/>
            <a:ext cx="2567154" cy="1939881"/>
          </a:xfrm>
          <a:prstGeom prst="irregularSeal2">
            <a:avLst/>
          </a:prstGeom>
          <a:solidFill>
            <a:srgbClr val="99FF66"/>
          </a:solidFill>
          <a:ln w="28575">
            <a:solidFill>
              <a:srgbClr val="66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Explosión 2 13"/>
          <p:cNvSpPr/>
          <p:nvPr/>
        </p:nvSpPr>
        <p:spPr>
          <a:xfrm rot="880034">
            <a:off x="3428876" y="2737385"/>
            <a:ext cx="2707646" cy="1948689"/>
          </a:xfrm>
          <a:prstGeom prst="irregularSeal2">
            <a:avLst/>
          </a:prstGeom>
          <a:solidFill>
            <a:srgbClr val="99FF66"/>
          </a:solidFill>
          <a:ln w="28575">
            <a:solidFill>
              <a:srgbClr val="66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Explosión 2 15"/>
          <p:cNvSpPr/>
          <p:nvPr/>
        </p:nvSpPr>
        <p:spPr>
          <a:xfrm rot="19179530">
            <a:off x="6193216" y="1843058"/>
            <a:ext cx="2677815" cy="1667067"/>
          </a:xfrm>
          <a:prstGeom prst="irregularSeal2">
            <a:avLst/>
          </a:prstGeom>
          <a:solidFill>
            <a:srgbClr val="99FF66"/>
          </a:solidFill>
          <a:ln w="28575">
            <a:solidFill>
              <a:srgbClr val="66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Explosión 2 16"/>
          <p:cNvSpPr/>
          <p:nvPr/>
        </p:nvSpPr>
        <p:spPr>
          <a:xfrm>
            <a:off x="1144550" y="2965385"/>
            <a:ext cx="2301294" cy="1451425"/>
          </a:xfrm>
          <a:prstGeom prst="irregularSeal2">
            <a:avLst/>
          </a:prstGeom>
          <a:solidFill>
            <a:srgbClr val="99FF66"/>
          </a:solidFill>
          <a:ln w="28575">
            <a:solidFill>
              <a:srgbClr val="66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Explosión 2 17"/>
          <p:cNvSpPr/>
          <p:nvPr/>
        </p:nvSpPr>
        <p:spPr>
          <a:xfrm rot="1517354">
            <a:off x="3660563" y="1052902"/>
            <a:ext cx="2925030" cy="1971052"/>
          </a:xfrm>
          <a:prstGeom prst="irregularSeal2">
            <a:avLst/>
          </a:prstGeom>
          <a:solidFill>
            <a:srgbClr val="99FF66"/>
          </a:solidFill>
          <a:ln w="28575">
            <a:solidFill>
              <a:srgbClr val="66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Explosión 2 18"/>
          <p:cNvSpPr/>
          <p:nvPr/>
        </p:nvSpPr>
        <p:spPr>
          <a:xfrm rot="20702840">
            <a:off x="232427" y="1406080"/>
            <a:ext cx="3235676" cy="1700339"/>
          </a:xfrm>
          <a:prstGeom prst="irregularSeal2">
            <a:avLst/>
          </a:prstGeom>
          <a:solidFill>
            <a:srgbClr val="99FF66"/>
          </a:solidFill>
          <a:ln w="28575">
            <a:solidFill>
              <a:srgbClr val="66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1105"/>
          </a:xfrm>
        </p:spPr>
        <p:txBody>
          <a:bodyPr>
            <a:normAutofit/>
          </a:bodyPr>
          <a:lstStyle/>
          <a:p>
            <a:pPr algn="ctr"/>
            <a:r>
              <a:rPr lang="es-MX" sz="5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enfrentamos </a:t>
            </a:r>
            <a:endParaRPr lang="es-MX" sz="5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5827793"/>
            <a:ext cx="7886700" cy="534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 smtClean="0"/>
              <a:t> 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algn="r"/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  <p:sp>
        <p:nvSpPr>
          <p:cNvPr id="4" name="Explosión 2 3"/>
          <p:cNvSpPr/>
          <p:nvPr/>
        </p:nvSpPr>
        <p:spPr>
          <a:xfrm rot="3757775">
            <a:off x="192051" y="4496131"/>
            <a:ext cx="2693389" cy="1889819"/>
          </a:xfrm>
          <a:prstGeom prst="irregularSeal2">
            <a:avLst/>
          </a:prstGeom>
          <a:solidFill>
            <a:srgbClr val="99FF66"/>
          </a:solidFill>
          <a:ln w="28575">
            <a:solidFill>
              <a:srgbClr val="66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3945228" y="1608948"/>
            <a:ext cx="205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33CC"/>
                </a:solidFill>
              </a:rPr>
              <a:t>No se </a:t>
            </a:r>
          </a:p>
          <a:p>
            <a:pPr algn="ctr"/>
            <a:r>
              <a:rPr lang="es-MX" b="1" dirty="0" smtClean="0">
                <a:solidFill>
                  <a:srgbClr val="0033CC"/>
                </a:solidFill>
              </a:rPr>
              <a:t>consolidan equipos</a:t>
            </a:r>
            <a:r>
              <a:rPr lang="es-MX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s-MX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 rot="20666120">
            <a:off x="1617407" y="3380510"/>
            <a:ext cx="120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5">
                    <a:lumMod val="75000"/>
                  </a:schemeClr>
                </a:solidFill>
              </a:rPr>
              <a:t>Rotación </a:t>
            </a:r>
            <a:endParaRPr lang="es-MX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de </a:t>
            </a:r>
            <a:r>
              <a:rPr lang="es-MX" b="1" dirty="0">
                <a:solidFill>
                  <a:schemeClr val="accent5">
                    <a:lumMod val="75000"/>
                  </a:schemeClr>
                </a:solidFill>
              </a:rPr>
              <a:t>figuras </a:t>
            </a:r>
          </a:p>
        </p:txBody>
      </p:sp>
      <p:sp>
        <p:nvSpPr>
          <p:cNvPr id="7" name="CuadroTexto 6"/>
          <p:cNvSpPr txBox="1"/>
          <p:nvPr/>
        </p:nvSpPr>
        <p:spPr>
          <a:xfrm rot="19863965">
            <a:off x="609330" y="2051956"/>
            <a:ext cx="239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Ausencia de liderazgo </a:t>
            </a:r>
            <a:endParaRPr lang="es-MX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 rot="18205508">
            <a:off x="6579293" y="2428082"/>
            <a:ext cx="1656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Formación</a:t>
            </a:r>
          </a:p>
          <a:p>
            <a:pPr algn="ctr"/>
            <a:r>
              <a:rPr lang="es-MX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extemporánea</a:t>
            </a:r>
            <a:r>
              <a:rPr lang="es-MX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s-MX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 rot="2400724">
            <a:off x="6388908" y="4746050"/>
            <a:ext cx="180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Dificultad </a:t>
            </a:r>
          </a:p>
          <a:p>
            <a:pPr algn="ctr"/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señal de </a:t>
            </a: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internet </a:t>
            </a:r>
            <a:endParaRPr lang="es-MX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826594" y="3204597"/>
            <a:ext cx="1803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Baja gratificación y</a:t>
            </a:r>
          </a:p>
          <a:p>
            <a:pPr algn="ctr"/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 a destiempo </a:t>
            </a:r>
            <a:endParaRPr lang="es-MX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 rot="2527732">
            <a:off x="569780" y="5035496"/>
            <a:ext cx="182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Aumento de carga de trabaj</a:t>
            </a:r>
            <a:r>
              <a:rPr lang="es-MX" b="1" dirty="0">
                <a:solidFill>
                  <a:schemeClr val="accent5">
                    <a:lumMod val="75000"/>
                  </a:schemeClr>
                </a:solidFill>
              </a:rPr>
              <a:t>o</a:t>
            </a:r>
          </a:p>
        </p:txBody>
      </p:sp>
      <p:sp>
        <p:nvSpPr>
          <p:cNvPr id="21" name="CuadroTexto 20"/>
          <p:cNvSpPr txBox="1"/>
          <p:nvPr/>
        </p:nvSpPr>
        <p:spPr>
          <a:xfrm rot="18816117">
            <a:off x="3747737" y="4990170"/>
            <a:ext cx="1281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Dificultad </a:t>
            </a:r>
          </a:p>
          <a:p>
            <a:pPr algn="ctr"/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equipo de cómputo</a:t>
            </a:r>
            <a:r>
              <a:rPr lang="es-MX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s-MX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1858" y="2768958"/>
            <a:ext cx="5604405" cy="1003810"/>
          </a:xfrm>
          <a:effectLst>
            <a:reflection endPos="0" dir="5400000" sy="-100000" algn="bl" rotWithShape="0"/>
          </a:effectLst>
        </p:spPr>
        <p:txBody>
          <a:bodyPr>
            <a:noAutofit/>
          </a:bodyPr>
          <a:lstStyle/>
          <a:p>
            <a:r>
              <a:rPr lang="es-MX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Gracias </a:t>
            </a:r>
            <a:endParaRPr lang="es-MX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2818" y="5857149"/>
            <a:ext cx="5250797" cy="820666"/>
          </a:xfrm>
        </p:spPr>
        <p:txBody>
          <a:bodyPr>
            <a:noAutofit/>
          </a:bodyPr>
          <a:lstStyle/>
          <a:p>
            <a:pPr algn="r"/>
            <a:r>
              <a:rPr lang="es-MX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Puebla tu casa </a:t>
            </a:r>
            <a:endParaRPr lang="es-MX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66" y="3772768"/>
            <a:ext cx="3365731" cy="205206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877" y="442016"/>
            <a:ext cx="4084661" cy="188429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31" y="340290"/>
            <a:ext cx="2992268" cy="19860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9799" y="2660946"/>
            <a:ext cx="2320815" cy="31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es-MX" sz="2400" b="1" dirty="0" smtClean="0"/>
              <a:t>ESTRUCTURA DE SERVICIOS EDUCATIVOS   H.H, 2015</a:t>
            </a:r>
            <a:endParaRPr lang="es-MX" sz="2400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28595" y="1168866"/>
          <a:ext cx="8429684" cy="5189092"/>
        </p:xfrm>
        <a:graphic>
          <a:graphicData uri="http://schemas.openxmlformats.org/drawingml/2006/table">
            <a:tbl>
              <a:tblPr/>
              <a:tblGrid>
                <a:gridCol w="2483073"/>
                <a:gridCol w="1160314"/>
                <a:gridCol w="1166115"/>
                <a:gridCol w="1392377"/>
                <a:gridCol w="1229934"/>
                <a:gridCol w="997871"/>
              </a:tblGrid>
              <a:tr h="4302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COORDINACION DE ZONA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RESPONSABLE DE SERVICIOS EDUCATIVOS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FORMADORES ESPECIALISTAS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ENLACES EDUCATIVOS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FIGURAS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SOLIDARIAS TOTAL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TECNICO DOCENTE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ORG. DE SERV.  EDUC.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 CHOLULA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 ATLIXCO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 IZUCAR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 ACATLÀN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 TEHUACAN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 TECAMACHALCO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 C. SERDAN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VIII TEZIUTLÀN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 CUETZALAN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 HUAUCHINANGO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 LIBRES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 ZACATLAN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XIII PUEBLA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 PUEBLA NORTE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 ATLIXCO SUR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2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XVI ZOQUITLAN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2*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FIGURAS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85720" y="6407371"/>
            <a:ext cx="821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* Se contempla un Organizador de Servicios Educativos para el proyecto indígena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6632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es-MX" sz="2400" b="1" dirty="0" smtClean="0"/>
              <a:t>ESTRUCTURA DE SERVICIOS EDUCATIVOS   </a:t>
            </a:r>
            <a:r>
              <a:rPr lang="es-MX" sz="2400" b="1" dirty="0" err="1" smtClean="0"/>
              <a:t>H.H</a:t>
            </a:r>
            <a:r>
              <a:rPr lang="es-MX" sz="2400" b="1" dirty="0" smtClean="0"/>
              <a:t>, SEPTIEMBRE 2015</a:t>
            </a:r>
            <a:endParaRPr lang="es-MX" sz="2400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95536" y="692696"/>
          <a:ext cx="8429685" cy="5737732"/>
        </p:xfrm>
        <a:graphic>
          <a:graphicData uri="http://schemas.openxmlformats.org/drawingml/2006/table">
            <a:tbl>
              <a:tblPr/>
              <a:tblGrid>
                <a:gridCol w="1296144"/>
                <a:gridCol w="864096"/>
                <a:gridCol w="1080120"/>
                <a:gridCol w="864096"/>
                <a:gridCol w="1008112"/>
                <a:gridCol w="1008112"/>
                <a:gridCol w="1224136"/>
                <a:gridCol w="1084869"/>
              </a:tblGrid>
              <a:tr h="4302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COORDINACION DE ZONA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RESPONSABLE DE SERVICIOS EDUCATIVOS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RESPONSABLE DE SERVICIOS EDUCATIVOS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ENLACES EDUCATIVOS</a:t>
                      </a:r>
                    </a:p>
                    <a:p>
                      <a:pPr algn="ctr" fontAlgn="ctr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FIGURAS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SOLIDARIAS TOTAL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TECNICO DOCENTE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ORG. DE SERV.  EDUC.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MATEM.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LENGUA.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Y COMUN.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HABIL. PED.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 CHOLULA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 ATLIXCO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 IZUCAR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IV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ACATLÁN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TEHUACÁN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 TECAMACHALCO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VII C.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SERDÁN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VIII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TEZIUTLÁN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IX CUETZALAN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 HUAUCHINANGO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 LIBRES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 ZACATLAN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XIII PUEBLA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 PUEBLA NORTE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 ATLIXCO SUR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2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XVI ZOQUITLAN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2*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FIGURAS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85720" y="6505599"/>
            <a:ext cx="821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* Se contempla un Organizador de Servicios Educativos para el proyecto indígena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2079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17530"/>
          </a:xfrm>
        </p:spPr>
        <p:txBody>
          <a:bodyPr>
            <a:noAutofit/>
          </a:bodyPr>
          <a:lstStyle/>
          <a:p>
            <a:r>
              <a:rPr lang="es-MX" sz="2800" b="1" dirty="0" smtClean="0"/>
              <a:t>ESTRUCTURA DE SERVICIOS EDUCATIVOS   MIB , 2015</a:t>
            </a:r>
            <a:endParaRPr lang="es-MX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928662" y="1071546"/>
          <a:ext cx="7183002" cy="4067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8717"/>
                <a:gridCol w="1925195"/>
                <a:gridCol w="1571636"/>
                <a:gridCol w="1214446"/>
                <a:gridCol w="1143008"/>
              </a:tblGrid>
              <a:tr h="68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/>
                        <a:t>C.R.</a:t>
                      </a:r>
                      <a:endParaRPr lang="es-MX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/>
                        <a:t>FORMADOR ESPECIALIZADO EN EDUCACIÓN INDÍGENA*</a:t>
                      </a:r>
                      <a:endParaRPr lang="es-MX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/>
                        <a:t>ENLACE EDUCATIVO BILINGÜE</a:t>
                      </a:r>
                      <a:endParaRPr lang="es-MX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/>
                        <a:t>ENLACE REGIONAL BILINGÜE</a:t>
                      </a:r>
                      <a:endParaRPr lang="es-MX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/>
                        <a:t>TOTAL POR C.R.</a:t>
                      </a:r>
                      <a:endParaRPr lang="es-MX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8 Teziutlán</a:t>
                      </a:r>
                      <a:endParaRPr lang="es-MX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1</a:t>
                      </a:r>
                      <a:endParaRPr lang="es-MX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--</a:t>
                      </a:r>
                      <a:endParaRPr lang="es-MX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2</a:t>
                      </a:r>
                      <a:endParaRPr lang="es-MX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3</a:t>
                      </a:r>
                      <a:endParaRPr lang="es-MX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9 Cuetzalan</a:t>
                      </a:r>
                      <a:endParaRPr lang="es-MX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2</a:t>
                      </a:r>
                      <a:endParaRPr lang="es-MX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--</a:t>
                      </a:r>
                      <a:endParaRPr lang="es-MX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6</a:t>
                      </a:r>
                      <a:endParaRPr lang="es-MX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8</a:t>
                      </a:r>
                      <a:endParaRPr lang="es-MX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10 Huauchinango</a:t>
                      </a:r>
                      <a:endParaRPr lang="es-MX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2</a:t>
                      </a:r>
                      <a:endParaRPr lang="es-MX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</a:t>
                      </a:r>
                      <a:endParaRPr lang="es-MX" sz="14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5</a:t>
                      </a:r>
                      <a:endParaRPr lang="es-MX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8</a:t>
                      </a:r>
                      <a:endParaRPr lang="es-MX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12 Zacatlán</a:t>
                      </a:r>
                      <a:endParaRPr lang="es-MX" sz="14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2</a:t>
                      </a:r>
                      <a:endParaRPr lang="es-MX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--</a:t>
                      </a:r>
                      <a:endParaRPr lang="es-MX" sz="14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6</a:t>
                      </a:r>
                      <a:endParaRPr lang="es-MX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8</a:t>
                      </a:r>
                      <a:endParaRPr lang="es-MX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latin typeface="Arial"/>
                          <a:ea typeface="Times New Roman"/>
                          <a:cs typeface="Times New Roman"/>
                        </a:rPr>
                        <a:t>16 Zoquitlán</a:t>
                      </a:r>
                      <a:endParaRPr lang="es-MX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MX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MX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MX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MX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7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Total</a:t>
                      </a:r>
                      <a:endParaRPr lang="es-MX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8</a:t>
                      </a:r>
                      <a:endParaRPr lang="es-MX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4</a:t>
                      </a:r>
                      <a:endParaRPr lang="es-MX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/>
                        <a:t>26</a:t>
                      </a:r>
                      <a:endParaRPr lang="es-MX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/>
                        <a:t>38</a:t>
                      </a:r>
                      <a:endParaRPr lang="es-MX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85720" y="5429264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Nota: Se contempla un Organizador de Servicios Educativos para el proyecto indígena que aparece en la estructura de HH en la Coordinación de XVI Zoquitlán 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7227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958405" y="5268729"/>
            <a:ext cx="1224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Arial Narrow" pitchFamily="34" charset="0"/>
                <a:cs typeface="Andalus" pitchFamily="18" charset="-78"/>
              </a:rPr>
              <a:t>Confianza</a:t>
            </a:r>
          </a:p>
          <a:p>
            <a:pPr algn="ctr"/>
            <a:r>
              <a:rPr lang="es-MX" sz="1600" b="1" dirty="0" smtClean="0">
                <a:latin typeface="Arial Narrow" pitchFamily="34" charset="0"/>
                <a:cs typeface="Andalus" pitchFamily="18" charset="-78"/>
              </a:rPr>
              <a:t>Motivación</a:t>
            </a:r>
          </a:p>
          <a:p>
            <a:pPr algn="ctr"/>
            <a:r>
              <a:rPr lang="es-MX" sz="1600" b="1" dirty="0" smtClean="0">
                <a:latin typeface="Arial Narrow" pitchFamily="34" charset="0"/>
                <a:cs typeface="Andalus" pitchFamily="18" charset="-78"/>
              </a:rPr>
              <a:t>Ilusiones</a:t>
            </a:r>
          </a:p>
          <a:p>
            <a:pPr algn="ctr"/>
            <a:r>
              <a:rPr lang="es-MX" sz="1600" b="1" dirty="0" smtClean="0">
                <a:latin typeface="Arial Narrow" pitchFamily="34" charset="0"/>
                <a:cs typeface="Andalus" pitchFamily="18" charset="-78"/>
              </a:rPr>
              <a:t>Sueños</a:t>
            </a:r>
            <a:endParaRPr lang="es-MX" sz="1600" b="1" dirty="0">
              <a:latin typeface="Arial Narrow" pitchFamily="34" charset="0"/>
              <a:cs typeface="Andalus" pitchFamily="18" charset="-78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331640" y="2800684"/>
            <a:ext cx="6518308" cy="6531"/>
          </a:xfrm>
          <a:prstGeom prst="line">
            <a:avLst/>
          </a:prstGeom>
          <a:ln>
            <a:solidFill>
              <a:srgbClr val="C00000"/>
            </a:solidFill>
            <a:tailEnd type="none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331640" y="4332285"/>
            <a:ext cx="6518308" cy="0"/>
          </a:xfrm>
          <a:prstGeom prst="line">
            <a:avLst/>
          </a:prstGeom>
          <a:ln>
            <a:solidFill>
              <a:srgbClr val="C00000"/>
            </a:solidFill>
            <a:tailEnd type="none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7358082" y="2235526"/>
            <a:ext cx="1656184" cy="1296144"/>
          </a:xfrm>
          <a:prstGeom prst="line">
            <a:avLst/>
          </a:prstGeom>
          <a:ln>
            <a:solidFill>
              <a:srgbClr val="C00000"/>
            </a:solidFill>
            <a:tailEnd type="none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7358082" y="3545443"/>
            <a:ext cx="1656184" cy="1359768"/>
          </a:xfrm>
          <a:prstGeom prst="line">
            <a:avLst/>
          </a:prstGeom>
          <a:ln>
            <a:solidFill>
              <a:srgbClr val="C00000"/>
            </a:solidFill>
            <a:tailEnd type="none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5780235" y="5153915"/>
            <a:ext cx="1475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Arial Narrow" pitchFamily="34" charset="0"/>
                <a:cs typeface="Andalus" pitchFamily="18" charset="-78"/>
              </a:rPr>
              <a:t>Seguro</a:t>
            </a:r>
          </a:p>
          <a:p>
            <a:pPr algn="ctr"/>
            <a:r>
              <a:rPr lang="es-MX" sz="1600" b="1" dirty="0" smtClean="0">
                <a:latin typeface="Arial Narrow" pitchFamily="34" charset="0"/>
                <a:cs typeface="Andalus" pitchFamily="18" charset="-78"/>
              </a:rPr>
              <a:t>Satisfecho</a:t>
            </a:r>
          </a:p>
          <a:p>
            <a:pPr algn="ctr"/>
            <a:r>
              <a:rPr lang="es-MX" sz="1600" b="1" dirty="0" smtClean="0">
                <a:latin typeface="Arial Narrow" pitchFamily="34" charset="0"/>
                <a:cs typeface="Andalus" pitchFamily="18" charset="-78"/>
              </a:rPr>
              <a:t>Autoestima</a:t>
            </a:r>
          </a:p>
          <a:p>
            <a:pPr algn="ctr"/>
            <a:r>
              <a:rPr lang="es-MX" sz="1600" b="1" dirty="0" smtClean="0">
                <a:latin typeface="Arial Narrow" pitchFamily="34" charset="0"/>
                <a:cs typeface="Andalus" pitchFamily="18" charset="-78"/>
              </a:rPr>
              <a:t>Capaz </a:t>
            </a:r>
            <a:endParaRPr lang="es-MX" sz="1600" b="1" dirty="0" smtClean="0">
              <a:latin typeface="Arial Narrow" pitchFamily="34" charset="0"/>
              <a:cs typeface="Andalus" pitchFamily="18" charset="-78"/>
            </a:endParaRPr>
          </a:p>
          <a:p>
            <a:pPr algn="ctr"/>
            <a:r>
              <a:rPr lang="es-MX" sz="1600" b="1" dirty="0" smtClean="0">
                <a:latin typeface="Arial Narrow" pitchFamily="34" charset="0"/>
                <a:cs typeface="Andalus" pitchFamily="18" charset="-78"/>
              </a:rPr>
              <a:t>Competente</a:t>
            </a:r>
            <a:endParaRPr lang="es-MX" sz="1600" b="1" dirty="0">
              <a:latin typeface="Arial Narrow" pitchFamily="34" charset="0"/>
              <a:cs typeface="Andalus" pitchFamily="18" charset="-78"/>
            </a:endParaRPr>
          </a:p>
        </p:txBody>
      </p:sp>
      <p:pic>
        <p:nvPicPr>
          <p:cNvPr id="1031" name="Picture 7" descr="C:\Users\usuario\Documents\Im@genes\pza. com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46" y="3085313"/>
            <a:ext cx="1186944" cy="936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CuadroTexto"/>
          <p:cNvSpPr txBox="1"/>
          <p:nvPr/>
        </p:nvSpPr>
        <p:spPr>
          <a:xfrm rot="19167728">
            <a:off x="2485826" y="1919850"/>
            <a:ext cx="161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Arial Narrow" pitchFamily="34" charset="0"/>
              </a:rPr>
              <a:t>Vinculación y entrega de </a:t>
            </a:r>
            <a:r>
              <a:rPr lang="es-MX" sz="1400" b="1" dirty="0" smtClean="0">
                <a:latin typeface="Arial Narrow" pitchFamily="34" charset="0"/>
              </a:rPr>
              <a:t>módulos</a:t>
            </a:r>
            <a:endParaRPr lang="es-MX" sz="1400" b="1" dirty="0">
              <a:latin typeface="Arial Narrow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158836" y="520221"/>
            <a:ext cx="1836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Formación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 rot="19607856">
            <a:off x="3903872" y="195383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 Narrow" pitchFamily="34" charset="0"/>
              </a:rPr>
              <a:t>Asesoría</a:t>
            </a:r>
            <a:endParaRPr lang="es-MX" sz="1400" b="1" dirty="0">
              <a:latin typeface="Arial Narrow" pitchFamily="34" charset="0"/>
            </a:endParaRPr>
          </a:p>
        </p:txBody>
      </p:sp>
      <p:pic>
        <p:nvPicPr>
          <p:cNvPr id="1035" name="Picture 11" descr="C:\Users\usuario\Documents\Im@genes\tic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12636" b="12987"/>
          <a:stretch/>
        </p:blipFill>
        <p:spPr bwMode="auto">
          <a:xfrm>
            <a:off x="5167551" y="3799304"/>
            <a:ext cx="548043" cy="51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CuadroTexto"/>
          <p:cNvSpPr txBox="1"/>
          <p:nvPr/>
        </p:nvSpPr>
        <p:spPr>
          <a:xfrm rot="19331739">
            <a:off x="4238235" y="1927658"/>
            <a:ext cx="11211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 smtClean="0">
                <a:latin typeface="Arial Narrow" pitchFamily="34" charset="0"/>
              </a:rPr>
              <a:t>Plaza Comunitaria</a:t>
            </a:r>
          </a:p>
          <a:p>
            <a:r>
              <a:rPr lang="es-MX" sz="900" b="1" dirty="0" smtClean="0">
                <a:latin typeface="Arial Narrow" pitchFamily="34" charset="0"/>
              </a:rPr>
              <a:t>Punto de encuentro </a:t>
            </a:r>
          </a:p>
          <a:p>
            <a:r>
              <a:rPr lang="es-MX" sz="900" b="1" dirty="0" smtClean="0">
                <a:latin typeface="Arial Narrow" pitchFamily="34" charset="0"/>
              </a:rPr>
              <a:t>Circulo de estudio</a:t>
            </a:r>
            <a:endParaRPr lang="es-MX" sz="900" b="1" dirty="0">
              <a:latin typeface="Arial Narrow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 rot="19499666">
            <a:off x="6172903" y="1955360"/>
            <a:ext cx="1247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 Narrow" pitchFamily="34" charset="0"/>
              </a:rPr>
              <a:t>Examen Final </a:t>
            </a:r>
            <a:endParaRPr lang="es-MX" sz="1400" b="1" dirty="0">
              <a:latin typeface="Arial Narrow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994038" y="5891703"/>
            <a:ext cx="3159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Acompañamiento</a:t>
            </a:r>
            <a:r>
              <a:rPr lang="es-MX" sz="2800" b="1" dirty="0" smtClean="0">
                <a:latin typeface="Arial Narrow" pitchFamily="34" charset="0"/>
                <a:cs typeface="Andalus" pitchFamily="18" charset="-78"/>
              </a:rPr>
              <a:t> </a:t>
            </a:r>
            <a:endParaRPr lang="es-MX" sz="2800" b="1" dirty="0">
              <a:latin typeface="Arial Narrow" pitchFamily="34" charset="0"/>
              <a:cs typeface="Andalus" pitchFamily="18" charset="-78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0" y="221455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u="sng" dirty="0" smtClean="0">
                <a:latin typeface="Arial Narrow" pitchFamily="34" charset="0"/>
              </a:rPr>
              <a:t>Inscripción</a:t>
            </a:r>
            <a:endParaRPr lang="es-MX" sz="2400" b="1" u="sng" dirty="0">
              <a:latin typeface="Arial Narrow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7358082" y="1785926"/>
            <a:ext cx="1785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u="sng" dirty="0" smtClean="0">
                <a:latin typeface="Arial Narrow" pitchFamily="34" charset="0"/>
              </a:rPr>
              <a:t>Certificación</a:t>
            </a:r>
            <a:endParaRPr lang="es-MX" sz="2400" b="1" u="sng" dirty="0">
              <a:latin typeface="Arial Narrow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7638850" y="348337"/>
            <a:ext cx="1415772" cy="92333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rgbClr val="002060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Arial Narrow" pitchFamily="34" charset="0"/>
              </a:rPr>
              <a:t>UCN</a:t>
            </a:r>
            <a:endParaRPr lang="es-ES" sz="5400" b="1" cap="all" dirty="0">
              <a:ln/>
              <a:solidFill>
                <a:srgbClr val="002060"/>
              </a:solidFill>
              <a:effectLst>
                <a:reflection blurRad="6350" stA="55000" endA="50" endPos="85000" dist="29997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09790" y="4425743"/>
            <a:ext cx="4385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PROCESO EDUCATIVO</a:t>
            </a:r>
            <a:endParaRPr lang="es-ES" sz="3600" b="1" cap="none" spc="0" dirty="0">
              <a:ln w="1143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2729363" y="3224179"/>
            <a:ext cx="727574" cy="674043"/>
            <a:chOff x="4227265" y="1459791"/>
            <a:chExt cx="1013303" cy="1212288"/>
          </a:xfrm>
        </p:grpSpPr>
        <p:pic>
          <p:nvPicPr>
            <p:cNvPr id="7" name="Picture 6" descr="http://www.conevyt.org.mx/cursos/aprovecha/sexjuveni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957">
              <a:off x="4367891" y="1459791"/>
              <a:ext cx="798773" cy="1031487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</p:pic>
        <p:pic>
          <p:nvPicPr>
            <p:cNvPr id="3" name="Picture 2" descr="http://t3.gstatic.com/images?q=tbn:ANd9GcTVGkVBSX94vAHQ-WOr5cyDRKZcR4PRtrPqkJaXhns1gyY5WTc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30589">
              <a:off x="4227265" y="1907995"/>
              <a:ext cx="603224" cy="7640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t3.gstatic.com/images?q=tbn:ANd9GcToYGyHwQSVGma26SQkcp6GYj1BbH10tCgAeEwCn8U5km6KTnZe-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92249">
              <a:off x="4648868" y="1907995"/>
              <a:ext cx="591700" cy="7640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9"/>
          <a:stretch/>
        </p:blipFill>
        <p:spPr>
          <a:xfrm>
            <a:off x="7269470" y="3077063"/>
            <a:ext cx="1175781" cy="94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0" b="24541"/>
          <a:stretch/>
        </p:blipFill>
        <p:spPr>
          <a:xfrm>
            <a:off x="222034" y="3129615"/>
            <a:ext cx="1038010" cy="91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r="18530" b="25126"/>
          <a:stretch/>
        </p:blipFill>
        <p:spPr>
          <a:xfrm>
            <a:off x="129154" y="170891"/>
            <a:ext cx="1907371" cy="1447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r="9502"/>
          <a:stretch/>
        </p:blipFill>
        <p:spPr>
          <a:xfrm>
            <a:off x="3688239" y="3096649"/>
            <a:ext cx="1048851" cy="93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t="1058" r="-1655" b="-1058"/>
          <a:stretch/>
        </p:blipFill>
        <p:spPr>
          <a:xfrm>
            <a:off x="6084168" y="3085313"/>
            <a:ext cx="1150312" cy="947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33" y="5072074"/>
            <a:ext cx="1882989" cy="1412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683" y="5153915"/>
            <a:ext cx="1735342" cy="7404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4" y="5268729"/>
            <a:ext cx="1893961" cy="14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26 CuadroTexto"/>
          <p:cNvSpPr txBox="1"/>
          <p:nvPr/>
        </p:nvSpPr>
        <p:spPr>
          <a:xfrm rot="19607856">
            <a:off x="1613289" y="1867212"/>
            <a:ext cx="131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 diagnóstica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r="12825"/>
          <a:stretch/>
        </p:blipFill>
        <p:spPr>
          <a:xfrm>
            <a:off x="1347793" y="3129615"/>
            <a:ext cx="1090101" cy="92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28 CuadroTexto"/>
          <p:cNvSpPr txBox="1"/>
          <p:nvPr/>
        </p:nvSpPr>
        <p:spPr>
          <a:xfrm rot="19499666">
            <a:off x="5293576" y="1787218"/>
            <a:ext cx="1860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 Narrow" pitchFamily="34" charset="0"/>
              </a:rPr>
              <a:t>Evaluación </a:t>
            </a:r>
            <a:r>
              <a:rPr lang="es-MX" sz="1400" b="1" dirty="0" smtClean="0">
                <a:latin typeface="Arial Narrow" pitchFamily="34" charset="0"/>
              </a:rPr>
              <a:t>formativa</a:t>
            </a:r>
            <a:endParaRPr lang="es-MX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439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372" y="267615"/>
            <a:ext cx="8342871" cy="601683"/>
          </a:xfrm>
        </p:spPr>
        <p:txBody>
          <a:bodyPr>
            <a:normAutofit/>
          </a:bodyPr>
          <a:lstStyle/>
          <a:p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Estructura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Servicios Educativos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838941"/>
              </p:ext>
            </p:extLst>
          </p:nvPr>
        </p:nvGraphicFramePr>
        <p:xfrm>
          <a:off x="255371" y="1287926"/>
          <a:ext cx="8723869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8010"/>
                <a:gridCol w="1093273"/>
                <a:gridCol w="1246909"/>
                <a:gridCol w="1808018"/>
                <a:gridCol w="1181941"/>
                <a:gridCol w="137571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Coordinaciones de Zona 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 de Servicios Educativos 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Formadores Especializados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Enlaces Educativos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Solidarias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9329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Técnico docente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de </a:t>
                      </a:r>
                    </a:p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</a:t>
                      </a:r>
                      <a:r>
                        <a:rPr lang="es-MX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Educativos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16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7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10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41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22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73</a:t>
                      </a:r>
                      <a:endParaRPr lang="es-MX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05783"/>
              </p:ext>
            </p:extLst>
          </p:nvPr>
        </p:nvGraphicFramePr>
        <p:xfrm>
          <a:off x="255370" y="5054103"/>
          <a:ext cx="872387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4774"/>
                <a:gridCol w="1744774"/>
                <a:gridCol w="1744774"/>
                <a:gridCol w="1744774"/>
                <a:gridCol w="1744774"/>
              </a:tblGrid>
              <a:tr h="10473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Coordinaciones de Zona </a:t>
                      </a:r>
                    </a:p>
                    <a:p>
                      <a:pPr algn="ctr"/>
                      <a:endParaRPr lang="es-MX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Formador Especializado en educación Indígena 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Enlace Educativo Bilingüe 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Enlace Regional Bilingüe 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por Coordinación de Zona 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18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MX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s-MX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MX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s-MX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es-MX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891855" y="764706"/>
            <a:ext cx="87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 </a:t>
            </a:r>
            <a:r>
              <a:rPr lang="es-MX" sz="28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</a:t>
            </a:r>
            <a:endParaRPr lang="es-MX" sz="2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95348" y="4461999"/>
            <a:ext cx="91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MIB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461" y="3148093"/>
            <a:ext cx="1624115" cy="12172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618" y="3190669"/>
            <a:ext cx="2399307" cy="17945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34" y="3195610"/>
            <a:ext cx="2384420" cy="178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9383" y="1471585"/>
            <a:ext cx="8126063" cy="1365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s-MX" sz="3600" dirty="0" smtClean="0"/>
              <a:t>Participación del Coordinador de Zona en el acompañamiento </a:t>
            </a:r>
            <a:r>
              <a:rPr lang="es-MX" sz="3600" dirty="0" smtClean="0"/>
              <a:t>pedagógico.</a:t>
            </a:r>
            <a:endParaRPr lang="es-MX" sz="3600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314" y="3039413"/>
            <a:ext cx="3612131" cy="334850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6198" y="3541875"/>
            <a:ext cx="5011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Coordinaciones de Zona </a:t>
            </a:r>
          </a:p>
          <a:p>
            <a:r>
              <a:rPr lang="es-MX" sz="3600" dirty="0" smtClean="0"/>
              <a:t>         V Tehuacán</a:t>
            </a:r>
          </a:p>
          <a:p>
            <a:r>
              <a:rPr lang="es-MX" sz="3600" dirty="0" smtClean="0"/>
              <a:t>      VIII Teziutlán  </a:t>
            </a:r>
            <a:endParaRPr lang="es-MX" sz="3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49383" y="443289"/>
            <a:ext cx="3182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3600" b="1" dirty="0" smtClean="0">
                <a:solidFill>
                  <a:prstClr val="black"/>
                </a:solidFill>
              </a:rPr>
              <a:t>Experiencias </a:t>
            </a:r>
            <a:endParaRPr lang="es-MX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076" y="197426"/>
            <a:ext cx="7886700" cy="685801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REPORTES SASA</a:t>
            </a:r>
            <a:endParaRPr lang="es-MX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49" y="1059873"/>
            <a:ext cx="8037555" cy="550718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Periodicidad</a:t>
            </a:r>
            <a:r>
              <a:rPr lang="es-MX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Mensual</a:t>
            </a:r>
          </a:p>
          <a:p>
            <a:pPr marL="0" indent="0" algn="ctr">
              <a:buNone/>
            </a:pPr>
            <a:endParaRPr lang="es-MX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Educandos 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activos sin presentar examen de 3 a 5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meses.</a:t>
            </a:r>
            <a:endParaRPr lang="es-MX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Educandos Activos que adeudan de 1 a 4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módulos.</a:t>
            </a:r>
            <a:endParaRPr lang="es-MX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600" dirty="0" err="1">
                <a:latin typeface="Arial" panose="020B0604020202020204" pitchFamily="34" charset="0"/>
                <a:cs typeface="Arial" panose="020B0604020202020204" pitchFamily="34" charset="0"/>
              </a:rPr>
              <a:t>ECN’s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 por Técnico Docente y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Asesor.</a:t>
            </a:r>
            <a:endParaRPr lang="es-MX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Listado de Círculos de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Estudio.</a:t>
            </a:r>
            <a:endParaRPr lang="es-MX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Módulos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inculados.</a:t>
            </a:r>
            <a:endParaRPr lang="es-MX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Exámenes solicitados, presentados y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aprobados.</a:t>
            </a:r>
            <a:endParaRPr lang="es-MX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Exámenes presentados y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acreditados.</a:t>
            </a:r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161" y="3283900"/>
            <a:ext cx="1660851" cy="172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749" y="716973"/>
            <a:ext cx="8037555" cy="5903869"/>
          </a:xfrm>
        </p:spPr>
        <p:txBody>
          <a:bodyPr>
            <a:normAutofit/>
          </a:bodyPr>
          <a:lstStyle/>
          <a:p>
            <a:pPr lvl="0"/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Educandos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inactivos.</a:t>
            </a:r>
            <a:endParaRPr lang="es-MX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Educandos próximos 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inactivarse.</a:t>
            </a:r>
            <a:endParaRPr lang="es-MX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Modalidades educativas vinculadas</a:t>
            </a:r>
          </a:p>
          <a:p>
            <a:pPr lvl="0"/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Modalidades educativas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acreditadas</a:t>
            </a:r>
          </a:p>
          <a:p>
            <a:pPr lvl="0"/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Módulos del Eje de Alfabetización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tecnológica vinculados.</a:t>
            </a:r>
            <a:endParaRPr lang="es-MX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Módulos del Eje de Alfabetización tecnológica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acreditados.</a:t>
            </a:r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12" name="2 Abrir llave"/>
          <p:cNvSpPr/>
          <p:nvPr/>
        </p:nvSpPr>
        <p:spPr>
          <a:xfrm>
            <a:off x="6232720" y="2765428"/>
            <a:ext cx="286823" cy="81509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13" name="1 Cuadro de texto"/>
          <p:cNvSpPr txBox="1"/>
          <p:nvPr/>
        </p:nvSpPr>
        <p:spPr>
          <a:xfrm>
            <a:off x="6603376" y="2519859"/>
            <a:ext cx="2155414" cy="10606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MEVyT</a:t>
            </a:r>
            <a:r>
              <a:rPr lang="es-MX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virtual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MEVyT</a:t>
            </a:r>
            <a:r>
              <a:rPr lang="es-MX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 línea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6120"/>
          <a:stretch/>
        </p:blipFill>
        <p:spPr bwMode="auto">
          <a:xfrm>
            <a:off x="6200789" y="165172"/>
            <a:ext cx="2497759" cy="152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2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425" y="247732"/>
            <a:ext cx="7765960" cy="890633"/>
          </a:xfrm>
        </p:spPr>
        <p:txBody>
          <a:bodyPr>
            <a:norm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Reuniones de Balance 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Académico</a:t>
            </a:r>
            <a:endParaRPr lang="es-MX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944" y="2121712"/>
            <a:ext cx="3379441" cy="2172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12" y="1395980"/>
            <a:ext cx="3218241" cy="240328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250028" y="1091911"/>
            <a:ext cx="4152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Se reúnen de  2 a 4 Coordinaciones de Zona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48677" y="4088579"/>
            <a:ext cx="7928209" cy="236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s-MX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Participan: </a:t>
            </a:r>
            <a:endParaRPr lang="es-MX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s-MX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MX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</a:t>
            </a:r>
            <a:r>
              <a:rPr lang="es-MX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</a:t>
            </a:r>
            <a:r>
              <a:rPr lang="es-MX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Educativos    </a:t>
            </a:r>
          </a:p>
          <a:p>
            <a:pPr marL="1371600" lvl="2" indent="-4572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MX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técnico docente por Coordinación  </a:t>
            </a:r>
          </a:p>
          <a:p>
            <a:pPr marL="1371600" lvl="2" indent="-4572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MX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CUSE de Informática      </a:t>
            </a:r>
          </a:p>
          <a:p>
            <a:pPr marL="1371600" lvl="2" indent="-4572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MX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Coordinador Regional </a:t>
            </a:r>
          </a:p>
        </p:txBody>
      </p:sp>
    </p:spTree>
    <p:extLst>
      <p:ext uri="{BB962C8B-B14F-4D97-AF65-F5344CB8AC3E}">
        <p14:creationId xmlns:p14="http://schemas.microsoft.com/office/powerpoint/2010/main" val="38324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1065" y="101040"/>
            <a:ext cx="8088955" cy="890633"/>
          </a:xfrm>
        </p:spPr>
        <p:txBody>
          <a:bodyPr>
            <a:norm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Reuniones de Balance 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Académico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1188" y="974983"/>
            <a:ext cx="4900817" cy="56061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Intercambio 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experiencias.</a:t>
            </a:r>
            <a:endParaRPr lang="es-MX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Análisis de avances con respecto a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meta.</a:t>
            </a:r>
            <a:endParaRPr lang="es-MX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Motivación entre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equipos.</a:t>
            </a:r>
            <a:endParaRPr lang="es-MX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Se comparten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materiales.</a:t>
            </a:r>
            <a:endParaRPr lang="es-MX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Realimentación y/o reorientación a las estrategias planteadas con los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equipos.</a:t>
            </a:r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16" y="1184855"/>
            <a:ext cx="3078864" cy="23073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915" y="3607810"/>
            <a:ext cx="3182105" cy="254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491" y="1846512"/>
            <a:ext cx="4640571" cy="50654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refleja su tarea en  la depuración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educandos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“Hace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sustento de las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vinculaciones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“Se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considera una gran área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oportunidad “.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dirty="0"/>
              <a:t> </a:t>
            </a:r>
          </a:p>
          <a:p>
            <a:pPr marL="0" indent="0" algn="just">
              <a:buNone/>
            </a:pPr>
            <a:endParaRPr lang="es-MX" dirty="0"/>
          </a:p>
          <a:p>
            <a:pPr algn="just"/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492008" y="607334"/>
            <a:ext cx="8139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¿Qué opina el CUSE de informática?</a:t>
            </a:r>
            <a:endParaRPr lang="es-MX" b="1" dirty="0"/>
          </a:p>
        </p:txBody>
      </p:sp>
      <p:sp>
        <p:nvSpPr>
          <p:cNvPr id="5" name="Rectángulo 4"/>
          <p:cNvSpPr/>
          <p:nvPr/>
        </p:nvSpPr>
        <p:spPr>
          <a:xfrm>
            <a:off x="528876" y="1423248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estructura de servicios educativos…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580" y="1846512"/>
            <a:ext cx="3235208" cy="20132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580" y="4108113"/>
            <a:ext cx="3235208" cy="24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881</Words>
  <Application>Microsoft Office PowerPoint</Application>
  <PresentationFormat>Presentación en pantalla (4:3)</PresentationFormat>
  <Paragraphs>428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Acompañamiento Pedagógico </vt:lpstr>
      <vt:lpstr>Presentación de PowerPoint</vt:lpstr>
      <vt:lpstr>Estructura de Servicios Educativos</vt:lpstr>
      <vt:lpstr>Presentación de PowerPoint</vt:lpstr>
      <vt:lpstr>REPORTES SASA</vt:lpstr>
      <vt:lpstr>Presentación de PowerPoint</vt:lpstr>
      <vt:lpstr>Reuniones de Balance Académico</vt:lpstr>
      <vt:lpstr>Reuniones de Balance Académico</vt:lpstr>
      <vt:lpstr>Presentación de PowerPoint</vt:lpstr>
      <vt:lpstr>Presentación de PowerPoint</vt:lpstr>
      <vt:lpstr>¿Qué opinan los técnicos docentes?</vt:lpstr>
      <vt:lpstr>Presentación de PowerPoint</vt:lpstr>
      <vt:lpstr>Qué enfrentamos </vt:lpstr>
      <vt:lpstr>Gracias </vt:lpstr>
      <vt:lpstr>ESTRUCTURA DE SERVICIOS EDUCATIVOS   H.H, 2015</vt:lpstr>
      <vt:lpstr>ESTRUCTURA DE SERVICIOS EDUCATIVOS   H.H, SEPTIEMBRE 2015</vt:lpstr>
      <vt:lpstr>ESTRUCTURA DE SERVICIOS EDUCATIVOS   MIB , 2015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Acompañamiento Pedagógico</dc:title>
  <dc:creator>Formacion3</dc:creator>
  <cp:lastModifiedBy>Pc</cp:lastModifiedBy>
  <cp:revision>76</cp:revision>
  <cp:lastPrinted>2015-09-22T19:09:26Z</cp:lastPrinted>
  <dcterms:created xsi:type="dcterms:W3CDTF">2015-09-22T18:27:54Z</dcterms:created>
  <dcterms:modified xsi:type="dcterms:W3CDTF">2015-09-24T15:02:20Z</dcterms:modified>
</cp:coreProperties>
</file>