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21"/>
  </p:notesMasterIdLst>
  <p:sldIdLst>
    <p:sldId id="256" r:id="rId2"/>
    <p:sldId id="274" r:id="rId3"/>
    <p:sldId id="297" r:id="rId4"/>
    <p:sldId id="298" r:id="rId5"/>
    <p:sldId id="300" r:id="rId6"/>
    <p:sldId id="302" r:id="rId7"/>
    <p:sldId id="304" r:id="rId8"/>
    <p:sldId id="314" r:id="rId9"/>
    <p:sldId id="310" r:id="rId10"/>
    <p:sldId id="306" r:id="rId11"/>
    <p:sldId id="312" r:id="rId12"/>
    <p:sldId id="315" r:id="rId13"/>
    <p:sldId id="296" r:id="rId14"/>
    <p:sldId id="277" r:id="rId15"/>
    <p:sldId id="288" r:id="rId16"/>
    <p:sldId id="290" r:id="rId17"/>
    <p:sldId id="283" r:id="rId18"/>
    <p:sldId id="307" r:id="rId19"/>
    <p:sldId id="316" r:id="rId20"/>
  </p:sldIdLst>
  <p:sldSz cx="12192000" cy="6858000"/>
  <p:notesSz cx="6858000" cy="9144000"/>
  <p:defaultTextStyle>
    <a:defPPr>
      <a:defRPr lang="en-US"/>
    </a:defPPr>
    <a:lvl1pPr marL="0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6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8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0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1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3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6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1" autoAdjust="0"/>
    <p:restoredTop sz="94629" autoAdjust="0"/>
  </p:normalViewPr>
  <p:slideViewPr>
    <p:cSldViewPr snapToGrid="0">
      <p:cViewPr varScale="1">
        <p:scale>
          <a:sx n="88" d="100"/>
          <a:sy n="88" d="100"/>
        </p:scale>
        <p:origin x="192" y="10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782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5F068-8DE9-4DE8-A409-239776082BB7}" type="datetimeFigureOut">
              <a:rPr lang="es-MX" smtClean="0"/>
              <a:t>29/09/15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C2648-DFA6-4EBD-9E60-C07E864ABA37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111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1001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02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5899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589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996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8494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168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3066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7887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93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103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098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472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631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675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928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8490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2648-DFA6-4EBD-9E60-C07E864ABA37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336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1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1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1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100" b="1"/>
            </a:lvl2pPr>
            <a:lvl3pPr marL="914303" indent="0">
              <a:buNone/>
              <a:defRPr sz="1800" b="1"/>
            </a:lvl3pPr>
            <a:lvl4pPr marL="1371456" indent="0">
              <a:buNone/>
              <a:defRPr sz="1600" b="1"/>
            </a:lvl4pPr>
            <a:lvl5pPr marL="1828608" indent="0">
              <a:buNone/>
              <a:defRPr sz="1600" b="1"/>
            </a:lvl5pPr>
            <a:lvl6pPr marL="2285760" indent="0">
              <a:buNone/>
              <a:defRPr sz="1600" b="1"/>
            </a:lvl6pPr>
            <a:lvl7pPr marL="2742911" indent="0">
              <a:buNone/>
              <a:defRPr sz="1600" b="1"/>
            </a:lvl7pPr>
            <a:lvl8pPr marL="3200063" indent="0">
              <a:buNone/>
              <a:defRPr sz="1600" b="1"/>
            </a:lvl8pPr>
            <a:lvl9pPr marL="365721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100" b="1"/>
            </a:lvl2pPr>
            <a:lvl3pPr marL="914303" indent="0">
              <a:buNone/>
              <a:defRPr sz="1800" b="1"/>
            </a:lvl3pPr>
            <a:lvl4pPr marL="1371456" indent="0">
              <a:buNone/>
              <a:defRPr sz="1600" b="1"/>
            </a:lvl4pPr>
            <a:lvl5pPr marL="1828608" indent="0">
              <a:buNone/>
              <a:defRPr sz="1600" b="1"/>
            </a:lvl5pPr>
            <a:lvl6pPr marL="2285760" indent="0">
              <a:buNone/>
              <a:defRPr sz="1600" b="1"/>
            </a:lvl6pPr>
            <a:lvl7pPr marL="2742911" indent="0">
              <a:buNone/>
              <a:defRPr sz="1600" b="1"/>
            </a:lvl7pPr>
            <a:lvl8pPr marL="3200063" indent="0">
              <a:buNone/>
              <a:defRPr sz="1600" b="1"/>
            </a:lvl8pPr>
            <a:lvl9pPr marL="365721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6" indent="0">
              <a:buNone/>
              <a:defRPr sz="900"/>
            </a:lvl4pPr>
            <a:lvl5pPr marL="1828608" indent="0">
              <a:buNone/>
              <a:defRPr sz="900"/>
            </a:lvl5pPr>
            <a:lvl6pPr marL="2285760" indent="0">
              <a:buNone/>
              <a:defRPr sz="900"/>
            </a:lvl6pPr>
            <a:lvl7pPr marL="2742911" indent="0">
              <a:buNone/>
              <a:defRPr sz="900"/>
            </a:lvl7pPr>
            <a:lvl8pPr marL="3200063" indent="0">
              <a:buNone/>
              <a:defRPr sz="900"/>
            </a:lvl8pPr>
            <a:lvl9pPr marL="365721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6" indent="0">
              <a:buNone/>
              <a:defRPr sz="2100"/>
            </a:lvl4pPr>
            <a:lvl5pPr marL="1828608" indent="0">
              <a:buNone/>
              <a:defRPr sz="2100"/>
            </a:lvl5pPr>
            <a:lvl6pPr marL="2285760" indent="0">
              <a:buNone/>
              <a:defRPr sz="2100"/>
            </a:lvl6pPr>
            <a:lvl7pPr marL="2742911" indent="0">
              <a:buNone/>
              <a:defRPr sz="2100"/>
            </a:lvl7pPr>
            <a:lvl8pPr marL="3200063" indent="0">
              <a:buNone/>
              <a:defRPr sz="2100"/>
            </a:lvl8pPr>
            <a:lvl9pPr marL="3657216" indent="0">
              <a:buNone/>
              <a:defRPr sz="21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6" indent="0">
              <a:buNone/>
              <a:defRPr sz="900"/>
            </a:lvl4pPr>
            <a:lvl5pPr marL="1828608" indent="0">
              <a:buNone/>
              <a:defRPr sz="900"/>
            </a:lvl5pPr>
            <a:lvl6pPr marL="2285760" indent="0">
              <a:buNone/>
              <a:defRPr sz="900"/>
            </a:lvl6pPr>
            <a:lvl7pPr marL="2742911" indent="0">
              <a:buNone/>
              <a:defRPr sz="900"/>
            </a:lvl7pPr>
            <a:lvl8pPr marL="3200063" indent="0">
              <a:buNone/>
              <a:defRPr sz="900"/>
            </a:lvl8pPr>
            <a:lvl9pPr marL="365721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1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9143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3" indent="-342863" algn="l" defTabSz="91430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2" indent="-285720" algn="l" defTabSz="91430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0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1" indent="-228576" algn="l" defTabSz="91430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3" indent="-228576" algn="l" defTabSz="91430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6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8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9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1" indent="-228576" algn="l" defTabSz="91430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microsoft.com/office/2007/relationships/hdphoto" Target="../media/hdphoto3.wdp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microsoft.com/office/2007/relationships/hdphoto" Target="../media/hdphoto4.wdp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jpeg"/><Relationship Id="rId9" Type="http://schemas.openxmlformats.org/officeDocument/2006/relationships/image" Target="../media/image43.jpeg"/><Relationship Id="rId1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jpeg"/><Relationship Id="rId12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microsoft.com/office/2007/relationships/hdphoto" Target="../media/hdphoto6.wdp"/><Relationship Id="rId9" Type="http://schemas.openxmlformats.org/officeDocument/2006/relationships/image" Target="../media/image51.jpeg"/><Relationship Id="rId10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microsoft.com/office/2007/relationships/hdphoto" Target="../media/hdphoto2.wdp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16624" y="2817684"/>
            <a:ext cx="9132498" cy="240064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500" dirty="0" smtClean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ACTIVIDADES DEL PROYECTO </a:t>
            </a:r>
          </a:p>
          <a:p>
            <a:pPr algn="ctr">
              <a:lnSpc>
                <a:spcPct val="150000"/>
              </a:lnSpc>
            </a:pPr>
            <a:r>
              <a:rPr lang="es-MX" sz="2500" b="1" i="1" dirty="0" smtClean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CÍRCULOS </a:t>
            </a:r>
            <a:r>
              <a:rPr lang="es-MX" sz="2500" b="1" i="1" dirty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MX" sz="2500" b="1" i="1" dirty="0" smtClean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 FOMENTO  A LA LECTURA </a:t>
            </a:r>
            <a:r>
              <a:rPr lang="es-MX" sz="2500" b="1" i="1" dirty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Y ESCRITURA EN PLAZAS </a:t>
            </a:r>
            <a:r>
              <a:rPr lang="es-MX" sz="2500" b="1" i="1" dirty="0" smtClean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COMUNITARIAS </a:t>
            </a:r>
          </a:p>
          <a:p>
            <a:pPr algn="ctr">
              <a:lnSpc>
                <a:spcPct val="150000"/>
              </a:lnSpc>
            </a:pPr>
            <a:r>
              <a:rPr lang="es-MX" sz="2500" b="1" i="1" dirty="0" smtClean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Y CÍRCULOS DE ESTUDIO</a:t>
            </a:r>
            <a:endParaRPr lang="es-MX" sz="2500" b="1" dirty="0">
              <a:latin typeface="Century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185699" y="1056462"/>
            <a:ext cx="9775772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800" b="1" dirty="0">
                <a:latin typeface="Century" pitchFamily="18" charset="0"/>
                <a:cs typeface="Tahoma" panose="020B0604030504040204" pitchFamily="34" charset="0"/>
              </a:rPr>
              <a:t>DIRECCIÓN DE SERVICIOS EDUCATIVOS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800" b="1" dirty="0">
                <a:latin typeface="Century" pitchFamily="18" charset="0"/>
                <a:cs typeface="Tahoma" panose="020B0604030504040204" pitchFamily="34" charset="0"/>
              </a:rPr>
              <a:t>DEPARTAMENTO DE DESARROLLO EDUCATIVO E INVESTIGACIÓN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332" y="201791"/>
            <a:ext cx="1344891" cy="632299"/>
          </a:xfrm>
          <a:prstGeom prst="rect">
            <a:avLst/>
          </a:prstGeom>
        </p:spPr>
      </p:pic>
      <p:pic>
        <p:nvPicPr>
          <p:cNvPr id="10" name="Picture 4" descr="https://encrypted-tbn3.gstatic.com/images?q=tbn:ANd9GcRNefoDnHNocFE16opnVLdLj5QZmLtHlBoqG3RxDcWDt2HlnbK10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136" y="291823"/>
            <a:ext cx="1633054" cy="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073585" y="6046187"/>
            <a:ext cx="5703259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MX" sz="2400" dirty="0" smtClean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Puebla, 24 de septiembre de </a:t>
            </a:r>
            <a:r>
              <a:rPr lang="es-MX" sz="2400" dirty="0">
                <a:latin typeface="Century" pitchFamily="18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69" y="264526"/>
            <a:ext cx="1660066" cy="536176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737052" y="2607718"/>
            <a:ext cx="2030117" cy="1964282"/>
            <a:chOff x="2123728" y="-219770"/>
            <a:chExt cx="4824536" cy="5520975"/>
          </a:xfrm>
        </p:grpSpPr>
        <p:sp>
          <p:nvSpPr>
            <p:cNvPr id="17" name="16 CuadroTexto"/>
            <p:cNvSpPr txBox="1"/>
            <p:nvPr/>
          </p:nvSpPr>
          <p:spPr>
            <a:xfrm rot="10800000">
              <a:off x="2123728" y="-219770"/>
              <a:ext cx="4824536" cy="5520975"/>
            </a:xfrm>
            <a:prstGeom prst="ellipse">
              <a:avLst/>
            </a:prstGeom>
            <a:solidFill>
              <a:srgbClr val="D48886"/>
            </a:solidFill>
          </p:spPr>
          <p:txBody>
            <a:bodyPr wrap="none" rtlCol="0">
              <a:prstTxWarp prst="textCircle">
                <a:avLst>
                  <a:gd name="adj" fmla="val 36045"/>
                </a:avLst>
              </a:prstTxWarp>
              <a:spAutoFit/>
            </a:bodyPr>
            <a:lstStyle/>
            <a:p>
              <a:r>
                <a:rPr lang="es-MX" sz="4000" dirty="0">
                  <a:ln w="28575">
                    <a:solidFill>
                      <a:srgbClr val="7030A0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Century" pitchFamily="18" charset="0"/>
                </a:rPr>
                <a:t>Círculos de lectura y escritura en plazas comunitarias</a:t>
              </a:r>
              <a:r>
                <a:rPr lang="es-MX" sz="4800" dirty="0">
                  <a:ln w="28575">
                    <a:solidFill>
                      <a:srgbClr val="7030A0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Century" pitchFamily="18" charset="0"/>
                </a:rPr>
                <a:t> </a:t>
              </a:r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9929" y="1903953"/>
              <a:ext cx="2692135" cy="1273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73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Male\Desktop\JOANNA SE 2015\Proyecto 2015\Fotos taller estatal\IMG_20150722_135044213_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03" y="4105954"/>
            <a:ext cx="3532788" cy="22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CuadroTexto"/>
          <p:cNvSpPr txBox="1"/>
          <p:nvPr/>
        </p:nvSpPr>
        <p:spPr>
          <a:xfrm>
            <a:off x="395253" y="190436"/>
            <a:ext cx="3328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Estrategias de escritura</a:t>
            </a:r>
          </a:p>
          <a:p>
            <a:pPr algn="ctr"/>
            <a:endParaRPr lang="es-MX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Periódico mural.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Periódico comunitario.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Programa de radio.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Crónica.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La entrevista.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4476750" y="262625"/>
            <a:ext cx="40847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Estrategias de Lectura</a:t>
            </a:r>
          </a:p>
          <a:p>
            <a:pPr algn="ctr"/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Teatro.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Teatro en atril.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Socio - drama.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Títeres.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Lectura de poesía en voz alta.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Cuentacuentos.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" name="Picture 13" descr="C:\Users\Male\Desktop\JOANNA SE 2015\Proyecto 2015\Fotos taller estatal\IMG_20150722_150700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452" y="4105954"/>
            <a:ext cx="3410070" cy="25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/>
          <p:cNvSpPr txBox="1"/>
          <p:nvPr/>
        </p:nvSpPr>
        <p:spPr>
          <a:xfrm>
            <a:off x="8940079" y="262625"/>
            <a:ext cx="30994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Otras estrategias</a:t>
            </a:r>
          </a:p>
          <a:p>
            <a:pPr algn="ctr"/>
            <a:endParaRPr lang="es-MX" sz="20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Exploración de los Acervos.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Expresiones Artísticas y su uso en la producción escrita.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7" name="Picture 9" descr="C:\Users\Male\Desktop\JOANNA SE 2015\Proyecto 2015\Fotos taller estatal\IMG_20150722_115847618_HD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0791" y="4105953"/>
            <a:ext cx="4240188" cy="238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CuadroTexto"/>
          <p:cNvSpPr txBox="1"/>
          <p:nvPr/>
        </p:nvSpPr>
        <p:spPr>
          <a:xfrm>
            <a:off x="46574" y="434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Talleres Regionales</a:t>
            </a:r>
            <a:endParaRPr lang="es-MX" sz="4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" name="Picture 3" descr="C:\Users\Male\Desktop\JOANNA SE 2015\Proyecto 2015\fotos Talleres regionales\zacatlan\IMG_20150810_140219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174" y="812934"/>
            <a:ext cx="4248151" cy="56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/>
          <p:cNvSpPr txBox="1"/>
          <p:nvPr/>
        </p:nvSpPr>
        <p:spPr>
          <a:xfrm>
            <a:off x="565479" y="812934"/>
            <a:ext cx="59075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6 talleres regionales: Cholula, Atlixco, Cd. Serdán,  </a:t>
            </a:r>
            <a:r>
              <a:rPr lang="es-MX" sz="2800" b="1" dirty="0" err="1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Zoquitlán</a:t>
            </a: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, Zacatlán, Teziutlán.</a:t>
            </a:r>
          </a:p>
          <a:p>
            <a:pPr marL="457200" indent="-457200">
              <a:buFont typeface="Arial" pitchFamily="34" charset="0"/>
              <a:buChar char="•"/>
            </a:pPr>
            <a:endParaRPr lang="es-MX" sz="1200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64 Asesores, 64 enlaces o responsables de Plaza y 10 asesores de lengua indígena.</a:t>
            </a:r>
          </a:p>
          <a:p>
            <a:pPr marL="457200" indent="-457200">
              <a:buFont typeface="Arial" pitchFamily="34" charset="0"/>
              <a:buChar char="•"/>
            </a:pPr>
            <a:endParaRPr lang="es-MX" sz="1200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Buenos resultados  y compromisos.</a:t>
            </a:r>
          </a:p>
          <a:p>
            <a:pPr marL="457200" indent="-457200">
              <a:buFont typeface="Arial" pitchFamily="34" charset="0"/>
              <a:buChar char="•"/>
            </a:pPr>
            <a:endParaRPr lang="es-MX" sz="12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Articulación </a:t>
            </a:r>
            <a:r>
              <a:rPr lang="es-MX" sz="2800" b="1" dirty="0" err="1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CLyE</a:t>
            </a: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 con Proyecto de Salud y aplicación de artilugios.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e\Desktop\JOANNA SE 2015\Proyecto 2015\fotos Talleres regionales\zacatlan\IMG_20150810_1736048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3783" y="1403264"/>
            <a:ext cx="2598027" cy="39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2890227" y="9904"/>
            <a:ext cx="683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Difusión y vinculación de artistas comunitarios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3076" name="Picture 4" descr="C:\Users\Male\Desktop\JOANNA SE 2015\Proyecto 2015\fotos Talleres regionales\IMG_20150813_1650582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8984" y="1173881"/>
            <a:ext cx="3042866" cy="36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le\Desktop\JOANNA SE 2015\Proyecto 2015\fotos Talleres regionales\IMG_20150820_1155391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2758" y="388351"/>
            <a:ext cx="2334904" cy="5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le\Desktop\JOANNA SE 2015\Proyecto 2015\fotos Talleres regionales\IMG_20150813_171510945_HD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312" y="4418724"/>
            <a:ext cx="2575423" cy="1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le\Desktop\JOANNA SE 2015\Proyecto 2015\fotos Talleres regionales\IMG_20150815_1732016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12" y="812934"/>
            <a:ext cx="2272350" cy="30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" y="0"/>
            <a:ext cx="12192000" cy="83098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Día Internacional de la alfabetización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852447" y="1015653"/>
            <a:ext cx="10577553" cy="55054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MX" sz="3200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8 de septiembre se realizaron actividades de promoción y difusión de la lectura y de los Círculos de fomento a la lectura y escritura en las 16 coordinaciones con 23 eventos. 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1600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3200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Vinculación con </a:t>
            </a:r>
            <a:r>
              <a:rPr lang="es-MX" sz="3200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presencia </a:t>
            </a:r>
            <a:r>
              <a:rPr lang="es-MX" sz="3200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de autoridades </a:t>
            </a:r>
            <a:r>
              <a:rPr lang="es-MX" sz="3200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municipales, civiles </a:t>
            </a:r>
            <a:r>
              <a:rPr lang="es-MX" sz="3200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y educativas en </a:t>
            </a:r>
            <a:r>
              <a:rPr lang="es-MX" sz="3200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8 coordinaciones en eventos masivos. 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1600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3200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Asistencia de al menos 2000 personas entre educandos</a:t>
            </a:r>
            <a:r>
              <a:rPr lang="es-MX" sz="3200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, figuras educativas institucionales y solidarias </a:t>
            </a:r>
            <a:r>
              <a:rPr lang="es-MX" sz="3200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y público en general. </a:t>
            </a:r>
            <a:endParaRPr lang="es-MX" sz="3600" dirty="0">
              <a:solidFill>
                <a:schemeClr val="accent2">
                  <a:lumMod val="50000"/>
                </a:schemeClr>
              </a:solidFill>
              <a:latin typeface="Century" pitchFamily="18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1600" dirty="0">
              <a:solidFill>
                <a:schemeClr val="accent2">
                  <a:lumMod val="50000"/>
                </a:schemeClr>
              </a:solidFill>
              <a:latin typeface="Century" pitchFamily="18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42237"/>
            <a:ext cx="325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Periódicos murales y ambientes letrados 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610600" y="181276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Lectura comentada </a:t>
            </a:r>
          </a:p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con temas de salud</a:t>
            </a:r>
          </a:p>
        </p:txBody>
      </p:sp>
      <p:pic>
        <p:nvPicPr>
          <p:cNvPr id="7" name="Picture 4" descr="C:\Users\Male\Desktop\JOANNA SE 2015\8 de septiembre\8 de sept\FOTOS CR\IMG-20150908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0640" y="1111685"/>
            <a:ext cx="3901811" cy="21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390944" y="84422"/>
            <a:ext cx="321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Teatro guiñol</a:t>
            </a:r>
          </a:p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Inclusión 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9" name="Picture 2" descr="G:\8-09-15\20150908_1224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0741" y="1047500"/>
            <a:ext cx="4062906" cy="22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C:\Documents and Settings\Invitado\Configuración local\Archivos temporales de Internet\Content.Word\WP_20150908_17_51_24_Pro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0741" y="4049779"/>
            <a:ext cx="4292053" cy="258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0" y="3818947"/>
            <a:ext cx="346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Presentación de obras de teatro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3" name="Picture 2" descr="C:\Users\Male\Desktop\JOANNA SE 2015\8 de septiembre\8 de sept\Preparativos\IMG-20150907-WA0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554" y="4661974"/>
            <a:ext cx="1108442" cy="19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8969335" y="3588114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Teatro en atril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8" name="Picture 3" descr="C:\Users\Male\Desktop\JOANNA SE 2015\8 de septiembre\8 de sept\FOTOS CR\IMG-20150908-WA00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3979" y="4036744"/>
            <a:ext cx="3425378" cy="259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Fotos Zoquitlán\11215794_1201828813166558_5428095555452863746_n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52" y="1132588"/>
            <a:ext cx="1916575" cy="253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6234" y="242236"/>
            <a:ext cx="3981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Cuenta cuentos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Lecturas en voz alta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Experiencias de usuarios de los Círculos</a:t>
            </a:r>
          </a:p>
          <a:p>
            <a:pPr marL="571500" indent="-571500">
              <a:buFont typeface="Arial" pitchFamily="34" charset="0"/>
              <a:buChar char="•"/>
            </a:pP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7" name="Picture 2" descr="C:\Users\Male\Desktop\JOANNA SE 2015\8 de septiembre\08092015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34" y="2265376"/>
            <a:ext cx="2462648" cy="1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869388" y="236822"/>
            <a:ext cx="4101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Difusión e inauguración de los círculos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Exposiciones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Adornar espacios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Bailables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Desfiles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" name="Picture 3" descr="G:\Fotos Zoquitlán\12009660_1201830476499725_5556952944304542831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8037" y="2070000"/>
            <a:ext cx="1776489" cy="20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ale\Desktop\JOANNA SE 2015\8 de septiembre\8 de sept\FOTOS CR\IMG-20150908-WA0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9330" y="2070000"/>
            <a:ext cx="1868449" cy="22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Male\Desktop\JOANNA SE 2015\8 de septiembre\8 de sept\FOTOS CR\IMG-20150908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286" y="4506080"/>
            <a:ext cx="3390112" cy="21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9582150" y="242236"/>
            <a:ext cx="2419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Presentación de libros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y Colección «Mis primeras lecturas»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5" name="Picture 2" descr="G:\8-09-15\20150908_1244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5810" y="2393819"/>
            <a:ext cx="2230515" cy="17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le\Desktop\JOANNA SE 2015\8 de septiembre\2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897" y="4285048"/>
            <a:ext cx="1458864" cy="23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 descr="C:\Documents and Settings\Invitado\Configuración local\Archivos temporales de Internet\Content.Word\WP_20150908_18_37_33_Pro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234" y="4506080"/>
            <a:ext cx="3543871" cy="217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0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8127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Integración de proyectos como: Inclusión de personas con discapacidad e Impulso de la salud integral de la comunidad a través de la educación de personas jóvenes y adultas, en los Círculos de fomento a la lectura y escritura</a:t>
            </a:r>
          </a:p>
        </p:txBody>
      </p:sp>
      <p:pic>
        <p:nvPicPr>
          <p:cNvPr id="8194" name="Picture 2" descr="G:\8-09-15\20150908_1227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2115321"/>
            <a:ext cx="5817410" cy="38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ale\Downloads\11999008_405070199686405_8079205258835801479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233" y="2085342"/>
            <a:ext cx="4891409" cy="38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3"/>
          <p:cNvSpPr txBox="1"/>
          <p:nvPr/>
        </p:nvSpPr>
        <p:spPr>
          <a:xfrm>
            <a:off x="1687518" y="6068483"/>
            <a:ext cx="212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TEHUACÁN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8035820" y="6099920"/>
            <a:ext cx="212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PUEBLA 13</a:t>
            </a:r>
            <a:r>
              <a:rPr lang="es-MX" sz="2800" b="1" dirty="0" smtClean="0">
                <a:latin typeface="Century Gothic" panose="020B0502020202020204" pitchFamily="34" charset="0"/>
              </a:rPr>
              <a:t> </a:t>
            </a:r>
            <a:endParaRPr lang="es-MX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432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Dirección general</a:t>
            </a:r>
          </a:p>
        </p:txBody>
      </p:sp>
      <p:pic>
        <p:nvPicPr>
          <p:cNvPr id="6146" name="Picture 2" descr="G:\8-09-15\20150908_1406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598" y="1122316"/>
            <a:ext cx="2781454" cy="18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185" y="660651"/>
            <a:ext cx="3048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MX" sz="2400" b="1" dirty="0">
                <a:solidFill>
                  <a:srgbClr val="C0504D">
                    <a:lumMod val="50000"/>
                  </a:srgbClr>
                </a:solidFill>
                <a:latin typeface="Century" pitchFamily="18" charset="0"/>
              </a:rPr>
              <a:t>Cuenta cuentos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07704" y="707145"/>
            <a:ext cx="2694058" cy="4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Teatro en atril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" name="Picture 2" descr="C:\Users\Male\Desktop\JOANNA SE 2015\8 de septiembre\8 de sept\IMG_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528" y="1185774"/>
            <a:ext cx="2952675" cy="19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10599" y="2955044"/>
            <a:ext cx="247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Lectura en voz alta en Náhuatl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2" name="Picture 3" descr="C:\Users\Male\Desktop\JOANNA SE 2015\8 de septiembre\8 de sept\IMG_00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570" y="3866271"/>
            <a:ext cx="241520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092052" y="3328011"/>
            <a:ext cx="367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«Poesía en movimiento»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5" name="Picture 3" descr="C:\Users\Male\Desktop\JOANNA SE 2015\8 de septiembre\8 de sept\IMG_0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7704" y="3806904"/>
            <a:ext cx="2253460" cy="28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946135" y="891483"/>
            <a:ext cx="337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«Turismo literario»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7" name="Picture 3" descr="C:\Users\Male\Desktop\JOANNA SE 2015\8 de septiembre\8 de sept\IMG_00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054" y="1491648"/>
            <a:ext cx="2374622" cy="23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Male\Desktop\JOANNA SE 2015\8 de septiembre\8 de sept\IMG_00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2261" y="4159008"/>
            <a:ext cx="2412364" cy="24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Male\Desktop\JOANNA SE 2015\8 de septiembre\8 de sept\IMG_00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913" y="4100677"/>
            <a:ext cx="2420438" cy="24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Male\Desktop\JOANNA SE 2015\8 de septiembre\8 de sept\FOTOS CR\IMG-20150908-WA002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0913" y="1491648"/>
            <a:ext cx="2309695" cy="22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e\Downloads\foto reporta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1116931"/>
            <a:ext cx="7002379" cy="52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8757" y="1114541"/>
            <a:ext cx="39222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Difusión del proyecto a nivel estatal en el periódico </a:t>
            </a:r>
            <a:r>
              <a:rPr lang="es-MX" sz="3600" b="1" i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Milenio </a:t>
            </a:r>
            <a:r>
              <a:rPr lang="es-MX" sz="36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para dar a conocer el trabajo Institucional  </a:t>
            </a:r>
          </a:p>
        </p:txBody>
      </p:sp>
    </p:spTree>
    <p:extLst>
      <p:ext uri="{BB962C8B-B14F-4D97-AF65-F5344CB8AC3E}">
        <p14:creationId xmlns:p14="http://schemas.microsoft.com/office/powerpoint/2010/main" val="25862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46584" y="1049043"/>
            <a:ext cx="41869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GRACIAS</a:t>
            </a:r>
          </a:p>
          <a:p>
            <a:pPr algn="ctr"/>
            <a:r>
              <a:rPr lang="es-MX" sz="32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Puebla es tu casa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43200" y="3481004"/>
            <a:ext cx="5756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puelectoescritura@gmail.com</a:t>
            </a:r>
          </a:p>
          <a:p>
            <a:pPr algn="ctr"/>
            <a:r>
              <a:rPr lang="es-MX" sz="32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 Correo Puebla Círculos de Fomento a la Lectura y Escritura</a:t>
            </a:r>
          </a:p>
        </p:txBody>
      </p:sp>
    </p:spTree>
    <p:extLst>
      <p:ext uri="{BB962C8B-B14F-4D97-AF65-F5344CB8AC3E}">
        <p14:creationId xmlns:p14="http://schemas.microsoft.com/office/powerpoint/2010/main" val="42475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33650" y="1240442"/>
            <a:ext cx="3429000" cy="452431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Leo porque me resulta mejor que no hacerlo. Leo porque no puedo no leer. Leo por hábito, lo que es censurable y poco inocente.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762750" y="1240444"/>
            <a:ext cx="3543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32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Leo, incluso, porque cada lectura me ha dado motivos más fuertes para continuar haciéndolo. </a:t>
            </a:r>
          </a:p>
          <a:p>
            <a:pPr lvl="0" algn="r"/>
            <a:r>
              <a:rPr lang="es-MX" sz="32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Luis Carlos Torres Soler</a:t>
            </a:r>
          </a:p>
        </p:txBody>
      </p:sp>
    </p:spTree>
    <p:extLst>
      <p:ext uri="{BB962C8B-B14F-4D97-AF65-F5344CB8AC3E}">
        <p14:creationId xmlns:p14="http://schemas.microsoft.com/office/powerpoint/2010/main" val="19985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9180" y="119758"/>
            <a:ext cx="903364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Century Gothic" pitchFamily="34" charset="0"/>
              </a:rPr>
              <a:t>Proyecto Piloto de Acciones de Fomento a la Lectura y Escritura en plazas comunitarias 2014</a:t>
            </a:r>
            <a:endParaRPr lang="es-MX" sz="2800" b="1" dirty="0">
              <a:latin typeface="Century Gothic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37722" y="4217160"/>
            <a:ext cx="2433024" cy="7096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20 asesores/as 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0726" y="1532009"/>
            <a:ext cx="3482453" cy="3725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50" y="1555843"/>
            <a:ext cx="3888167" cy="232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ale\Desktop\JOANNA SE 2015\Proyecto Piloto de Lectura y Escritura\EVIDENCIAS\Ayotoxc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335" y="4388855"/>
            <a:ext cx="3986054" cy="22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4616037" y="1760729"/>
            <a:ext cx="2954650" cy="10235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14 Círculos de lectura y escritura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8297591" y="5677470"/>
            <a:ext cx="3425588" cy="7252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Agosto a noviembre 2014</a:t>
            </a:r>
            <a:endParaRPr lang="es-MX" sz="20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6769" y="1005433"/>
            <a:ext cx="431724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Lectura </a:t>
            </a:r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de </a:t>
            </a: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pasillo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Lectura en sala de: cuentos, leyendas, fábulas, trabalenguas y adivinanzas </a:t>
            </a:r>
            <a:endParaRPr lang="es-MX" sz="28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Organización de concursos: “Desafío de recetas ”, elaboración de calaveras, “</a:t>
            </a:r>
            <a:r>
              <a:rPr lang="es-MX" sz="28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Dí</a:t>
            </a:r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 el trabalenguas” y Cuentos de terror.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s-MX" sz="3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endParaRPr lang="es-MX" sz="20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79180" y="229473"/>
            <a:ext cx="903364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Actividades 2014</a:t>
            </a:r>
            <a:endParaRPr lang="es-MX" sz="3600" b="1" dirty="0">
              <a:latin typeface="Century Gothic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307" y="4252475"/>
            <a:ext cx="1930098" cy="20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1470" y="4236116"/>
            <a:ext cx="2625646" cy="206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06" y="1005433"/>
            <a:ext cx="2645998" cy="244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8679">
            <a:off x="8156501" y="1375130"/>
            <a:ext cx="3346566" cy="2328984"/>
          </a:xfrm>
          <a:prstGeom prst="rect">
            <a:avLst/>
          </a:prstGeom>
        </p:spPr>
      </p:pic>
      <p:pic>
        <p:nvPicPr>
          <p:cNvPr id="9" name="Picture 3" descr="C:\Users\Male\Desktop\JOANNA SE 2015\Proyecto Piloto de Lectura y Escritura\EVIDENCIAS\IMG_20150707_10413036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768757">
            <a:off x="6805446" y="4299673"/>
            <a:ext cx="1621918" cy="13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220" y="0"/>
            <a:ext cx="6113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Diálogo y reflexión sobre temas de salud, familia, autoestima y valores.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Elaboración de periódico mural.</a:t>
            </a:r>
            <a:endParaRPr lang="es-MX" sz="24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Elaboración de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textos: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un folleto de plantas medicinales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y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recopilación de mitos, leyendas, cuentos y relatos orales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205988"/>
            <a:ext cx="4533387" cy="604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220" y="2242595"/>
            <a:ext cx="5470655" cy="46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354694" y="4259996"/>
            <a:ext cx="212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TEZIUTLÁN</a:t>
            </a:r>
            <a:endParaRPr lang="es-MX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384" y="415361"/>
            <a:ext cx="3820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Presentación de obras </a:t>
            </a:r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de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teatro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Proyección de cortometrajes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Elaboración de manualidades: anillos y pulseras, papalotes y bolsas de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rafia</a:t>
            </a:r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C:\Users\Male\Desktop\JOANNA SE 2015\Proyecto Piloto de Lectura y Escritura\EVIDENCIAS\IMG_20150707_1112455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72967" y="-1101965"/>
            <a:ext cx="2558252" cy="51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40415">
            <a:off x="5073296" y="2842602"/>
            <a:ext cx="2548760" cy="484169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83257" y="1349636"/>
            <a:ext cx="212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CHOLULA</a:t>
            </a:r>
            <a:endParaRPr lang="es-MX" sz="2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11503" y="4801786"/>
            <a:ext cx="286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TECAMACHALCO</a:t>
            </a:r>
            <a:endParaRPr lang="es-MX" sz="2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3639" y="799098"/>
            <a:ext cx="11333409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Las PJA: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 Se interesan en consultar revistas, antologías y lecturas de los módulos del MEVyT.</a:t>
            </a:r>
            <a:endParaRPr lang="es-MX" sz="30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3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Desarrollan  competencias en la comprensión lectora, en la redacción de textos significativos y en la expresión </a:t>
            </a:r>
            <a:r>
              <a:rPr lang="es-MX" sz="3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oral.</a:t>
            </a:r>
            <a:endParaRPr lang="es-MX" sz="30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Reflexionan en temas de vida que impulsa su deseo por una mejor calidad de </a:t>
            </a:r>
            <a:r>
              <a:rPr lang="es-ES" sz="3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vida.</a:t>
            </a:r>
            <a:endParaRPr lang="es-ES" sz="30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Asisten de manera regular  a las asesorías, disminuyendo el  ausentismo y la deserción.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3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Se desarrolla la creatividad y el sentido de comunidad.</a:t>
            </a:r>
            <a:endParaRPr lang="es-ES" sz="30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3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anose="020B0604030504040204" pitchFamily="34" charset="0"/>
                <a:cs typeface="Arial" panose="020B0604020202020204" pitchFamily="34" charset="0"/>
              </a:rPr>
              <a:t>Encuentran espacios de diversión.</a:t>
            </a:r>
            <a:endParaRPr lang="es-ES" sz="30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sz="30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43200" y="0"/>
            <a:ext cx="6376737" cy="64632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Impacto</a:t>
            </a:r>
          </a:p>
        </p:txBody>
      </p:sp>
    </p:spTree>
    <p:extLst>
      <p:ext uri="{BB962C8B-B14F-4D97-AF65-F5344CB8AC3E}">
        <p14:creationId xmlns:p14="http://schemas.microsoft.com/office/powerpoint/2010/main" val="15029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43200" y="0"/>
            <a:ext cx="6376737" cy="64632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Acciones 2015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8600" y="359881"/>
            <a:ext cx="11715747" cy="63364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Responsable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estatal dedicado al proyecto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Formadores especializados en el eje de lengua y comunicación como responsables del proyecto, en las 16 coordinaciones.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Elaboración de guía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didáctica 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y realización de Taller estatal a responsables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y 6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 talleres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regionales 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(25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+ 165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 Se amplia la cobertura a 64 plazas comunitarias y 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9 círculos de lengua 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indígena.</a:t>
            </a:r>
            <a:endParaRPr lang="es-MX" sz="2800" dirty="0">
              <a:solidFill>
                <a:schemeClr val="tx2">
                  <a:lumMod val="75000"/>
                </a:schemeClr>
              </a:solidFill>
              <a:latin typeface="Century" pitchFamily="18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Aprovechamiento del documento 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«Trabajo grupal para fortalecer la lectura y la escritura».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«Mis primeras lecturas» en todas las coordinaciones para su exploración.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Creación de la comunidad “Círculos de lectura y escritura IEEA Puebla”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Arial" pitchFamily="34" charset="0"/>
              </a:rPr>
              <a:t>para seguimiento y comunicación. </a:t>
            </a:r>
            <a:endParaRPr lang="es-MX" sz="2800" dirty="0" smtClean="0">
              <a:solidFill>
                <a:schemeClr val="tx2">
                  <a:lumMod val="75000"/>
                </a:schemeClr>
              </a:solidFill>
              <a:latin typeface="Century" pitchFamily="18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le\Desktop\JOANNA SE 2015\Proyecto 2015\Fotos taller estatal\IMG_12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3733" y="1139599"/>
            <a:ext cx="3316401" cy="32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CuadroTexto"/>
          <p:cNvSpPr txBox="1"/>
          <p:nvPr/>
        </p:nvSpPr>
        <p:spPr>
          <a:xfrm>
            <a:off x="7100134" y="1139599"/>
            <a:ext cx="50918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Vinculación cultural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«Dos magias: la lectura y la escritura»  Roberto Corea Torres. Escritor y mediador de la lectura.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Noche de música Gerardo Jiménez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Covarrubias. Guitarra Clásica.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Diferentes formas de contar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cuentos. Karina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Fernández Ponce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743200" y="0"/>
            <a:ext cx="6376737" cy="76943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Taller estatal</a:t>
            </a:r>
          </a:p>
        </p:txBody>
      </p:sp>
      <p:sp>
        <p:nvSpPr>
          <p:cNvPr id="17" name="1 CuadroTexto"/>
          <p:cNvSpPr txBox="1"/>
          <p:nvPr/>
        </p:nvSpPr>
        <p:spPr>
          <a:xfrm>
            <a:off x="384186" y="776216"/>
            <a:ext cx="30038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Respaldo Institucional. INEA  - IEEA.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25 responsables de coordinaciones  Formadores especializados en lengua y comunicación.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b="1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88039" y="4738283"/>
            <a:ext cx="3849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Dotación de material a todos los círculos de fomento  a la lectura y escritura.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466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3174</TotalTime>
  <Words>857</Words>
  <Application>Microsoft Macintosh PowerPoint</Application>
  <PresentationFormat>Panorámica</PresentationFormat>
  <Paragraphs>137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Century</vt:lpstr>
      <vt:lpstr>Century Gothic</vt:lpstr>
      <vt:lpstr>Tahoma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</dc:creator>
  <cp:lastModifiedBy>Usuario de Microsoft Office</cp:lastModifiedBy>
  <cp:revision>279</cp:revision>
  <dcterms:created xsi:type="dcterms:W3CDTF">2014-11-26T02:01:06Z</dcterms:created>
  <dcterms:modified xsi:type="dcterms:W3CDTF">2015-09-29T18:46:37Z</dcterms:modified>
</cp:coreProperties>
</file>