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3"/>
  </p:handoutMasterIdLst>
  <p:sldIdLst>
    <p:sldId id="318" r:id="rId3"/>
    <p:sldId id="319" r:id="rId4"/>
    <p:sldId id="324" r:id="rId5"/>
    <p:sldId id="311" r:id="rId6"/>
    <p:sldId id="317" r:id="rId7"/>
    <p:sldId id="297" r:id="rId8"/>
    <p:sldId id="312" r:id="rId9"/>
    <p:sldId id="325" r:id="rId10"/>
    <p:sldId id="316" r:id="rId11"/>
    <p:sldId id="326" r:id="rId1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690" autoAdjust="0"/>
    <p:restoredTop sz="94633" autoAdjust="0"/>
  </p:normalViewPr>
  <p:slideViewPr>
    <p:cSldViewPr>
      <p:cViewPr>
        <p:scale>
          <a:sx n="60" d="100"/>
          <a:sy n="60" d="100"/>
        </p:scale>
        <p:origin x="-39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Hoja1!$E$1</c:f>
              <c:strCache>
                <c:ptCount val="1"/>
                <c:pt idx="0">
                  <c:v>Nivel 1</c:v>
                </c:pt>
              </c:strCache>
            </c:strRef>
          </c:tx>
          <c:invertIfNegative val="0"/>
          <c:cat>
            <c:strRef>
              <c:f>Hoja1!$D$2:$D$22</c:f>
              <c:strCache>
                <c:ptCount val="21"/>
                <c:pt idx="0">
                  <c:v>Aguascalientes</c:v>
                </c:pt>
                <c:pt idx="1">
                  <c:v>Baja California</c:v>
                </c:pt>
                <c:pt idx="2">
                  <c:v>Chiapas</c:v>
                </c:pt>
                <c:pt idx="3">
                  <c:v>Chihuahua</c:v>
                </c:pt>
                <c:pt idx="4">
                  <c:v>Colima</c:v>
                </c:pt>
                <c:pt idx="5">
                  <c:v>Distrito Federal</c:v>
                </c:pt>
                <c:pt idx="6">
                  <c:v>Estado de Mexico</c:v>
                </c:pt>
                <c:pt idx="7">
                  <c:v>Guanajuato</c:v>
                </c:pt>
                <c:pt idx="8">
                  <c:v>Hidalgo </c:v>
                </c:pt>
                <c:pt idx="9">
                  <c:v>Michoacan</c:v>
                </c:pt>
                <c:pt idx="10">
                  <c:v>Morelos</c:v>
                </c:pt>
                <c:pt idx="11">
                  <c:v>Nayarit</c:v>
                </c:pt>
                <c:pt idx="12">
                  <c:v>Nuevo León</c:v>
                </c:pt>
                <c:pt idx="13">
                  <c:v>Oaxaca</c:v>
                </c:pt>
                <c:pt idx="14">
                  <c:v>Puebla</c:v>
                </c:pt>
                <c:pt idx="15">
                  <c:v>Queretaro</c:v>
                </c:pt>
                <c:pt idx="16">
                  <c:v>Quintana Roo</c:v>
                </c:pt>
                <c:pt idx="17">
                  <c:v>Sonora</c:v>
                </c:pt>
                <c:pt idx="18">
                  <c:v>Tamaulipas</c:v>
                </c:pt>
                <c:pt idx="19">
                  <c:v>Tlaxcala</c:v>
                </c:pt>
                <c:pt idx="20">
                  <c:v>Veracruz</c:v>
                </c:pt>
              </c:strCache>
            </c:strRef>
          </c:cat>
          <c:val>
            <c:numRef>
              <c:f>Hoja1!$E$2:$E$22</c:f>
              <c:numCache>
                <c:formatCode>General</c:formatCode>
                <c:ptCount val="21"/>
                <c:pt idx="0">
                  <c:v>117</c:v>
                </c:pt>
                <c:pt idx="1">
                  <c:v>38</c:v>
                </c:pt>
                <c:pt idx="2">
                  <c:v>60</c:v>
                </c:pt>
                <c:pt idx="3">
                  <c:v>86</c:v>
                </c:pt>
                <c:pt idx="4">
                  <c:v>6</c:v>
                </c:pt>
                <c:pt idx="5">
                  <c:v>84</c:v>
                </c:pt>
                <c:pt idx="6">
                  <c:v>96</c:v>
                </c:pt>
                <c:pt idx="7">
                  <c:v>40</c:v>
                </c:pt>
                <c:pt idx="8">
                  <c:v>61</c:v>
                </c:pt>
                <c:pt idx="9">
                  <c:v>50</c:v>
                </c:pt>
                <c:pt idx="10">
                  <c:v>183</c:v>
                </c:pt>
                <c:pt idx="11">
                  <c:v>25</c:v>
                </c:pt>
                <c:pt idx="12">
                  <c:v>109</c:v>
                </c:pt>
                <c:pt idx="13">
                  <c:v>28</c:v>
                </c:pt>
                <c:pt idx="14">
                  <c:v>193</c:v>
                </c:pt>
                <c:pt idx="15">
                  <c:v>4</c:v>
                </c:pt>
                <c:pt idx="16">
                  <c:v>183</c:v>
                </c:pt>
                <c:pt idx="17">
                  <c:v>0</c:v>
                </c:pt>
                <c:pt idx="18">
                  <c:v>68</c:v>
                </c:pt>
                <c:pt idx="19">
                  <c:v>58</c:v>
                </c:pt>
                <c:pt idx="20">
                  <c:v>41</c:v>
                </c:pt>
              </c:numCache>
            </c:numRef>
          </c:val>
        </c:ser>
        <c:ser>
          <c:idx val="1"/>
          <c:order val="1"/>
          <c:tx>
            <c:strRef>
              <c:f>Hoja1!$F$1</c:f>
              <c:strCache>
                <c:ptCount val="1"/>
                <c:pt idx="0">
                  <c:v>Nivel 2</c:v>
                </c:pt>
              </c:strCache>
            </c:strRef>
          </c:tx>
          <c:invertIfNegative val="0"/>
          <c:cat>
            <c:strRef>
              <c:f>Hoja1!$D$2:$D$22</c:f>
              <c:strCache>
                <c:ptCount val="21"/>
                <c:pt idx="0">
                  <c:v>Aguascalientes</c:v>
                </c:pt>
                <c:pt idx="1">
                  <c:v>Baja California</c:v>
                </c:pt>
                <c:pt idx="2">
                  <c:v>Chiapas</c:v>
                </c:pt>
                <c:pt idx="3">
                  <c:v>Chihuahua</c:v>
                </c:pt>
                <c:pt idx="4">
                  <c:v>Colima</c:v>
                </c:pt>
                <c:pt idx="5">
                  <c:v>Distrito Federal</c:v>
                </c:pt>
                <c:pt idx="6">
                  <c:v>Estado de Mexico</c:v>
                </c:pt>
                <c:pt idx="7">
                  <c:v>Guanajuato</c:v>
                </c:pt>
                <c:pt idx="8">
                  <c:v>Hidalgo </c:v>
                </c:pt>
                <c:pt idx="9">
                  <c:v>Michoacan</c:v>
                </c:pt>
                <c:pt idx="10">
                  <c:v>Morelos</c:v>
                </c:pt>
                <c:pt idx="11">
                  <c:v>Nayarit</c:v>
                </c:pt>
                <c:pt idx="12">
                  <c:v>Nuevo León</c:v>
                </c:pt>
                <c:pt idx="13">
                  <c:v>Oaxaca</c:v>
                </c:pt>
                <c:pt idx="14">
                  <c:v>Puebla</c:v>
                </c:pt>
                <c:pt idx="15">
                  <c:v>Queretaro</c:v>
                </c:pt>
                <c:pt idx="16">
                  <c:v>Quintana Roo</c:v>
                </c:pt>
                <c:pt idx="17">
                  <c:v>Sonora</c:v>
                </c:pt>
                <c:pt idx="18">
                  <c:v>Tamaulipas</c:v>
                </c:pt>
                <c:pt idx="19">
                  <c:v>Tlaxcala</c:v>
                </c:pt>
                <c:pt idx="20">
                  <c:v>Veracruz</c:v>
                </c:pt>
              </c:strCache>
            </c:strRef>
          </c:cat>
          <c:val>
            <c:numRef>
              <c:f>Hoja1!$F$2:$F$22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851584"/>
        <c:axId val="66853120"/>
      </c:barChart>
      <c:catAx>
        <c:axId val="66851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66853120"/>
        <c:crosses val="autoZero"/>
        <c:auto val="1"/>
        <c:lblAlgn val="ctr"/>
        <c:lblOffset val="100"/>
        <c:noMultiLvlLbl val="0"/>
      </c:catAx>
      <c:valAx>
        <c:axId val="66853120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851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A3CDE3-0213-44EA-B06B-AC9E2E62EFB2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D98425-D9B1-454A-A309-7C3723D846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480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24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10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43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20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CF1A7-EE47-A14C-9615-53B65A71A629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BDC8B4-B6A7-7843-B85A-DE423616D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27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414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9814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181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4272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5229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22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67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840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763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174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221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201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002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216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320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295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59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58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453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olfsur.com.mx/wp-content/uploads/2014/02/logoSEP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055"/>
            <a:ext cx="1789807" cy="61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RNefoDnHNocFE16opnVLdLj5QZmLtHlBoqG3RxDcWDt2HlnbK10Q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38126"/>
            <a:ext cx="1357759" cy="4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 userDrawn="1"/>
        </p:nvCxnSpPr>
        <p:spPr>
          <a:xfrm>
            <a:off x="179512" y="908720"/>
            <a:ext cx="8784976" cy="0"/>
          </a:xfrm>
          <a:prstGeom prst="line">
            <a:avLst/>
          </a:prstGeom>
          <a:ln w="57150" cmpd="thickThin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89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57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7.png"/><Relationship Id="rId7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Título"/>
          <p:cNvSpPr>
            <a:spLocks noGrp="1"/>
          </p:cNvSpPr>
          <p:nvPr>
            <p:ph type="ctrTitle"/>
          </p:nvPr>
        </p:nvSpPr>
        <p:spPr bwMode="auto">
          <a:xfrm>
            <a:off x="4202113" y="3068960"/>
            <a:ext cx="4746625" cy="14537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MX" b="1" dirty="0" smtClean="0">
                <a:solidFill>
                  <a:srgbClr val="C00000"/>
                </a:solidFill>
              </a:rPr>
              <a:t>Alfabetización tecnológica</a:t>
            </a:r>
            <a:endParaRPr lang="es-MX" altLang="es-MX" dirty="0" smtClean="0"/>
          </a:p>
        </p:txBody>
      </p:sp>
      <p:sp>
        <p:nvSpPr>
          <p:cNvPr id="13315" name="5 CuadroTexto"/>
          <p:cNvSpPr txBox="1">
            <a:spLocks noChangeArrowheads="1"/>
          </p:cNvSpPr>
          <p:nvPr/>
        </p:nvSpPr>
        <p:spPr bwMode="auto">
          <a:xfrm>
            <a:off x="6361113" y="6310313"/>
            <a:ext cx="258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s-MX" altLang="es-MX" b="1" dirty="0"/>
              <a:t>24 de Septiembre, 2015</a:t>
            </a:r>
          </a:p>
        </p:txBody>
      </p:sp>
      <p:pic>
        <p:nvPicPr>
          <p:cNvPr id="13316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11604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539552" y="1860757"/>
            <a:ext cx="4013172" cy="3686013"/>
            <a:chOff x="1835696" y="2262448"/>
            <a:chExt cx="4013172" cy="3686013"/>
          </a:xfrm>
        </p:grpSpPr>
        <p:pic>
          <p:nvPicPr>
            <p:cNvPr id="8" name="Imagen 2" descr="Captura de pantalla 2014-09-22 a la(s) 08.32.3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028" y="2395611"/>
              <a:ext cx="1512888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3" descr="Captura de pantalla 2014-09-22 a la(s) 08.33.1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262448"/>
              <a:ext cx="1511300" cy="194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4" descr="Captura de pantalla 2014-09-22 a la(s) 08.33.59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718" y="3501008"/>
              <a:ext cx="1454150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5" descr="Captura de pantalla 2014-09-22 a la(s) 08.34.22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573289"/>
              <a:ext cx="1460500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6" descr="Captura de pantalla 2014-09-22 a la(s) 08.34.5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084" y="4076799"/>
              <a:ext cx="1458912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12765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920573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 smtClean="0"/>
              <a:t>Otras necesidades  necesidades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431540" y="184482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3600" dirty="0" smtClean="0"/>
              <a:t>¿</a:t>
            </a:r>
            <a:r>
              <a:rPr lang="es-MX" sz="3600" dirty="0"/>
              <a:t>Qué tipo de problemas han detectado?</a:t>
            </a:r>
          </a:p>
          <a:p>
            <a:pPr lvl="0"/>
            <a:r>
              <a:rPr lang="es-MX" sz="3600" dirty="0"/>
              <a:t>¿Cómo lo han resuelto?</a:t>
            </a:r>
          </a:p>
          <a:p>
            <a:pPr lvl="0"/>
            <a:r>
              <a:rPr lang="es-MX" sz="3600" dirty="0"/>
              <a:t>¿Qué sugieren?</a:t>
            </a:r>
          </a:p>
          <a:p>
            <a:pPr lvl="0"/>
            <a:r>
              <a:rPr lang="es-MX" sz="3600" dirty="0"/>
              <a:t>¿Metas para 2016</a:t>
            </a:r>
            <a:r>
              <a:rPr lang="es-MX" sz="3600" dirty="0" smtClean="0"/>
              <a:t>?</a:t>
            </a:r>
            <a:endParaRPr lang="es-MX" sz="3600" dirty="0"/>
          </a:p>
        </p:txBody>
      </p:sp>
      <p:pic>
        <p:nvPicPr>
          <p:cNvPr id="9" name="Picture 2" descr="http://www.peris.es/media/consultoria-sobre-segu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80570"/>
            <a:ext cx="1765970" cy="176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908720"/>
            <a:ext cx="77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Datos en Alfabetización tecnológica</a:t>
            </a:r>
            <a:endParaRPr lang="es-MX" sz="2800" b="1" dirty="0">
              <a:solidFill>
                <a:srgbClr val="C00000"/>
              </a:solidFill>
              <a:latin typeface="+mj-lt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78197"/>
              </p:ext>
            </p:extLst>
          </p:nvPr>
        </p:nvGraphicFramePr>
        <p:xfrm>
          <a:off x="611560" y="1772816"/>
          <a:ext cx="7632849" cy="28194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48472"/>
                <a:gridCol w="1368152"/>
                <a:gridCol w="1282183"/>
                <a:gridCol w="734042"/>
              </a:tblGrid>
              <a:tr h="0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es-MX" sz="2000" b="1" u="none" strike="noStrike" dirty="0">
                          <a:effectLst/>
                        </a:rPr>
                        <a:t>MÓDULOS</a:t>
                      </a:r>
                      <a:endParaRPr lang="es-MX" sz="20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93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Exámenes</a:t>
                      </a:r>
                      <a:endParaRPr lang="es-MX" sz="20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93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</a:rPr>
                        <a:t>Presentados</a:t>
                      </a:r>
                      <a:endParaRPr lang="es-MX" sz="20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</a:rPr>
                        <a:t>Acreditados</a:t>
                      </a:r>
                      <a:endParaRPr lang="es-MX" sz="20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%</a:t>
                      </a:r>
                      <a:endParaRPr lang="es-MX" sz="20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26932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>
                          <a:effectLst/>
                        </a:rPr>
                        <a:t>Introducción al uso de la computadora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17,237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14,016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81%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26932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</a:rPr>
                        <a:t>Escribo con la computadora</a:t>
                      </a:r>
                      <a:endParaRPr lang="es-MX" sz="20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10,899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8,898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82%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26932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>
                          <a:effectLst/>
                        </a:rPr>
                        <a:t>Aprovecho internet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5,117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4,683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92%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26932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>
                          <a:effectLst/>
                        </a:rPr>
                        <a:t>Ordeno y calculo con la computadora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119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115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97%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26932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>
                          <a:effectLst/>
                        </a:rPr>
                        <a:t>Hago presentaciones con la computadora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207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effectLst/>
                        </a:rPr>
                        <a:t>132</a:t>
                      </a:r>
                      <a:endParaRPr lang="es-MX" sz="20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 dirty="0">
                          <a:effectLst/>
                        </a:rPr>
                        <a:t>64%</a:t>
                      </a:r>
                      <a:endParaRPr lang="es-MX" sz="20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51520" y="6141660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Fuente: SASA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75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99650" y="3964994"/>
            <a:ext cx="8262544" cy="2166766"/>
            <a:chOff x="411259" y="3356992"/>
            <a:chExt cx="8262544" cy="2166766"/>
          </a:xfrm>
        </p:grpSpPr>
        <p:pic>
          <p:nvPicPr>
            <p:cNvPr id="7" name="Imagen 3" descr="Captura de pantalla 2014-09-22 a la(s) 08.33.1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306" y="3374907"/>
              <a:ext cx="1625731" cy="209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5" descr="Captura de pantalla 2014-09-22 a la(s) 08.34.2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59" y="3374908"/>
              <a:ext cx="1635047" cy="2095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2" descr="Captura de pantalla 2014-09-22 a la(s) 08.32.3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037" y="3356992"/>
              <a:ext cx="1673086" cy="2148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4" descr="Captura de pantalla 2014-09-22 a la(s) 08.33.5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935" y="3395217"/>
              <a:ext cx="1653726" cy="21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6" descr="Captura de pantalla 2014-09-22 a la(s) 08.34.5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661" y="3395216"/>
              <a:ext cx="1659142" cy="21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Cerrar llave"/>
          <p:cNvSpPr/>
          <p:nvPr/>
        </p:nvSpPr>
        <p:spPr>
          <a:xfrm rot="5400000">
            <a:off x="4207353" y="2092555"/>
            <a:ext cx="647140" cy="828576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3207169" y="6485274"/>
            <a:ext cx="264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Exámenes </a:t>
            </a:r>
            <a:r>
              <a:rPr lang="es-MX" sz="2000" b="1" dirty="0" smtClean="0"/>
              <a:t>impresos</a:t>
            </a:r>
            <a:endParaRPr lang="es-MX" sz="2000" b="1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80502" y="980728"/>
            <a:ext cx="6511925" cy="63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altLang="es-MX" sz="2800" b="1" dirty="0" smtClean="0">
                <a:solidFill>
                  <a:srgbClr val="C00000"/>
                </a:solidFill>
              </a:rPr>
              <a:t>Exámenes disponibles</a:t>
            </a:r>
            <a:endParaRPr lang="es-ES" altLang="es-MX" sz="2800" b="1" dirty="0" smtClean="0">
              <a:solidFill>
                <a:srgbClr val="C00000"/>
              </a:solidFill>
            </a:endParaRPr>
          </a:p>
        </p:txBody>
      </p:sp>
      <p:sp>
        <p:nvSpPr>
          <p:cNvPr id="20" name="19 Cerrar llave"/>
          <p:cNvSpPr/>
          <p:nvPr/>
        </p:nvSpPr>
        <p:spPr>
          <a:xfrm rot="5400000">
            <a:off x="4336648" y="-963719"/>
            <a:ext cx="647140" cy="828576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CuadroTexto"/>
          <p:cNvSpPr txBox="1"/>
          <p:nvPr/>
        </p:nvSpPr>
        <p:spPr>
          <a:xfrm>
            <a:off x="3336464" y="3429000"/>
            <a:ext cx="264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Exámenes </a:t>
            </a:r>
            <a:r>
              <a:rPr lang="es-MX" sz="2000" b="1" dirty="0" smtClean="0"/>
              <a:t>en línea</a:t>
            </a:r>
            <a:endParaRPr lang="es-MX" sz="20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2465149" y="1285073"/>
            <a:ext cx="4339099" cy="2150434"/>
            <a:chOff x="827330" y="1285073"/>
            <a:chExt cx="4339099" cy="2150434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30" y="1600638"/>
              <a:ext cx="1207367" cy="1578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43053" y="1285916"/>
              <a:ext cx="1871372" cy="21495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0000">
              <a:off x="3327629" y="1285073"/>
              <a:ext cx="1838800" cy="20883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39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5 CuadroTexto"/>
          <p:cNvSpPr txBox="1">
            <a:spLocks noChangeArrowheads="1"/>
          </p:cNvSpPr>
          <p:nvPr/>
        </p:nvSpPr>
        <p:spPr bwMode="auto">
          <a:xfrm>
            <a:off x="6361113" y="6310313"/>
            <a:ext cx="258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s-MX" altLang="es-MX" b="1" dirty="0"/>
              <a:t>24 de Septiembre, 2015</a:t>
            </a:r>
          </a:p>
        </p:txBody>
      </p:sp>
      <p:pic>
        <p:nvPicPr>
          <p:cNvPr id="7" name="Picture 2" descr="C:\Users\diana.morales\Desktop\Diana\Cultura Digital\Logo Cultura 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50" y="2060848"/>
            <a:ext cx="40252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232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Rectángulo"/>
          <p:cNvSpPr>
            <a:spLocks noChangeArrowheads="1"/>
          </p:cNvSpPr>
          <p:nvPr/>
        </p:nvSpPr>
        <p:spPr bwMode="auto">
          <a:xfrm>
            <a:off x="250825" y="1125538"/>
            <a:ext cx="612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Estrategia focalizada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5" y="55789"/>
            <a:ext cx="85384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772816"/>
            <a:ext cx="3168352" cy="830997"/>
          </a:xfrm>
          <a:prstGeom prst="rect">
            <a:avLst/>
          </a:prstGeom>
          <a:solidFill>
            <a:srgbClr val="33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dirty="0">
                <a:solidFill>
                  <a:schemeClr val="bg1"/>
                </a:solidFill>
              </a:rPr>
              <a:t>500 Coordinaciones de zona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3039343"/>
            <a:ext cx="3168352" cy="461665"/>
          </a:xfrm>
          <a:prstGeom prst="rect">
            <a:avLst/>
          </a:prstGeom>
          <a:solidFill>
            <a:srgbClr val="33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>
            <a:spAutoFit/>
          </a:bodyPr>
          <a:lstStyle>
            <a:defPPr>
              <a:defRPr lang="es-E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MX" dirty="0" smtClean="0"/>
              <a:t>6 asesores por CZ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1" y="4182179"/>
            <a:ext cx="3168352" cy="830997"/>
          </a:xfrm>
          <a:prstGeom prst="rect">
            <a:avLst/>
          </a:prstGeom>
          <a:solidFill>
            <a:srgbClr val="33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>
            <a:spAutoFit/>
          </a:bodyPr>
          <a:lstStyle>
            <a:defPPr>
              <a:defRPr lang="es-E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MX" dirty="0" smtClean="0"/>
              <a:t>Cada asesor invitará a 3 asesores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1521" y="5550331"/>
            <a:ext cx="3168351" cy="830997"/>
          </a:xfrm>
          <a:prstGeom prst="rect">
            <a:avLst/>
          </a:prstGeom>
          <a:solidFill>
            <a:srgbClr val="33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>
            <a:spAutoFit/>
          </a:bodyPr>
          <a:lstStyle>
            <a:defPPr>
              <a:defRPr lang="es-E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MX" dirty="0" smtClean="0"/>
              <a:t>Cada asesor invitará a 2 educandos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851920" y="2594521"/>
            <a:ext cx="1584175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8255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dirty="0">
                <a:solidFill>
                  <a:schemeClr val="bg1"/>
                </a:solidFill>
              </a:rPr>
              <a:t>3,000 asesores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923929" y="4221088"/>
            <a:ext cx="1512167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82550"/>
          </a:sp3d>
        </p:spPr>
        <p:txBody>
          <a:bodyPr>
            <a:spAutoFit/>
          </a:bodyPr>
          <a:lstStyle>
            <a:defPPr>
              <a:defRPr lang="es-E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MX" dirty="0" smtClean="0"/>
              <a:t>9,000 asesores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579746" y="5550331"/>
            <a:ext cx="1782309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63500"/>
          </a:sp3d>
        </p:spPr>
        <p:txBody>
          <a:bodyPr>
            <a:spAutoFit/>
          </a:bodyPr>
          <a:lstStyle>
            <a:defPPr>
              <a:defRPr lang="es-ES"/>
            </a:defPPr>
            <a:lvl1pPr algn="ctr">
              <a:defRPr sz="2400"/>
            </a:lvl1pPr>
          </a:lstStyle>
          <a:p>
            <a:pPr>
              <a:defRPr/>
            </a:pPr>
            <a:r>
              <a:rPr lang="es-MX" dirty="0" smtClean="0"/>
              <a:t>24,000 </a:t>
            </a:r>
          </a:p>
          <a:p>
            <a:pPr>
              <a:defRPr/>
            </a:pPr>
            <a:r>
              <a:rPr lang="es-MX" dirty="0" smtClean="0"/>
              <a:t>educandos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1835150" y="2603500"/>
            <a:ext cx="0" cy="436563"/>
          </a:xfrm>
          <a:prstGeom prst="straightConnector1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835150" y="3500438"/>
            <a:ext cx="0" cy="661987"/>
          </a:xfrm>
          <a:prstGeom prst="straightConnector1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835150" y="5013325"/>
            <a:ext cx="0" cy="536575"/>
          </a:xfrm>
          <a:prstGeom prst="straightConnector1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5732565" y="3478004"/>
            <a:ext cx="147667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dirty="0"/>
              <a:t>12,000 </a:t>
            </a:r>
          </a:p>
          <a:p>
            <a:pPr algn="ctr">
              <a:defRPr/>
            </a:pPr>
            <a:r>
              <a:rPr lang="es-MX" sz="2400" dirty="0"/>
              <a:t>asesores</a:t>
            </a:r>
          </a:p>
        </p:txBody>
      </p:sp>
      <p:sp>
        <p:nvSpPr>
          <p:cNvPr id="18" name="17 Abrir llave"/>
          <p:cNvSpPr/>
          <p:nvPr/>
        </p:nvSpPr>
        <p:spPr>
          <a:xfrm rot="5400000">
            <a:off x="5255419" y="80169"/>
            <a:ext cx="703262" cy="351155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3344" name="19 CuadroTexto"/>
          <p:cNvSpPr txBox="1">
            <a:spLocks noChangeArrowheads="1"/>
          </p:cNvSpPr>
          <p:nvPr/>
        </p:nvSpPr>
        <p:spPr bwMode="auto">
          <a:xfrm>
            <a:off x="5229225" y="118745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charset="0"/>
              </a:rPr>
              <a:t>Nivel 1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7740352" y="3513807"/>
            <a:ext cx="1403648" cy="851297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44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31" name="30 Abrir llave"/>
          <p:cNvSpPr/>
          <p:nvPr/>
        </p:nvSpPr>
        <p:spPr>
          <a:xfrm rot="5400000">
            <a:off x="7955757" y="1053306"/>
            <a:ext cx="703262" cy="156527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3349" name="32 CuadroTexto"/>
          <p:cNvSpPr txBox="1">
            <a:spLocks noChangeArrowheads="1"/>
          </p:cNvSpPr>
          <p:nvPr/>
        </p:nvSpPr>
        <p:spPr bwMode="auto">
          <a:xfrm>
            <a:off x="7862888" y="1155700"/>
            <a:ext cx="927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charset="0"/>
              </a:rPr>
              <a:t>Nivel 2</a:t>
            </a:r>
          </a:p>
        </p:txBody>
      </p:sp>
      <p:cxnSp>
        <p:nvCxnSpPr>
          <p:cNvPr id="29" name="28 Conector recto"/>
          <p:cNvCxnSpPr/>
          <p:nvPr/>
        </p:nvCxnSpPr>
        <p:spPr>
          <a:xfrm>
            <a:off x="3419475" y="2187575"/>
            <a:ext cx="431800" cy="822325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419475" y="3009900"/>
            <a:ext cx="431800" cy="26035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3419475" y="4597400"/>
            <a:ext cx="504825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5435600" y="3009900"/>
            <a:ext cx="296863" cy="822325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V="1">
            <a:off x="5435600" y="3832225"/>
            <a:ext cx="296863" cy="804863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443663" y="4308475"/>
            <a:ext cx="0" cy="1241425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3419475" y="5965825"/>
            <a:ext cx="2160588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57" name="2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40" y="138286"/>
            <a:ext cx="1258685" cy="80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908720"/>
            <a:ext cx="77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Entidades que han participado en Cultura digital</a:t>
            </a:r>
            <a:endParaRPr lang="es-MX" sz="2800" b="1" dirty="0">
              <a:solidFill>
                <a:srgbClr val="C00000"/>
              </a:solidFill>
              <a:latin typeface="+mj-lt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6498" y="1772816"/>
            <a:ext cx="4141485" cy="440120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800" dirty="0" smtClean="0"/>
              <a:t>Aguascalientes</a:t>
            </a:r>
            <a:r>
              <a:rPr lang="es-MX" sz="2800" dirty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/>
              <a:t>Baja California	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/>
              <a:t>Chiapas	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/>
              <a:t>Chihuahua	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/>
              <a:t>Colima	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/>
              <a:t>Distrito Federal	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/>
              <a:t>Estado de </a:t>
            </a:r>
            <a:r>
              <a:rPr lang="es-MX" sz="2800" dirty="0" smtClean="0"/>
              <a:t>México</a:t>
            </a:r>
            <a:r>
              <a:rPr lang="es-MX" sz="2800" dirty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/>
              <a:t>Guanajuato	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/>
              <a:t>Hidalgo	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/>
              <a:t>Michoacán</a:t>
            </a:r>
            <a:r>
              <a:rPr lang="es-MX" sz="2000" dirty="0"/>
              <a:t>		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747106" y="1834946"/>
            <a:ext cx="3024335" cy="39703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es-MX" sz="2800" dirty="0" smtClean="0"/>
              <a:t>Morelos</a:t>
            </a:r>
            <a:r>
              <a:rPr lang="es-MX" sz="2800" dirty="0"/>
              <a:t>	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s-MX" sz="2800" dirty="0"/>
              <a:t>Nayarit	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s-MX" sz="2800" dirty="0"/>
              <a:t>Nuevo </a:t>
            </a:r>
            <a:r>
              <a:rPr lang="es-MX" sz="2800" dirty="0" smtClean="0"/>
              <a:t>León</a:t>
            </a:r>
            <a:r>
              <a:rPr lang="es-MX" sz="2800" dirty="0"/>
              <a:t>	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s-MX" sz="2800" dirty="0"/>
              <a:t>Oaxaca	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s-MX" sz="2800" dirty="0"/>
              <a:t>Puebla	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s-MX" sz="2800" dirty="0"/>
              <a:t>Querétaro	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s-MX" sz="2800" dirty="0"/>
              <a:t>Quintana Roo	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s-MX" sz="2800" dirty="0"/>
              <a:t>Tlaxcala	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s-MX" sz="2800" dirty="0"/>
              <a:t>Veracruz	</a:t>
            </a:r>
          </a:p>
        </p:txBody>
      </p:sp>
    </p:spTree>
    <p:extLst>
      <p:ext uri="{BB962C8B-B14F-4D97-AF65-F5344CB8AC3E}">
        <p14:creationId xmlns:p14="http://schemas.microsoft.com/office/powerpoint/2010/main" val="32916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908720"/>
            <a:ext cx="77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Módulos con mayor demanda en Cultura digital</a:t>
            </a:r>
            <a:endParaRPr lang="es-MX" sz="2800" b="1" dirty="0">
              <a:solidFill>
                <a:srgbClr val="C00000"/>
              </a:solidFill>
              <a:latin typeface="+mj-lt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Imagen 5" descr="Captura de pantalla 2014-09-22 a la(s) 08.34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6" y="1700808"/>
            <a:ext cx="1635047" cy="209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 descr="Captura de pantalla 2014-09-22 a la(s) 08.33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26" y="1648751"/>
            <a:ext cx="1625731" cy="209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" descr="Captura de pantalla 2014-09-22 a la(s) 08.33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23" y="1684210"/>
            <a:ext cx="1653726" cy="21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6" descr="Captura de pantalla 2014-09-22 a la(s) 08.34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1659142" cy="21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2" descr="Captura de pantalla 2014-09-22 a la(s) 08.32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38754"/>
            <a:ext cx="1673086" cy="214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486726" y="3377357"/>
            <a:ext cx="71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3,426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364088" y="337735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3,158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8028384" y="337735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324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915817" y="5961070"/>
            <a:ext cx="74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285</a:t>
            </a:r>
            <a:endParaRPr lang="es-MX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660232" y="59610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251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39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564908"/>
              </p:ext>
            </p:extLst>
          </p:nvPr>
        </p:nvGraphicFramePr>
        <p:xfrm>
          <a:off x="539552" y="1587500"/>
          <a:ext cx="7776864" cy="47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250825" y="1125538"/>
            <a:ext cx="612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Niveles acreditados – Cultura digital</a:t>
            </a:r>
            <a:endParaRPr lang="es-MX" altLang="es-MX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920573"/>
            <a:ext cx="473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 smtClean="0"/>
              <a:t>Detección de necesidades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431540" y="1443793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MX" sz="3000" dirty="0" smtClean="0"/>
              <a:t>¿Recursos suficientes?</a:t>
            </a:r>
            <a:endParaRPr lang="es-MX" sz="3000" dirty="0"/>
          </a:p>
          <a:p>
            <a:pPr marL="514350" lvl="0" indent="-514350">
              <a:buFont typeface="+mj-lt"/>
              <a:buAutoNum type="arabicPeriod"/>
            </a:pPr>
            <a:r>
              <a:rPr lang="es-MX" sz="3000" dirty="0" smtClean="0"/>
              <a:t>¿Qué </a:t>
            </a:r>
            <a:r>
              <a:rPr lang="es-MX" sz="3000" dirty="0"/>
              <a:t>figuras </a:t>
            </a:r>
            <a:r>
              <a:rPr lang="es-MX" sz="3000" dirty="0" smtClean="0"/>
              <a:t>acompañan </a:t>
            </a:r>
            <a:r>
              <a:rPr lang="es-MX" sz="3000" dirty="0"/>
              <a:t>el estudio de los </a:t>
            </a:r>
            <a:r>
              <a:rPr lang="es-MX" sz="3000" dirty="0" smtClean="0"/>
              <a:t>módulos?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sz="3000" dirty="0" smtClean="0"/>
              <a:t>¿Alfabetización tecnológica ha favorecido las labores en INEA? (metas</a:t>
            </a:r>
            <a:r>
              <a:rPr lang="es-MX" sz="3000" dirty="0"/>
              <a:t>, uso de plazas, uso de otros sistemas)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sz="3000" dirty="0" smtClean="0"/>
              <a:t>¿Hubo relación </a:t>
            </a:r>
            <a:r>
              <a:rPr lang="es-MX" sz="3000" dirty="0"/>
              <a:t>con otras </a:t>
            </a:r>
            <a:r>
              <a:rPr lang="es-MX" sz="3000" dirty="0" smtClean="0"/>
              <a:t>áreas a nivel estatal? </a:t>
            </a:r>
          </a:p>
          <a:p>
            <a:pPr marL="742950" lvl="0" indent="-742950">
              <a:buFont typeface="+mj-lt"/>
              <a:buAutoNum type="arabicPeriod" startAt="5"/>
            </a:pPr>
            <a:r>
              <a:rPr lang="es-MX" sz="3000" dirty="0"/>
              <a:t>C</a:t>
            </a:r>
            <a:r>
              <a:rPr lang="es-MX" altLang="es-MX" sz="3000" dirty="0">
                <a:cs typeface="Arial" pitchFamily="34" charset="0"/>
              </a:rPr>
              <a:t>arencia de equipos de cómputo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es-MX" altLang="es-MX" sz="3000" dirty="0">
                <a:cs typeface="Arial" pitchFamily="34" charset="0"/>
              </a:rPr>
              <a:t>Falta de Internet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es-MX" altLang="es-MX" sz="3000" dirty="0">
                <a:cs typeface="Arial" pitchFamily="34" charset="0"/>
              </a:rPr>
              <a:t>No contar con conocimientos básicos previos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es-MX" altLang="es-MX" sz="3000" dirty="0">
                <a:cs typeface="Arial" pitchFamily="34" charset="0"/>
              </a:rPr>
              <a:t>Falta de material para figura educativa</a:t>
            </a:r>
          </a:p>
          <a:p>
            <a:pPr lvl="0"/>
            <a:endParaRPr lang="es-MX" sz="3000" dirty="0" smtClean="0"/>
          </a:p>
        </p:txBody>
      </p:sp>
      <p:pic>
        <p:nvPicPr>
          <p:cNvPr id="9" name="Picture 2" descr="http://www.peris.es/media/consultoria-sobre-segu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692" y="5728692"/>
            <a:ext cx="1129308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231</Words>
  <Application>Microsoft Office PowerPoint</Application>
  <PresentationFormat>Presentación en pantalla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Diseño personalizado</vt:lpstr>
      <vt:lpstr>Alfabetización tecnológica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rzendejas</dc:creator>
  <cp:lastModifiedBy>Luz</cp:lastModifiedBy>
  <cp:revision>130</cp:revision>
  <cp:lastPrinted>2014-10-20T17:26:37Z</cp:lastPrinted>
  <dcterms:created xsi:type="dcterms:W3CDTF">2014-10-02T18:09:17Z</dcterms:created>
  <dcterms:modified xsi:type="dcterms:W3CDTF">2015-09-24T15:10:15Z</dcterms:modified>
</cp:coreProperties>
</file>