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5"/>
  </p:handoutMasterIdLst>
  <p:sldIdLst>
    <p:sldId id="311" r:id="rId3"/>
    <p:sldId id="297" r:id="rId4"/>
    <p:sldId id="312" r:id="rId5"/>
    <p:sldId id="309" r:id="rId6"/>
    <p:sldId id="298" r:id="rId7"/>
    <p:sldId id="302" r:id="rId8"/>
    <p:sldId id="303" r:id="rId9"/>
    <p:sldId id="304" r:id="rId10"/>
    <p:sldId id="313" r:id="rId11"/>
    <p:sldId id="314" r:id="rId12"/>
    <p:sldId id="315" r:id="rId13"/>
    <p:sldId id="316" r:id="rId1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690" autoAdjust="0"/>
    <p:restoredTop sz="94633" autoAdjust="0"/>
  </p:normalViewPr>
  <p:slideViewPr>
    <p:cSldViewPr>
      <p:cViewPr>
        <p:scale>
          <a:sx n="50" d="100"/>
          <a:sy n="50" d="100"/>
        </p:scale>
        <p:origin x="-6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A3CDE3-0213-44EA-B06B-AC9E2E62EFB2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D98425-D9B1-454A-A309-7C3723D846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480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24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10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43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14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814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81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427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22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22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84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7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67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174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221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201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02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16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20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95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59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5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88E43-C027-4DF6-9E09-AEE423516707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EEC2-EB39-4107-AB1D-94FC0ACBB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5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olfsur.com.mx/wp-content/uploads/2014/02/logoSEP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055"/>
            <a:ext cx="1789807" cy="6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RNefoDnHNocFE16opnVLdLj5QZmLtHlBoqG3RxDcWDt2HlnbK10Q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38126"/>
            <a:ext cx="1357759" cy="4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 userDrawn="1"/>
        </p:nvCxnSpPr>
        <p:spPr>
          <a:xfrm>
            <a:off x="179512" y="908720"/>
            <a:ext cx="8784976" cy="0"/>
          </a:xfrm>
          <a:prstGeom prst="line">
            <a:avLst/>
          </a:prstGeom>
          <a:ln w="57150" cmpd="thickThin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9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A3CA-FE5B-428B-B0FF-2862F37E688F}" type="datetimeFigureOut">
              <a:rPr lang="es-MX" smtClean="0"/>
              <a:t>24/09/2015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4510-87CF-4EA3-AFC0-18F5B2C29E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57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Título"/>
          <p:cNvSpPr>
            <a:spLocks noGrp="1"/>
          </p:cNvSpPr>
          <p:nvPr>
            <p:ph type="ctrTitle"/>
          </p:nvPr>
        </p:nvSpPr>
        <p:spPr bwMode="auto">
          <a:xfrm>
            <a:off x="4202113" y="3068960"/>
            <a:ext cx="4746625" cy="14537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MX" b="1" dirty="0" smtClean="0">
                <a:solidFill>
                  <a:srgbClr val="C00000"/>
                </a:solidFill>
              </a:rPr>
              <a:t>MEVyT en línea</a:t>
            </a:r>
            <a:endParaRPr lang="es-MX" altLang="es-MX" dirty="0" smtClean="0"/>
          </a:p>
        </p:txBody>
      </p:sp>
      <p:sp>
        <p:nvSpPr>
          <p:cNvPr id="13315" name="5 CuadroTexto"/>
          <p:cNvSpPr txBox="1">
            <a:spLocks noChangeArrowheads="1"/>
          </p:cNvSpPr>
          <p:nvPr/>
        </p:nvSpPr>
        <p:spPr bwMode="auto">
          <a:xfrm>
            <a:off x="6361113" y="6310313"/>
            <a:ext cx="258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s-MX" altLang="es-MX" b="1" dirty="0"/>
              <a:t>24 de Septiembre, 2015</a:t>
            </a:r>
          </a:p>
        </p:txBody>
      </p:sp>
      <p:pic>
        <p:nvPicPr>
          <p:cNvPr id="13316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1604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8" y="1410444"/>
            <a:ext cx="3845873" cy="50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2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1" y="90872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 smtClean="0"/>
              <a:t>Avances vs metas por entidad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31508"/>
              </p:ext>
            </p:extLst>
          </p:nvPr>
        </p:nvGraphicFramePr>
        <p:xfrm>
          <a:off x="179512" y="1431940"/>
          <a:ext cx="8496944" cy="499965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00200"/>
                <a:gridCol w="1102811"/>
                <a:gridCol w="954416"/>
                <a:gridCol w="1073717"/>
                <a:gridCol w="994181"/>
                <a:gridCol w="1073717"/>
                <a:gridCol w="689301"/>
                <a:gridCol w="808601"/>
              </a:tblGrid>
              <a:tr h="1293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Total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Metas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% Avance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93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Entidad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Vinculados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Evidencias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Acreditados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Vinculados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Acreditados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Vinc. %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Acred. %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AGUASCALIENTES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5093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2443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1869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2295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u="none" strike="noStrike" dirty="0">
                          <a:effectLst/>
                        </a:rPr>
                        <a:t>170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u="none" strike="noStrike" dirty="0">
                          <a:effectLst/>
                        </a:rPr>
                        <a:t>106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BAJA CALIFORNIA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1381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687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484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1800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1377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BAJA CALIFORNIA SUR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1635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1132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945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1400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1071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u="none" strike="noStrike" dirty="0">
                          <a:effectLst/>
                        </a:rPr>
                        <a:t>117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u="none" strike="noStrike" dirty="0">
                          <a:effectLst/>
                        </a:rPr>
                        <a:t>106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CAMPECHE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616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376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304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1600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1224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CHIAPAS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859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645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484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2800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2142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CHIHUAHUA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743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519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412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3060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COAHUILA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1331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669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448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2295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COLIMA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766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496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360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1800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1377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DISTRITO FEDERAL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2151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1368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1009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3300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2525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DURANGO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815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792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722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3200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2448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GUANAJUATO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3378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2307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1808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3825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GUERRERO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1148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1075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731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3060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HIDALGO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1768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1470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1111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3500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2678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JALISCO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347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113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5355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MÉXICO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3644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2284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1665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6120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MICHOACÁN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747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195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3060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12931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MORELOS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1385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828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593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2700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2066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40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29445" y="6488668"/>
            <a:ext cx="420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Fuente: DA-</a:t>
            </a:r>
            <a:r>
              <a:rPr lang="es-MX" dirty="0" err="1" smtClean="0"/>
              <a:t>MEVyT</a:t>
            </a:r>
            <a:r>
              <a:rPr lang="es-MX" dirty="0" smtClean="0"/>
              <a:t> en línea Enero a Agosto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55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1" y="90872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 smtClean="0"/>
              <a:t>Avances vs metas por entidad</a:t>
            </a:r>
            <a:endParaRPr lang="es-MX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56449"/>
              </p:ext>
            </p:extLst>
          </p:nvPr>
        </p:nvGraphicFramePr>
        <p:xfrm>
          <a:off x="107504" y="1450716"/>
          <a:ext cx="8856984" cy="451907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89712"/>
                <a:gridCol w="1036307"/>
                <a:gridCol w="994857"/>
                <a:gridCol w="1119214"/>
                <a:gridCol w="1036307"/>
                <a:gridCol w="1119214"/>
                <a:gridCol w="718509"/>
                <a:gridCol w="842864"/>
              </a:tblGrid>
              <a:tr h="2429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Total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Metas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% Avance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8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Entidad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Vinculados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Evidencias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Acreditados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Vinculados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Acreditados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Vinc. %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Acred. %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NAYARIT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209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150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124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1200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918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17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NUEVO LEÓN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3322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2713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2217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3060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83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OAXACA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1543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1255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1038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3700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2831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44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PUEBLA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647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387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280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3825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10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QUERETARO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189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2400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1836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26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QUINTANA ROO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1267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945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655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2500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1913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6386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SAN LUIS POTOSÍ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221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113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3100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2372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SINALOA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2212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1726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1478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2700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2066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SONORA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258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105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3600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2754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TABASCO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231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147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91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1600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1224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TAMAULIPAS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4630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4372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3960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6700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5126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TLAXCALA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1059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895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686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1900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1454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62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VERACRUZ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2559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1197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777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3825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YUCATÁN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2000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1530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ZACATECAS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765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279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167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3200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2448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  <a:tr h="242938"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Total general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46951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31736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24693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108700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83156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38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8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920573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 smtClean="0"/>
              <a:t>Detección de necesidades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700808"/>
            <a:ext cx="82809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MX" sz="2800"/>
              <a:t>P</a:t>
            </a:r>
            <a:r>
              <a:rPr lang="es-MX" sz="2800" smtClean="0"/>
              <a:t>lazas </a:t>
            </a:r>
            <a:r>
              <a:rPr lang="es-MX" sz="2800" smtClean="0"/>
              <a:t>equipadas</a:t>
            </a:r>
            <a:endParaRPr lang="es-MX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2800" dirty="0" smtClean="0"/>
              <a:t>Número de plazas para la oferta en línea</a:t>
            </a:r>
            <a:endParaRPr lang="es-MX" sz="2800" dirty="0"/>
          </a:p>
          <a:p>
            <a:pPr marL="457200" lvl="0" indent="-457200">
              <a:buFont typeface="+mj-lt"/>
              <a:buAutoNum type="arabicPeriod"/>
            </a:pPr>
            <a:r>
              <a:rPr lang="es-MX" sz="2800" dirty="0" smtClean="0"/>
              <a:t>Conectividad real en las </a:t>
            </a:r>
            <a:r>
              <a:rPr lang="es-MX" sz="2800" dirty="0"/>
              <a:t>p</a:t>
            </a:r>
            <a:r>
              <a:rPr lang="es-MX" sz="2800" dirty="0" smtClean="0"/>
              <a:t>lazas seleccionadas</a:t>
            </a:r>
            <a:endParaRPr lang="es-MX" sz="2800" dirty="0"/>
          </a:p>
          <a:p>
            <a:pPr marL="457200" lvl="0" indent="-457200">
              <a:buFont typeface="+mj-lt"/>
              <a:buAutoNum type="arabicPeriod"/>
            </a:pPr>
            <a:r>
              <a:rPr lang="es-MX" sz="2800" dirty="0"/>
              <a:t>F</a:t>
            </a:r>
            <a:r>
              <a:rPr lang="es-MX" sz="2800" dirty="0" smtClean="0"/>
              <a:t>iguras formadas en la plaza</a:t>
            </a:r>
            <a:endParaRPr lang="es-MX" sz="2800" dirty="0"/>
          </a:p>
          <a:p>
            <a:pPr marL="457200" lvl="0" indent="-457200">
              <a:buFont typeface="+mj-lt"/>
              <a:buAutoNum type="arabicPeriod"/>
            </a:pPr>
            <a:r>
              <a:rPr lang="es-MX" sz="2800" dirty="0"/>
              <a:t>R</a:t>
            </a:r>
            <a:r>
              <a:rPr lang="es-MX" sz="2800" dirty="0" smtClean="0"/>
              <a:t>ecursos</a:t>
            </a:r>
            <a:endParaRPr lang="es-MX" sz="2800" dirty="0"/>
          </a:p>
          <a:p>
            <a:pPr lvl="0"/>
            <a:endParaRPr lang="es-MX" sz="2400" dirty="0"/>
          </a:p>
          <a:p>
            <a:pPr lvl="0"/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¿Qué tipo </a:t>
            </a:r>
            <a:r>
              <a:rPr lang="es-MX" sz="3200" b="1" dirty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problemas han detectado?</a:t>
            </a:r>
          </a:p>
          <a:p>
            <a:pPr lvl="0"/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¿Cómo </a:t>
            </a:r>
            <a:r>
              <a:rPr lang="es-MX" sz="3200" b="1" dirty="0">
                <a:solidFill>
                  <a:schemeClr val="accent3">
                    <a:lumMod val="50000"/>
                  </a:schemeClr>
                </a:solidFill>
              </a:rPr>
              <a:t>lo han </a:t>
            </a:r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resuelto?</a:t>
            </a:r>
          </a:p>
          <a:p>
            <a:pPr lvl="0"/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¿Qué sugieren?</a:t>
            </a:r>
          </a:p>
          <a:p>
            <a:pPr lvl="0"/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¿Metas para 2016?</a:t>
            </a:r>
            <a:endParaRPr lang="es-MX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peris.es/media/consultoria-sobre-segur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705372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908720"/>
            <a:ext cx="77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SATIC Entidades que reportan más incidencias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66261" y="1628800"/>
            <a:ext cx="29075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/>
              <a:t>Aguascalientes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Baja California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Baja California Sur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Campeche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Chiapas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Distrito Federal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Estado de México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Morelos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Nuevo León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Sinaloa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Tamaulipas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Veracruz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Zacatecas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20" y="4149080"/>
            <a:ext cx="2592081" cy="211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40" y="1916832"/>
            <a:ext cx="2670242" cy="165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908720"/>
            <a:ext cx="77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SATIC Entidades que reportan más incidencias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40" y="1916832"/>
            <a:ext cx="2670242" cy="165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20153" y="1556792"/>
            <a:ext cx="2907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Mayor número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Aguascalientes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Estado de México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Sinaloa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DF</a:t>
            </a:r>
            <a:endParaRPr lang="es-MX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55866" y="3933056"/>
            <a:ext cx="2836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Regular número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Campeche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Tamaulipas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Veracruz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Chiapas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Baja California Sur</a:t>
            </a:r>
            <a:endParaRPr lang="es-MX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76056" y="4587061"/>
            <a:ext cx="2883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Menor número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Nuevo León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Zacatecas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Morelos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Baja California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739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60819"/>
              </p:ext>
            </p:extLst>
          </p:nvPr>
        </p:nvGraphicFramePr>
        <p:xfrm>
          <a:off x="323528" y="1916832"/>
          <a:ext cx="8352927" cy="33299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12571"/>
                <a:gridCol w="2070178"/>
                <a:gridCol w="2070178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u="none" strike="noStrike" dirty="0">
                          <a:effectLst/>
                        </a:rPr>
                        <a:t>2014 </a:t>
                      </a:r>
                      <a:endParaRPr lang="es-MX" sz="28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MX" sz="2800" b="1" u="none" strike="noStrike" dirty="0" smtClean="0">
                          <a:effectLst/>
                        </a:rPr>
                        <a:t>(</a:t>
                      </a:r>
                      <a:r>
                        <a:rPr lang="es-MX" sz="2800" b="1" u="none" strike="noStrike" dirty="0">
                          <a:effectLst/>
                        </a:rPr>
                        <a:t>ene-</a:t>
                      </a:r>
                      <a:r>
                        <a:rPr lang="es-MX" sz="2800" b="1" u="none" strike="noStrike" dirty="0" err="1">
                          <a:effectLst/>
                        </a:rPr>
                        <a:t>ago</a:t>
                      </a:r>
                      <a:r>
                        <a:rPr lang="es-MX" sz="2800" b="1" u="none" strike="noStrike" dirty="0">
                          <a:effectLst/>
                        </a:rPr>
                        <a:t>)</a:t>
                      </a:r>
                      <a:endParaRPr lang="es-MX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b="1" u="none" strike="noStrike" dirty="0">
                          <a:effectLst/>
                        </a:rPr>
                        <a:t>2015 </a:t>
                      </a:r>
                      <a:endParaRPr lang="es-MX" sz="28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MX" sz="2800" b="1" u="none" strike="noStrike" dirty="0" smtClean="0">
                          <a:effectLst/>
                        </a:rPr>
                        <a:t>(</a:t>
                      </a:r>
                      <a:r>
                        <a:rPr lang="es-MX" sz="2800" b="1" u="none" strike="noStrike" dirty="0">
                          <a:effectLst/>
                        </a:rPr>
                        <a:t>ene-</a:t>
                      </a:r>
                      <a:r>
                        <a:rPr lang="es-MX" sz="2800" b="1" u="none" strike="noStrike" dirty="0" err="1">
                          <a:effectLst/>
                        </a:rPr>
                        <a:t>ago</a:t>
                      </a:r>
                      <a:r>
                        <a:rPr lang="es-MX" sz="2800" b="1" u="none" strike="noStrike" dirty="0">
                          <a:effectLst/>
                        </a:rPr>
                        <a:t>)</a:t>
                      </a:r>
                      <a:endParaRPr lang="es-MX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MX" sz="3200" u="none" strike="noStrike">
                          <a:effectLst/>
                        </a:rPr>
                        <a:t>Incidencias</a:t>
                      </a:r>
                      <a:endParaRPr lang="es-MX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u="none" strike="noStrike">
                          <a:effectLst/>
                        </a:rPr>
                        <a:t>920</a:t>
                      </a:r>
                      <a:endParaRPr lang="es-MX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u="none" strike="noStrike">
                          <a:effectLst/>
                        </a:rPr>
                        <a:t>2850</a:t>
                      </a:r>
                      <a:endParaRPr lang="es-MX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MX" sz="3200" u="none" strike="noStrike">
                          <a:effectLst/>
                        </a:rPr>
                        <a:t>Promedio de incidencias mensuales</a:t>
                      </a:r>
                      <a:endParaRPr lang="es-MX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u="none" strike="noStrike" dirty="0">
                          <a:effectLst/>
                        </a:rPr>
                        <a:t>115</a:t>
                      </a:r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u="none" strike="noStrike">
                          <a:effectLst/>
                        </a:rPr>
                        <a:t>356</a:t>
                      </a:r>
                      <a:endParaRPr lang="es-MX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MX" sz="3200" u="none" strike="noStrike" dirty="0">
                          <a:effectLst/>
                        </a:rPr>
                        <a:t>Promedio de incidencias diarias</a:t>
                      </a:r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u="none" strike="noStrike" dirty="0">
                          <a:effectLst/>
                        </a:rPr>
                        <a:t>6</a:t>
                      </a:r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3200" u="none" strike="noStrike" dirty="0">
                          <a:effectLst/>
                        </a:rPr>
                        <a:t>18</a:t>
                      </a:r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3" y="918673"/>
            <a:ext cx="555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Incidencias 2014 vs 2015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48358" y="572460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Cursos en atención de enero a agosto</a:t>
            </a:r>
          </a:p>
          <a:p>
            <a:r>
              <a:rPr lang="es-MX" sz="2000" dirty="0" smtClean="0"/>
              <a:t>En 2014: </a:t>
            </a:r>
            <a:r>
              <a:rPr lang="es-MX" sz="2000" dirty="0"/>
              <a:t>19,557</a:t>
            </a:r>
            <a:endParaRPr lang="es-MX" sz="2000" dirty="0" smtClean="0"/>
          </a:p>
          <a:p>
            <a:r>
              <a:rPr lang="es-MX" sz="2000" dirty="0" smtClean="0"/>
              <a:t>En 2015: 46,951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949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46" y="5691709"/>
            <a:ext cx="1878154" cy="116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928280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SATIC Incidencias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77572" y="1628800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Principales incidencias </a:t>
            </a:r>
            <a:r>
              <a:rPr lang="es-MX" dirty="0" smtClean="0"/>
              <a:t>1/4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475656" y="2420888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INCIDENCIA</a:t>
            </a:r>
          </a:p>
          <a:p>
            <a:r>
              <a:rPr lang="es-MX" b="1" dirty="0" smtClean="0"/>
              <a:t>Eliminar registro</a:t>
            </a:r>
          </a:p>
          <a:p>
            <a:endParaRPr lang="es-MX" dirty="0" smtClean="0"/>
          </a:p>
          <a:p>
            <a:r>
              <a:rPr lang="es-MX" dirty="0" smtClean="0"/>
              <a:t>CAUSA</a:t>
            </a:r>
          </a:p>
          <a:p>
            <a:r>
              <a:rPr lang="es-MX" dirty="0" smtClean="0"/>
              <a:t>El educando ingresa un correo al que ya no tiene acceso o se equivoca al registrar su correo. </a:t>
            </a:r>
          </a:p>
          <a:p>
            <a:endParaRPr lang="es-MX" dirty="0" smtClean="0"/>
          </a:p>
          <a:p>
            <a:r>
              <a:rPr lang="es-MX" dirty="0" smtClean="0"/>
              <a:t>ALTERNATIVA</a:t>
            </a:r>
          </a:p>
          <a:p>
            <a:r>
              <a:rPr lang="es-MX" dirty="0"/>
              <a:t>V</a:t>
            </a:r>
            <a:r>
              <a:rPr lang="es-MX" dirty="0" smtClean="0"/>
              <a:t>erificar la existencia y acceso al correo electrónico.</a:t>
            </a:r>
          </a:p>
          <a:p>
            <a:endParaRPr lang="es-MX" dirty="0"/>
          </a:p>
          <a:p>
            <a:r>
              <a:rPr lang="es-MX" dirty="0" smtClean="0"/>
              <a:t>NOTA: algunos servidores de correo tardan más en recibir los correos (Outlook)</a:t>
            </a:r>
            <a:endParaRPr lang="es-MX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84" y="920573"/>
            <a:ext cx="1621649" cy="13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46" y="5691709"/>
            <a:ext cx="1878154" cy="116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920573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SATIC Incidencias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77572" y="1628800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Principales incidencias </a:t>
            </a:r>
            <a:r>
              <a:rPr lang="es-MX" dirty="0" smtClean="0"/>
              <a:t>2/4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411853" y="2132856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INCIDENCIA</a:t>
            </a:r>
          </a:p>
          <a:p>
            <a:r>
              <a:rPr lang="es-MX" b="1" dirty="0" smtClean="0"/>
              <a:t>Corrección de Plaza Comunitaria</a:t>
            </a:r>
            <a:endParaRPr lang="es-MX" b="1" dirty="0"/>
          </a:p>
          <a:p>
            <a:pPr marL="342900" indent="-342900">
              <a:buAutoNum type="arabicPeriod"/>
            </a:pPr>
            <a:endParaRPr lang="es-MX" dirty="0" smtClean="0"/>
          </a:p>
          <a:p>
            <a:r>
              <a:rPr lang="es-MX" dirty="0" smtClean="0"/>
              <a:t>CAUSA</a:t>
            </a:r>
          </a:p>
          <a:p>
            <a:r>
              <a:rPr lang="es-MX" dirty="0" smtClean="0"/>
              <a:t>En el momento del registro se elijé una plaza que no le corresponde lo que implica que el educando no pueda vincularse con su asesor.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ALTERNATIVA</a:t>
            </a:r>
          </a:p>
          <a:p>
            <a:r>
              <a:rPr lang="es-MX" dirty="0" smtClean="0"/>
              <a:t>Verificar </a:t>
            </a:r>
            <a:r>
              <a:rPr lang="es-MX" dirty="0"/>
              <a:t>la existencia y acceso al correo electrónico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NOTA: Es importante que la plaza corresponda, ya que al vincularlo sin asesor se presentará un problema en el envío de evidencias</a:t>
            </a:r>
            <a:endParaRPr lang="es-MX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84" y="920573"/>
            <a:ext cx="1621649" cy="13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7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46" y="5691709"/>
            <a:ext cx="1878154" cy="116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886246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SATIC Incidencias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77572" y="1628800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Principales incidencias </a:t>
            </a:r>
            <a:r>
              <a:rPr lang="es-MX" dirty="0" smtClean="0"/>
              <a:t>3/4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475656" y="2132856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INCIDENCIA</a:t>
            </a:r>
          </a:p>
          <a:p>
            <a:r>
              <a:rPr lang="es-MX" b="1" dirty="0" smtClean="0"/>
              <a:t>Cambio de Asesor</a:t>
            </a:r>
            <a:endParaRPr lang="es-MX" b="1" dirty="0"/>
          </a:p>
          <a:p>
            <a:pPr marL="342900" indent="-342900">
              <a:buAutoNum type="arabicPeriod"/>
            </a:pPr>
            <a:endParaRPr lang="es-MX" dirty="0" smtClean="0"/>
          </a:p>
          <a:p>
            <a:r>
              <a:rPr lang="es-MX" dirty="0" smtClean="0"/>
              <a:t>CAUSA</a:t>
            </a:r>
          </a:p>
          <a:p>
            <a:r>
              <a:rPr lang="es-MX" dirty="0" smtClean="0"/>
              <a:t>No se vincula de forma correcta al asesor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ALTERNATIVA </a:t>
            </a:r>
          </a:p>
          <a:p>
            <a:r>
              <a:rPr lang="es-MX" dirty="0" smtClean="0"/>
              <a:t>Realizar correctamente la vinculación, tanto en SASA como en MEVyT en línea debe de estar la vinculación.</a:t>
            </a:r>
          </a:p>
          <a:p>
            <a:endParaRPr lang="es-MX" dirty="0"/>
          </a:p>
          <a:p>
            <a:r>
              <a:rPr lang="es-MX" dirty="0" smtClean="0"/>
              <a:t>NOTA: El cambio de asesor, en caso de que se requiera se debe de solicitar antes de que el educando concluya su curso</a:t>
            </a:r>
            <a:endParaRPr lang="es-MX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84" y="920573"/>
            <a:ext cx="1621649" cy="13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5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46" y="5691709"/>
            <a:ext cx="1878154" cy="116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886246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SATIC Incidencias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77572" y="1628800"/>
            <a:ext cx="473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Principales incidencias </a:t>
            </a:r>
            <a:r>
              <a:rPr lang="es-MX" dirty="0" smtClean="0"/>
              <a:t>4/4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502652" y="2030070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INCIDENCIA</a:t>
            </a:r>
          </a:p>
          <a:p>
            <a:r>
              <a:rPr lang="es-MX" b="1" dirty="0" smtClean="0"/>
              <a:t>Error 21 en evidencias</a:t>
            </a:r>
            <a:endParaRPr lang="es-MX" b="1" dirty="0"/>
          </a:p>
          <a:p>
            <a:pPr marL="342900" indent="-342900">
              <a:buAutoNum type="arabicPeriod"/>
            </a:pPr>
            <a:endParaRPr lang="es-MX" dirty="0" smtClean="0"/>
          </a:p>
          <a:p>
            <a:r>
              <a:rPr lang="es-MX" dirty="0" smtClean="0"/>
              <a:t>CAUSA</a:t>
            </a:r>
          </a:p>
          <a:p>
            <a:r>
              <a:rPr lang="es-MX" dirty="0" smtClean="0"/>
              <a:t>El educando concluye su curso y no coincide el asesor o no se realizó la vinculación en SASA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ALTERNATIVA </a:t>
            </a:r>
          </a:p>
          <a:p>
            <a:r>
              <a:rPr lang="es-MX" dirty="0" smtClean="0"/>
              <a:t>Realizar correctamente la vinculación, tanto en SASA como en MEVyT en línea debe de estar la vinculación.</a:t>
            </a:r>
          </a:p>
          <a:p>
            <a:endParaRPr lang="es-MX" dirty="0"/>
          </a:p>
          <a:p>
            <a:r>
              <a:rPr lang="es-MX" dirty="0" smtClean="0"/>
              <a:t>NOTA: No se debe solicitar examen si no se ha subido la evidencia</a:t>
            </a:r>
            <a:endParaRPr lang="es-MX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84" y="920573"/>
            <a:ext cx="1621649" cy="13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99" y="332655"/>
            <a:ext cx="1596402" cy="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1" y="90872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800" b="1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Incidencias 2014 vs 2015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860032" y="2848868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Desvinculación o </a:t>
            </a:r>
            <a:r>
              <a:rPr lang="es-MX" sz="2400" dirty="0" err="1" smtClean="0"/>
              <a:t>desmatriculación</a:t>
            </a:r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Baja o confirmación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Cambio de plaza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Cambio de asesor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Subir  evidencia</a:t>
            </a:r>
            <a:endParaRPr lang="es-MX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85413" y="184482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2014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(1,100 incidencias ene- </a:t>
            </a:r>
            <a:r>
              <a:rPr lang="es-MX" sz="2400" b="1" dirty="0" err="1" smtClean="0">
                <a:solidFill>
                  <a:srgbClr val="C00000"/>
                </a:solidFill>
              </a:rPr>
              <a:t>ago</a:t>
            </a:r>
            <a:r>
              <a:rPr lang="es-MX" sz="2400" b="1" dirty="0" smtClean="0">
                <a:solidFill>
                  <a:srgbClr val="C00000"/>
                </a:solidFill>
              </a:rPr>
              <a:t>)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60032" y="184482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2015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(3,000 incidencias ene-</a:t>
            </a:r>
            <a:r>
              <a:rPr lang="es-MX" sz="2400" b="1" dirty="0" err="1" smtClean="0">
                <a:solidFill>
                  <a:srgbClr val="C00000"/>
                </a:solidFill>
              </a:rPr>
              <a:t>ago</a:t>
            </a:r>
            <a:r>
              <a:rPr lang="es-MX" sz="2400" b="1" dirty="0" smtClean="0">
                <a:solidFill>
                  <a:srgbClr val="C00000"/>
                </a:solidFill>
              </a:rPr>
              <a:t>)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2821009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Desvinculación o </a:t>
            </a:r>
            <a:r>
              <a:rPr lang="es-MX" sz="2400" dirty="0" err="1" smtClean="0"/>
              <a:t>desmatriculación</a:t>
            </a:r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Baja o confirmación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Cambio de plaza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Cambio de asesor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Subir  evidencia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00B050"/>
                </a:solidFill>
              </a:rPr>
              <a:t>Porcentaje de avance (actividades en recursos)</a:t>
            </a:r>
            <a:endParaRPr lang="es-MX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781</Words>
  <Application>Microsoft Office PowerPoint</Application>
  <PresentationFormat>Presentación en pantalla (4:3)</PresentationFormat>
  <Paragraphs>416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Diseño personalizado</vt:lpstr>
      <vt:lpstr>MEVyT en línea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rzendejas</dc:creator>
  <cp:lastModifiedBy>Luz</cp:lastModifiedBy>
  <cp:revision>107</cp:revision>
  <cp:lastPrinted>2014-10-20T17:26:37Z</cp:lastPrinted>
  <dcterms:created xsi:type="dcterms:W3CDTF">2014-10-02T18:09:17Z</dcterms:created>
  <dcterms:modified xsi:type="dcterms:W3CDTF">2015-09-24T15:08:50Z</dcterms:modified>
</cp:coreProperties>
</file>