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4" r:id="rId1"/>
  </p:sldMasterIdLst>
  <p:notesMasterIdLst>
    <p:notesMasterId r:id="rId12"/>
  </p:notesMasterIdLst>
  <p:handoutMasterIdLst>
    <p:handoutMasterId r:id="rId13"/>
  </p:handoutMasterIdLst>
  <p:sldIdLst>
    <p:sldId id="358" r:id="rId2"/>
    <p:sldId id="500" r:id="rId3"/>
    <p:sldId id="506" r:id="rId4"/>
    <p:sldId id="507" r:id="rId5"/>
    <p:sldId id="510" r:id="rId6"/>
    <p:sldId id="508" r:id="rId7"/>
    <p:sldId id="503" r:id="rId8"/>
    <p:sldId id="509" r:id="rId9"/>
    <p:sldId id="504" r:id="rId10"/>
    <p:sldId id="505" r:id="rId11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A4"/>
    <a:srgbClr val="336600"/>
    <a:srgbClr val="FFFFCC"/>
    <a:srgbClr val="FFCCCC"/>
    <a:srgbClr val="ECD4E9"/>
    <a:srgbClr val="DAC1ED"/>
    <a:srgbClr val="C9A4E4"/>
    <a:srgbClr val="7BB98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 snapToGrid="0" snapToObjects="1">
      <p:cViewPr varScale="1">
        <p:scale>
          <a:sx n="76" d="100"/>
          <a:sy n="76" d="100"/>
        </p:scale>
        <p:origin x="1356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3F395-B725-44A1-BB05-E6474F27D798}" type="doc">
      <dgm:prSet loTypeId="urn:microsoft.com/office/officeart/2009/layout/CircleArrowProcess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D7CE84B5-69FA-4506-BCDA-CF1B19A004BB}">
      <dgm:prSet phldrT="[Texto]" custT="1"/>
      <dgm:spPr/>
      <dgm:t>
        <a:bodyPr/>
        <a:lstStyle/>
        <a:p>
          <a:r>
            <a:rPr lang="es-MX" sz="1600" dirty="0" smtClean="0">
              <a:latin typeface="Cambria" pitchFamily="18" charset="0"/>
            </a:rPr>
            <a:t>Realizar reuniones mensuales  con los asesores </a:t>
          </a:r>
          <a:endParaRPr lang="es-MX" sz="1600" dirty="0">
            <a:latin typeface="Cambria" pitchFamily="18" charset="0"/>
          </a:endParaRPr>
        </a:p>
      </dgm:t>
    </dgm:pt>
    <dgm:pt modelId="{34E8E5CD-2E16-46EC-B37D-C3AE39197326}" type="parTrans" cxnId="{EDEA7781-9BD8-4661-BD1B-6A78305E0DC8}">
      <dgm:prSet/>
      <dgm:spPr/>
      <dgm:t>
        <a:bodyPr/>
        <a:lstStyle/>
        <a:p>
          <a:endParaRPr lang="es-MX" sz="1400"/>
        </a:p>
      </dgm:t>
    </dgm:pt>
    <dgm:pt modelId="{B12EE9CE-025E-463C-981F-2D3C2F630EAD}" type="sibTrans" cxnId="{EDEA7781-9BD8-4661-BD1B-6A78305E0DC8}">
      <dgm:prSet/>
      <dgm:spPr/>
      <dgm:t>
        <a:bodyPr/>
        <a:lstStyle/>
        <a:p>
          <a:endParaRPr lang="es-MX" sz="1400"/>
        </a:p>
      </dgm:t>
    </dgm:pt>
    <dgm:pt modelId="{8212AF7E-0108-4249-A687-7B8976C2C268}">
      <dgm:prSet phldrT="[Texto]" custT="1"/>
      <dgm:spPr/>
      <dgm:t>
        <a:bodyPr/>
        <a:lstStyle/>
        <a:p>
          <a:r>
            <a:rPr lang="es-MX" sz="1400" dirty="0" smtClean="0">
              <a:latin typeface="Cambria" pitchFamily="18" charset="0"/>
            </a:rPr>
            <a:t>Visitas al círculo de estudio (en caso necesario)</a:t>
          </a:r>
          <a:endParaRPr lang="es-MX" sz="1400" dirty="0">
            <a:latin typeface="Cambria" pitchFamily="18" charset="0"/>
          </a:endParaRPr>
        </a:p>
      </dgm:t>
    </dgm:pt>
    <dgm:pt modelId="{D6FD77B1-7185-4F17-95FB-CA7074B930EC}" type="parTrans" cxnId="{DD3713B1-EF0F-4CBD-82FC-6EB2AFE8A417}">
      <dgm:prSet/>
      <dgm:spPr/>
      <dgm:t>
        <a:bodyPr/>
        <a:lstStyle/>
        <a:p>
          <a:endParaRPr lang="es-MX" sz="1400"/>
        </a:p>
      </dgm:t>
    </dgm:pt>
    <dgm:pt modelId="{431247E6-D2E7-414E-8FDE-D1AB5BA4FB8E}" type="sibTrans" cxnId="{DD3713B1-EF0F-4CBD-82FC-6EB2AFE8A417}">
      <dgm:prSet/>
      <dgm:spPr/>
      <dgm:t>
        <a:bodyPr/>
        <a:lstStyle/>
        <a:p>
          <a:endParaRPr lang="es-MX" sz="1400"/>
        </a:p>
      </dgm:t>
    </dgm:pt>
    <dgm:pt modelId="{5C4D55A5-B457-4A98-8960-81861E7C1DBE}">
      <dgm:prSet phldrT="[Texto]" custT="1"/>
      <dgm:spPr/>
      <dgm:t>
        <a:bodyPr/>
        <a:lstStyle/>
        <a:p>
          <a:r>
            <a:rPr lang="es-MX" sz="1400" dirty="0" smtClean="0">
              <a:latin typeface="Cambria" pitchFamily="18" charset="0"/>
            </a:rPr>
            <a:t>Garantizar </a:t>
          </a:r>
          <a:r>
            <a:rPr lang="es-MX" sz="1400" dirty="0" smtClean="0">
              <a:latin typeface="Cambria" pitchFamily="18" charset="0"/>
            </a:rPr>
            <a:t>el funcionamiento del círculo de estudio, la </a:t>
          </a:r>
          <a:r>
            <a:rPr lang="es-MX" sz="1400" dirty="0" smtClean="0">
              <a:latin typeface="Cambria" pitchFamily="18" charset="0"/>
            </a:rPr>
            <a:t>formación de los </a:t>
          </a:r>
          <a:r>
            <a:rPr lang="es-MX" sz="1400" dirty="0" smtClean="0">
              <a:latin typeface="Cambria" pitchFamily="18" charset="0"/>
            </a:rPr>
            <a:t>asesores y los materiales</a:t>
          </a:r>
          <a:endParaRPr lang="es-MX" sz="1400" dirty="0">
            <a:latin typeface="Cambria" pitchFamily="18" charset="0"/>
          </a:endParaRPr>
        </a:p>
      </dgm:t>
    </dgm:pt>
    <dgm:pt modelId="{3D9F10FE-412A-45D7-9CCA-5B08E298716C}" type="parTrans" cxnId="{DB114834-336C-4DD9-8F33-7EE4347A8263}">
      <dgm:prSet/>
      <dgm:spPr/>
      <dgm:t>
        <a:bodyPr/>
        <a:lstStyle/>
        <a:p>
          <a:endParaRPr lang="es-MX" sz="1400"/>
        </a:p>
      </dgm:t>
    </dgm:pt>
    <dgm:pt modelId="{2A1EC8BC-CDF7-49EE-B180-28B91EA3A4B4}" type="sibTrans" cxnId="{DB114834-336C-4DD9-8F33-7EE4347A8263}">
      <dgm:prSet/>
      <dgm:spPr/>
      <dgm:t>
        <a:bodyPr/>
        <a:lstStyle/>
        <a:p>
          <a:endParaRPr lang="es-MX" sz="1400"/>
        </a:p>
      </dgm:t>
    </dgm:pt>
    <dgm:pt modelId="{416C28D4-3934-4B4F-A7F9-5AF23702584A}" type="pres">
      <dgm:prSet presAssocID="{8133F395-B725-44A1-BB05-E6474F27D79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213DB04-72D7-4A93-A85F-8DA695CF4BB1}" type="pres">
      <dgm:prSet presAssocID="{5C4D55A5-B457-4A98-8960-81861E7C1DBE}" presName="Accent1" presStyleCnt="0"/>
      <dgm:spPr/>
    </dgm:pt>
    <dgm:pt modelId="{E6FB5663-53A6-4C4B-8DF6-037D2D389E89}" type="pres">
      <dgm:prSet presAssocID="{5C4D55A5-B457-4A98-8960-81861E7C1DBE}" presName="Accent" presStyleLbl="node1" presStyleIdx="0" presStyleCnt="3" custLinFactNeighborX="4579" custLinFactNeighborY="-11540"/>
      <dgm:spPr/>
    </dgm:pt>
    <dgm:pt modelId="{C413E8EE-8F15-4219-B4B7-4568A1550587}" type="pres">
      <dgm:prSet presAssocID="{5C4D55A5-B457-4A98-8960-81861E7C1DBE}" presName="Parent1" presStyleLbl="revTx" presStyleIdx="0" presStyleCnt="3" custLinFactNeighborX="10006" custLinFactNeighborY="-468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0BD48C-039B-44D6-B82C-BC966C6B4050}" type="pres">
      <dgm:prSet presAssocID="{D7CE84B5-69FA-4506-BCDA-CF1B19A004BB}" presName="Accent2" presStyleCnt="0"/>
      <dgm:spPr/>
    </dgm:pt>
    <dgm:pt modelId="{102A4E28-9F83-4EA1-9D0E-006079EDE915}" type="pres">
      <dgm:prSet presAssocID="{D7CE84B5-69FA-4506-BCDA-CF1B19A004BB}" presName="Accent" presStyleLbl="node1" presStyleIdx="1" presStyleCnt="3" custLinFactNeighborX="3498" custLinFactNeighborY="-2640"/>
      <dgm:spPr/>
      <dgm:t>
        <a:bodyPr/>
        <a:lstStyle/>
        <a:p>
          <a:endParaRPr lang="es-MX"/>
        </a:p>
      </dgm:t>
    </dgm:pt>
    <dgm:pt modelId="{69901E7F-3666-42E9-99D0-57ED27CC79C3}" type="pres">
      <dgm:prSet presAssocID="{D7CE84B5-69FA-4506-BCDA-CF1B19A004BB}" presName="Parent2" presStyleLbl="revTx" presStyleIdx="1" presStyleCnt="3" custScaleY="162328" custLinFactNeighborX="2665" custLinFactNeighborY="-56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391E52-D62E-4323-8149-B11C24CC89F7}" type="pres">
      <dgm:prSet presAssocID="{8212AF7E-0108-4249-A687-7B8976C2C268}" presName="Accent3" presStyleCnt="0"/>
      <dgm:spPr/>
    </dgm:pt>
    <dgm:pt modelId="{890794CD-4291-4364-90FF-4EA4A7CC5DBB}" type="pres">
      <dgm:prSet presAssocID="{8212AF7E-0108-4249-A687-7B8976C2C268}" presName="Accent" presStyleLbl="node1" presStyleIdx="2" presStyleCnt="3" custLinFactNeighborX="10480" custLinFactNeighborY="9355"/>
      <dgm:spPr/>
      <dgm:t>
        <a:bodyPr/>
        <a:lstStyle/>
        <a:p>
          <a:endParaRPr lang="es-MX"/>
        </a:p>
      </dgm:t>
    </dgm:pt>
    <dgm:pt modelId="{740ABEFA-DA99-4A68-854A-E43732AA5772}" type="pres">
      <dgm:prSet presAssocID="{8212AF7E-0108-4249-A687-7B8976C2C268}" presName="Parent3" presStyleLbl="revTx" presStyleIdx="2" presStyleCnt="3" custLinFactNeighborX="14962" custLinFactNeighborY="318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4519ED9-D97F-4B19-A9BD-B6B52446EDA4}" type="presOf" srcId="{8133F395-B725-44A1-BB05-E6474F27D798}" destId="{416C28D4-3934-4B4F-A7F9-5AF23702584A}" srcOrd="0" destOrd="0" presId="urn:microsoft.com/office/officeart/2009/layout/CircleArrowProcess"/>
    <dgm:cxn modelId="{DB114834-336C-4DD9-8F33-7EE4347A8263}" srcId="{8133F395-B725-44A1-BB05-E6474F27D798}" destId="{5C4D55A5-B457-4A98-8960-81861E7C1DBE}" srcOrd="0" destOrd="0" parTransId="{3D9F10FE-412A-45D7-9CCA-5B08E298716C}" sibTransId="{2A1EC8BC-CDF7-49EE-B180-28B91EA3A4B4}"/>
    <dgm:cxn modelId="{EDEA7781-9BD8-4661-BD1B-6A78305E0DC8}" srcId="{8133F395-B725-44A1-BB05-E6474F27D798}" destId="{D7CE84B5-69FA-4506-BCDA-CF1B19A004BB}" srcOrd="1" destOrd="0" parTransId="{34E8E5CD-2E16-46EC-B37D-C3AE39197326}" sibTransId="{B12EE9CE-025E-463C-981F-2D3C2F630EAD}"/>
    <dgm:cxn modelId="{B804EF1E-3BE1-4D41-BA79-F1983E5224E7}" type="presOf" srcId="{D7CE84B5-69FA-4506-BCDA-CF1B19A004BB}" destId="{69901E7F-3666-42E9-99D0-57ED27CC79C3}" srcOrd="0" destOrd="0" presId="urn:microsoft.com/office/officeart/2009/layout/CircleArrowProcess"/>
    <dgm:cxn modelId="{972C989A-5E3C-4DB3-A690-BFC8BC62D73B}" type="presOf" srcId="{8212AF7E-0108-4249-A687-7B8976C2C268}" destId="{740ABEFA-DA99-4A68-854A-E43732AA5772}" srcOrd="0" destOrd="0" presId="urn:microsoft.com/office/officeart/2009/layout/CircleArrowProcess"/>
    <dgm:cxn modelId="{36600131-0DE0-47EC-B917-2377CC67E67A}" type="presOf" srcId="{5C4D55A5-B457-4A98-8960-81861E7C1DBE}" destId="{C413E8EE-8F15-4219-B4B7-4568A1550587}" srcOrd="0" destOrd="0" presId="urn:microsoft.com/office/officeart/2009/layout/CircleArrowProcess"/>
    <dgm:cxn modelId="{DD3713B1-EF0F-4CBD-82FC-6EB2AFE8A417}" srcId="{8133F395-B725-44A1-BB05-E6474F27D798}" destId="{8212AF7E-0108-4249-A687-7B8976C2C268}" srcOrd="2" destOrd="0" parTransId="{D6FD77B1-7185-4F17-95FB-CA7074B930EC}" sibTransId="{431247E6-D2E7-414E-8FDE-D1AB5BA4FB8E}"/>
    <dgm:cxn modelId="{62D1D8A7-8F99-4A80-A42D-42B61B1B80BB}" type="presParOf" srcId="{416C28D4-3934-4B4F-A7F9-5AF23702584A}" destId="{8213DB04-72D7-4A93-A85F-8DA695CF4BB1}" srcOrd="0" destOrd="0" presId="urn:microsoft.com/office/officeart/2009/layout/CircleArrowProcess"/>
    <dgm:cxn modelId="{F5220124-4B76-4E51-97AA-1EB8D77A68FF}" type="presParOf" srcId="{8213DB04-72D7-4A93-A85F-8DA695CF4BB1}" destId="{E6FB5663-53A6-4C4B-8DF6-037D2D389E89}" srcOrd="0" destOrd="0" presId="urn:microsoft.com/office/officeart/2009/layout/CircleArrowProcess"/>
    <dgm:cxn modelId="{C48E7C06-3759-4906-B332-D6F03FC31E99}" type="presParOf" srcId="{416C28D4-3934-4B4F-A7F9-5AF23702584A}" destId="{C413E8EE-8F15-4219-B4B7-4568A1550587}" srcOrd="1" destOrd="0" presId="urn:microsoft.com/office/officeart/2009/layout/CircleArrowProcess"/>
    <dgm:cxn modelId="{D53F3CAD-8451-4FE5-9953-B8A441BC7037}" type="presParOf" srcId="{416C28D4-3934-4B4F-A7F9-5AF23702584A}" destId="{7D0BD48C-039B-44D6-B82C-BC966C6B4050}" srcOrd="2" destOrd="0" presId="urn:microsoft.com/office/officeart/2009/layout/CircleArrowProcess"/>
    <dgm:cxn modelId="{BBBD8F89-D4ED-4197-B627-E8C9F2E62B64}" type="presParOf" srcId="{7D0BD48C-039B-44D6-B82C-BC966C6B4050}" destId="{102A4E28-9F83-4EA1-9D0E-006079EDE915}" srcOrd="0" destOrd="0" presId="urn:microsoft.com/office/officeart/2009/layout/CircleArrowProcess"/>
    <dgm:cxn modelId="{43CBEFE3-34A7-417F-AC90-EDEB6E1E0932}" type="presParOf" srcId="{416C28D4-3934-4B4F-A7F9-5AF23702584A}" destId="{69901E7F-3666-42E9-99D0-57ED27CC79C3}" srcOrd="3" destOrd="0" presId="urn:microsoft.com/office/officeart/2009/layout/CircleArrowProcess"/>
    <dgm:cxn modelId="{08A5EE8E-61D3-4D00-B45F-735EFD7C6744}" type="presParOf" srcId="{416C28D4-3934-4B4F-A7F9-5AF23702584A}" destId="{B6391E52-D62E-4323-8149-B11C24CC89F7}" srcOrd="4" destOrd="0" presId="urn:microsoft.com/office/officeart/2009/layout/CircleArrowProcess"/>
    <dgm:cxn modelId="{AE0D84B5-26E9-4C5D-8D38-49B3EE91F5E8}" type="presParOf" srcId="{B6391E52-D62E-4323-8149-B11C24CC89F7}" destId="{890794CD-4291-4364-90FF-4EA4A7CC5DBB}" srcOrd="0" destOrd="0" presId="urn:microsoft.com/office/officeart/2009/layout/CircleArrowProcess"/>
    <dgm:cxn modelId="{931CFD99-44AE-4615-938E-9DB53BC2F3FF}" type="presParOf" srcId="{416C28D4-3934-4B4F-A7F9-5AF23702584A}" destId="{740ABEFA-DA99-4A68-854A-E43732AA577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7161A-7363-4B0F-B127-64AD8CF9BBF1}" type="doc">
      <dgm:prSet loTypeId="urn:microsoft.com/office/officeart/2011/layout/Tab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978AE75-219C-465B-95FE-BA3804498557}">
      <dgm:prSet phldrT="[Texto]" custT="1"/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pPr algn="l"/>
          <a:r>
            <a:rPr lang="es-MX" sz="2000" b="0" i="1" dirty="0" smtClean="0">
              <a:solidFill>
                <a:schemeClr val="tx1"/>
              </a:solidFill>
            </a:rPr>
            <a:t>1ª. </a:t>
          </a:r>
          <a:r>
            <a:rPr lang="es-MX" sz="2000" b="0" i="1" dirty="0" smtClean="0">
              <a:solidFill>
                <a:schemeClr val="tx1"/>
              </a:solidFill>
            </a:rPr>
            <a:t>Operativa-</a:t>
          </a:r>
          <a:endParaRPr lang="es-MX" sz="2000" b="0" i="1" dirty="0">
            <a:solidFill>
              <a:schemeClr val="tx1"/>
            </a:solidFill>
          </a:endParaRPr>
        </a:p>
      </dgm:t>
    </dgm:pt>
    <dgm:pt modelId="{D22D515F-E49A-42D7-B95C-ADB2E98A619F}" type="parTrans" cxnId="{BF2B973B-BE67-47AF-B1E9-C3864481B798}">
      <dgm:prSet/>
      <dgm:spPr/>
      <dgm:t>
        <a:bodyPr/>
        <a:lstStyle/>
        <a:p>
          <a:endParaRPr lang="es-MX"/>
        </a:p>
      </dgm:t>
    </dgm:pt>
    <dgm:pt modelId="{5E898ED4-BFC2-45C1-9CD5-62D4B849DACD}" type="sibTrans" cxnId="{BF2B973B-BE67-47AF-B1E9-C3864481B798}">
      <dgm:prSet/>
      <dgm:spPr/>
      <dgm:t>
        <a:bodyPr/>
        <a:lstStyle/>
        <a:p>
          <a:endParaRPr lang="es-MX"/>
        </a:p>
      </dgm:t>
    </dgm:pt>
    <dgm:pt modelId="{647C976E-1384-4FF7-9944-B20415B63988}">
      <dgm:prSet phldrT="[Texto]" custT="1"/>
      <dgm:spPr/>
      <dgm:t>
        <a:bodyPr/>
        <a:lstStyle/>
        <a:p>
          <a:pPr algn="just">
            <a:lnSpc>
              <a:spcPct val="90000"/>
            </a:lnSpc>
          </a:pPr>
          <a:r>
            <a:rPr lang="es-MX" sz="1600" dirty="0" smtClean="0"/>
            <a:t>ASEGURAR  LOS ELEMENTOS DEL CÍRCULO DE ESTUDIO:</a:t>
          </a:r>
        </a:p>
        <a:p>
          <a:pPr algn="just">
            <a:lnSpc>
              <a:spcPct val="150000"/>
            </a:lnSpc>
          </a:pPr>
          <a:r>
            <a:rPr lang="es-MX" sz="1600" dirty="0" smtClean="0"/>
            <a:t>- Alfabetizador con formación.</a:t>
          </a:r>
        </a:p>
        <a:p>
          <a:pPr algn="just">
            <a:lnSpc>
              <a:spcPct val="150000"/>
            </a:lnSpc>
          </a:pPr>
          <a:r>
            <a:rPr lang="es-MX" sz="1600" dirty="0" smtClean="0"/>
            <a:t>- Educandos</a:t>
          </a:r>
          <a:r>
            <a:rPr lang="es-MX" sz="1600" baseline="0" dirty="0" smtClean="0"/>
            <a:t> (6) de asesoría.</a:t>
          </a:r>
        </a:p>
        <a:p>
          <a:pPr algn="just">
            <a:lnSpc>
              <a:spcPct val="150000"/>
            </a:lnSpc>
          </a:pPr>
          <a:r>
            <a:rPr lang="es-MX" sz="1600" baseline="0" dirty="0" smtClean="0"/>
            <a:t>- Formatos (registro, evaluaciones, formativas, SAAE).</a:t>
          </a:r>
        </a:p>
        <a:p>
          <a:pPr algn="just">
            <a:lnSpc>
              <a:spcPct val="150000"/>
            </a:lnSpc>
          </a:pPr>
          <a:r>
            <a:rPr lang="es-MX" sz="1600" baseline="0" dirty="0" smtClean="0"/>
            <a:t>- Espacio adecuado.</a:t>
          </a:r>
        </a:p>
        <a:p>
          <a:pPr algn="just">
            <a:lnSpc>
              <a:spcPct val="150000"/>
            </a:lnSpc>
          </a:pPr>
          <a:r>
            <a:rPr lang="es-MX" sz="1600" baseline="0" dirty="0" smtClean="0"/>
            <a:t>- Materiales de apoyo.</a:t>
          </a:r>
        </a:p>
        <a:p>
          <a:pPr algn="just">
            <a:lnSpc>
              <a:spcPct val="150000"/>
            </a:lnSpc>
          </a:pPr>
          <a:r>
            <a:rPr lang="es-MX" sz="1600" baseline="0" dirty="0" smtClean="0"/>
            <a:t>- Acceso oportuno al examen final.</a:t>
          </a:r>
        </a:p>
        <a:p>
          <a:pPr algn="just">
            <a:lnSpc>
              <a:spcPct val="150000"/>
            </a:lnSpc>
          </a:pPr>
          <a:r>
            <a:rPr lang="es-MX" sz="1600" baseline="0" dirty="0" smtClean="0"/>
            <a:t>- </a:t>
          </a:r>
          <a:r>
            <a:rPr lang="es-MX" sz="1600" baseline="0" dirty="0" smtClean="0"/>
            <a:t>Apoyos económicos.</a:t>
          </a:r>
          <a:endParaRPr lang="es-MX" sz="1600" b="1" i="1" u="sng" dirty="0">
            <a:latin typeface="Cambria" pitchFamily="18" charset="0"/>
          </a:endParaRPr>
        </a:p>
      </dgm:t>
    </dgm:pt>
    <dgm:pt modelId="{2EB41298-3E31-4C63-92A6-BBD6159DC2CA}" type="parTrans" cxnId="{B78ABA48-ECB9-49AE-A135-A8FCD9BC9703}">
      <dgm:prSet/>
      <dgm:spPr/>
      <dgm:t>
        <a:bodyPr/>
        <a:lstStyle/>
        <a:p>
          <a:endParaRPr lang="es-MX"/>
        </a:p>
      </dgm:t>
    </dgm:pt>
    <dgm:pt modelId="{7A8507E6-571C-4556-A2E7-5AC8FFCEF680}" type="sibTrans" cxnId="{B78ABA48-ECB9-49AE-A135-A8FCD9BC9703}">
      <dgm:prSet/>
      <dgm:spPr/>
      <dgm:t>
        <a:bodyPr/>
        <a:lstStyle/>
        <a:p>
          <a:endParaRPr lang="es-MX"/>
        </a:p>
      </dgm:t>
    </dgm:pt>
    <dgm:pt modelId="{D6828BB4-18D0-4A01-85B5-E746B5739E47}">
      <dgm:prSet phldrT="[Texto]" custT="1"/>
      <dgm:spPr/>
      <dgm:t>
        <a:bodyPr/>
        <a:lstStyle/>
        <a:p>
          <a:r>
            <a:rPr lang="es-MX" sz="400" dirty="0" smtClean="0"/>
            <a:t> </a:t>
          </a:r>
          <a:endParaRPr lang="es-MX" sz="400" dirty="0"/>
        </a:p>
      </dgm:t>
    </dgm:pt>
    <dgm:pt modelId="{CB940384-900C-46B5-A7AF-0A2372B705A1}" type="sibTrans" cxnId="{7E10FEDC-008E-470B-A621-26A5784222F2}">
      <dgm:prSet/>
      <dgm:spPr/>
      <dgm:t>
        <a:bodyPr/>
        <a:lstStyle/>
        <a:p>
          <a:endParaRPr lang="es-MX"/>
        </a:p>
      </dgm:t>
    </dgm:pt>
    <dgm:pt modelId="{3FE14D47-58DB-4B5F-9A99-5DF9E20D8F89}" type="parTrans" cxnId="{7E10FEDC-008E-470B-A621-26A5784222F2}">
      <dgm:prSet/>
      <dgm:spPr/>
      <dgm:t>
        <a:bodyPr/>
        <a:lstStyle/>
        <a:p>
          <a:endParaRPr lang="es-MX"/>
        </a:p>
      </dgm:t>
    </dgm:pt>
    <dgm:pt modelId="{EAE6DF67-865B-47E6-8D0A-D12289988457}">
      <dgm:prSet phldrT="[Texto]" custT="1"/>
      <dgm:spPr/>
      <dgm:t>
        <a:bodyPr/>
        <a:lstStyle/>
        <a:p>
          <a:pPr algn="just">
            <a:lnSpc>
              <a:spcPct val="90000"/>
            </a:lnSpc>
          </a:pPr>
          <a:r>
            <a:rPr lang="es-MX" sz="1600" b="1" i="1" u="sng" dirty="0" smtClean="0">
              <a:latin typeface="Cambria" pitchFamily="18" charset="0"/>
            </a:rPr>
            <a:t>ASEGURAR Y VERIFICAR LA INFORMACIÓN DE SASA</a:t>
          </a:r>
          <a:endParaRPr lang="es-MX" sz="1600" b="1" i="1" u="sng" dirty="0">
            <a:latin typeface="Cambria" pitchFamily="18" charset="0"/>
          </a:endParaRPr>
        </a:p>
      </dgm:t>
    </dgm:pt>
    <dgm:pt modelId="{FD0A2DF5-95CF-49C4-9070-C6522837DC29}" type="parTrans" cxnId="{333EEB49-47B2-4767-AE96-B67ED5EB0500}">
      <dgm:prSet/>
      <dgm:spPr/>
      <dgm:t>
        <a:bodyPr/>
        <a:lstStyle/>
        <a:p>
          <a:endParaRPr lang="es-MX"/>
        </a:p>
      </dgm:t>
    </dgm:pt>
    <dgm:pt modelId="{81457A8F-E592-47F2-9034-385E8DB33624}" type="sibTrans" cxnId="{333EEB49-47B2-4767-AE96-B67ED5EB0500}">
      <dgm:prSet/>
      <dgm:spPr/>
      <dgm:t>
        <a:bodyPr/>
        <a:lstStyle/>
        <a:p>
          <a:endParaRPr lang="es-MX"/>
        </a:p>
      </dgm:t>
    </dgm:pt>
    <dgm:pt modelId="{542C8EAC-6126-4747-A3BA-7D7CD6B5B83A}">
      <dgm:prSet phldrT="[Texto]" custT="1"/>
      <dgm:spPr/>
      <dgm:t>
        <a:bodyPr/>
        <a:lstStyle/>
        <a:p>
          <a:pPr algn="just">
            <a:lnSpc>
              <a:spcPct val="90000"/>
            </a:lnSpc>
          </a:pPr>
          <a:endParaRPr lang="es-MX" sz="1600" b="1" i="1" u="sng" dirty="0">
            <a:latin typeface="Cambria" pitchFamily="18" charset="0"/>
          </a:endParaRPr>
        </a:p>
      </dgm:t>
    </dgm:pt>
    <dgm:pt modelId="{8B6EC574-BC20-4605-9550-42196E380E82}" type="parTrans" cxnId="{6A8B6201-01B0-4673-87B4-7F8B1BA86E8F}">
      <dgm:prSet/>
      <dgm:spPr/>
    </dgm:pt>
    <dgm:pt modelId="{6F6D0E30-4860-46AB-BEDD-40AB546C6361}" type="sibTrans" cxnId="{6A8B6201-01B0-4673-87B4-7F8B1BA86E8F}">
      <dgm:prSet/>
      <dgm:spPr/>
    </dgm:pt>
    <dgm:pt modelId="{01AAD253-3695-4737-BE20-FBFE3E00EBE2}" type="pres">
      <dgm:prSet presAssocID="{4057161A-7363-4B0F-B127-64AD8CF9BBF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EF1905D-A53F-4E8F-8FBA-01FCBD6E7BDD}" type="pres">
      <dgm:prSet presAssocID="{D978AE75-219C-465B-95FE-BA3804498557}" presName="composite" presStyleCnt="0"/>
      <dgm:spPr/>
    </dgm:pt>
    <dgm:pt modelId="{4ECAD270-C284-4DF2-97A1-7A99E797BCE4}" type="pres">
      <dgm:prSet presAssocID="{D978AE75-219C-465B-95FE-BA3804498557}" presName="FirstChild" presStyleLbl="revTx" presStyleIdx="0" presStyleCnt="2" custFlipVert="1" custScaleX="41865" custScaleY="6039" custLinFactNeighborX="-186" custLinFactNeighborY="-49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DD00CC-E115-4B02-AAFC-7FC60FA0EFD9}" type="pres">
      <dgm:prSet presAssocID="{D978AE75-219C-465B-95FE-BA3804498557}" presName="Parent" presStyleLbl="alignNode1" presStyleIdx="0" presStyleCnt="1" custScaleX="147679" custScaleY="52187" custLinFactNeighborX="18277" custLinFactNeighborY="-5657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B73B5D-81AE-4364-88F4-53A8FF3625E2}" type="pres">
      <dgm:prSet presAssocID="{D978AE75-219C-465B-95FE-BA3804498557}" presName="Accent" presStyleLbl="parChTrans1D1" presStyleIdx="0" presStyleCnt="1" custLinFactY="-1600000" custLinFactNeighborX="-2273" custLinFactNeighborY="-1662877"/>
      <dgm:spPr>
        <a:ln>
          <a:solidFill>
            <a:schemeClr val="accent3">
              <a:lumMod val="50000"/>
            </a:schemeClr>
          </a:solidFill>
        </a:ln>
      </dgm:spPr>
    </dgm:pt>
    <dgm:pt modelId="{84B87958-0368-48C0-81AE-52D17D868DBF}" type="pres">
      <dgm:prSet presAssocID="{D978AE75-219C-465B-95FE-BA3804498557}" presName="Child" presStyleLbl="revTx" presStyleIdx="1" presStyleCnt="2" custScaleY="55533" custLinFactNeighborY="-82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A8B6201-01B0-4673-87B4-7F8B1BA86E8F}" srcId="{D978AE75-219C-465B-95FE-BA3804498557}" destId="{542C8EAC-6126-4747-A3BA-7D7CD6B5B83A}" srcOrd="2" destOrd="0" parTransId="{8B6EC574-BC20-4605-9550-42196E380E82}" sibTransId="{6F6D0E30-4860-46AB-BEDD-40AB546C6361}"/>
    <dgm:cxn modelId="{7FDF7B0E-AAD6-42D3-B2AC-D07D6419CFC8}" type="presOf" srcId="{D6828BB4-18D0-4A01-85B5-E746B5739E47}" destId="{4ECAD270-C284-4DF2-97A1-7A99E797BCE4}" srcOrd="0" destOrd="0" presId="urn:microsoft.com/office/officeart/2011/layout/TabList"/>
    <dgm:cxn modelId="{8608AC81-0DED-48F4-AFB6-CBBFEF7A49B9}" type="presOf" srcId="{EAE6DF67-865B-47E6-8D0A-D12289988457}" destId="{84B87958-0368-48C0-81AE-52D17D868DBF}" srcOrd="0" destOrd="0" presId="urn:microsoft.com/office/officeart/2011/layout/TabList"/>
    <dgm:cxn modelId="{53A90710-DCA3-404B-958F-671A37E23237}" type="presOf" srcId="{D978AE75-219C-465B-95FE-BA3804498557}" destId="{34DD00CC-E115-4B02-AAFC-7FC60FA0EFD9}" srcOrd="0" destOrd="0" presId="urn:microsoft.com/office/officeart/2011/layout/TabList"/>
    <dgm:cxn modelId="{7E10FEDC-008E-470B-A621-26A5784222F2}" srcId="{D978AE75-219C-465B-95FE-BA3804498557}" destId="{D6828BB4-18D0-4A01-85B5-E746B5739E47}" srcOrd="0" destOrd="0" parTransId="{3FE14D47-58DB-4B5F-9A99-5DF9E20D8F89}" sibTransId="{CB940384-900C-46B5-A7AF-0A2372B705A1}"/>
    <dgm:cxn modelId="{B78ABA48-ECB9-49AE-A135-A8FCD9BC9703}" srcId="{D978AE75-219C-465B-95FE-BA3804498557}" destId="{647C976E-1384-4FF7-9944-B20415B63988}" srcOrd="3" destOrd="0" parTransId="{2EB41298-3E31-4C63-92A6-BBD6159DC2CA}" sibTransId="{7A8507E6-571C-4556-A2E7-5AC8FFCEF680}"/>
    <dgm:cxn modelId="{333EEB49-47B2-4767-AE96-B67ED5EB0500}" srcId="{D978AE75-219C-465B-95FE-BA3804498557}" destId="{EAE6DF67-865B-47E6-8D0A-D12289988457}" srcOrd="1" destOrd="0" parTransId="{FD0A2DF5-95CF-49C4-9070-C6522837DC29}" sibTransId="{81457A8F-E592-47F2-9034-385E8DB33624}"/>
    <dgm:cxn modelId="{D054BFA6-2762-4113-B072-83DA7168F12E}" type="presOf" srcId="{542C8EAC-6126-4747-A3BA-7D7CD6B5B83A}" destId="{84B87958-0368-48C0-81AE-52D17D868DBF}" srcOrd="0" destOrd="1" presId="urn:microsoft.com/office/officeart/2011/layout/TabList"/>
    <dgm:cxn modelId="{E1BEFAC7-E439-49BA-8016-8ED9326983FC}" type="presOf" srcId="{4057161A-7363-4B0F-B127-64AD8CF9BBF1}" destId="{01AAD253-3695-4737-BE20-FBFE3E00EBE2}" srcOrd="0" destOrd="0" presId="urn:microsoft.com/office/officeart/2011/layout/TabList"/>
    <dgm:cxn modelId="{E6EE99B7-5368-4F9F-83E9-048050B4DAFE}" type="presOf" srcId="{647C976E-1384-4FF7-9944-B20415B63988}" destId="{84B87958-0368-48C0-81AE-52D17D868DBF}" srcOrd="0" destOrd="2" presId="urn:microsoft.com/office/officeart/2011/layout/TabList"/>
    <dgm:cxn modelId="{BF2B973B-BE67-47AF-B1E9-C3864481B798}" srcId="{4057161A-7363-4B0F-B127-64AD8CF9BBF1}" destId="{D978AE75-219C-465B-95FE-BA3804498557}" srcOrd="0" destOrd="0" parTransId="{D22D515F-E49A-42D7-B95C-ADB2E98A619F}" sibTransId="{5E898ED4-BFC2-45C1-9CD5-62D4B849DACD}"/>
    <dgm:cxn modelId="{7E452593-37CF-40C3-A631-893EDC1CDDB0}" type="presParOf" srcId="{01AAD253-3695-4737-BE20-FBFE3E00EBE2}" destId="{FEF1905D-A53F-4E8F-8FBA-01FCBD6E7BDD}" srcOrd="0" destOrd="0" presId="urn:microsoft.com/office/officeart/2011/layout/TabList"/>
    <dgm:cxn modelId="{CC359D44-4D90-4A54-A308-E9155A6BBFB8}" type="presParOf" srcId="{FEF1905D-A53F-4E8F-8FBA-01FCBD6E7BDD}" destId="{4ECAD270-C284-4DF2-97A1-7A99E797BCE4}" srcOrd="0" destOrd="0" presId="urn:microsoft.com/office/officeart/2011/layout/TabList"/>
    <dgm:cxn modelId="{5F5F1B57-42E9-4230-B58C-65775A3AC0EF}" type="presParOf" srcId="{FEF1905D-A53F-4E8F-8FBA-01FCBD6E7BDD}" destId="{34DD00CC-E115-4B02-AAFC-7FC60FA0EFD9}" srcOrd="1" destOrd="0" presId="urn:microsoft.com/office/officeart/2011/layout/TabList"/>
    <dgm:cxn modelId="{86329354-E15A-4AB6-B6A0-F5EF4FCEB109}" type="presParOf" srcId="{FEF1905D-A53F-4E8F-8FBA-01FCBD6E7BDD}" destId="{C0B73B5D-81AE-4364-88F4-53A8FF3625E2}" srcOrd="2" destOrd="0" presId="urn:microsoft.com/office/officeart/2011/layout/TabList"/>
    <dgm:cxn modelId="{0789BBCD-9D83-4442-B471-01F774B6ECF6}" type="presParOf" srcId="{01AAD253-3695-4737-BE20-FBFE3E00EBE2}" destId="{84B87958-0368-48C0-81AE-52D17D868DBF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B5663-53A6-4C4B-8DF6-037D2D389E89}">
      <dsp:nvSpPr>
        <dsp:cNvPr id="0" name=""/>
        <dsp:cNvSpPr/>
      </dsp:nvSpPr>
      <dsp:spPr>
        <a:xfrm>
          <a:off x="1666528" y="-288021"/>
          <a:ext cx="2495475" cy="24958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13E8EE-8F15-4219-B4B7-4568A1550587}">
      <dsp:nvSpPr>
        <dsp:cNvPr id="0" name=""/>
        <dsp:cNvSpPr/>
      </dsp:nvSpPr>
      <dsp:spPr>
        <a:xfrm>
          <a:off x="2242595" y="576062"/>
          <a:ext cx="1386687" cy="69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mbria" pitchFamily="18" charset="0"/>
            </a:rPr>
            <a:t>Garantizar </a:t>
          </a:r>
          <a:r>
            <a:rPr lang="es-MX" sz="1400" kern="1200" dirty="0" smtClean="0">
              <a:latin typeface="Cambria" pitchFamily="18" charset="0"/>
            </a:rPr>
            <a:t>el funcionamiento del círculo de estudio, la </a:t>
          </a:r>
          <a:r>
            <a:rPr lang="es-MX" sz="1400" kern="1200" dirty="0" smtClean="0">
              <a:latin typeface="Cambria" pitchFamily="18" charset="0"/>
            </a:rPr>
            <a:t>formación de los </a:t>
          </a:r>
          <a:r>
            <a:rPr lang="es-MX" sz="1400" kern="1200" dirty="0" smtClean="0">
              <a:latin typeface="Cambria" pitchFamily="18" charset="0"/>
            </a:rPr>
            <a:t>asesores y los materiales</a:t>
          </a:r>
          <a:endParaRPr lang="es-MX" sz="1400" kern="1200" dirty="0">
            <a:latin typeface="Cambria" pitchFamily="18" charset="0"/>
          </a:endParaRPr>
        </a:p>
      </dsp:txBody>
      <dsp:txXfrm>
        <a:off x="2242595" y="576062"/>
        <a:ext cx="1386687" cy="693177"/>
      </dsp:txXfrm>
    </dsp:sp>
    <dsp:sp modelId="{102A4E28-9F83-4EA1-9D0E-006079EDE915}">
      <dsp:nvSpPr>
        <dsp:cNvPr id="0" name=""/>
        <dsp:cNvSpPr/>
      </dsp:nvSpPr>
      <dsp:spPr>
        <a:xfrm>
          <a:off x="946443" y="1368163"/>
          <a:ext cx="2495475" cy="24958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901E7F-3666-42E9-99D0-57ED27CC79C3}">
      <dsp:nvSpPr>
        <dsp:cNvPr id="0" name=""/>
        <dsp:cNvSpPr/>
      </dsp:nvSpPr>
      <dsp:spPr>
        <a:xfrm>
          <a:off x="1450500" y="2088234"/>
          <a:ext cx="1386687" cy="1125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latin typeface="Cambria" pitchFamily="18" charset="0"/>
            </a:rPr>
            <a:t>Realizar reuniones mensuales  con los asesores </a:t>
          </a:r>
          <a:endParaRPr lang="es-MX" sz="1600" kern="1200" dirty="0">
            <a:latin typeface="Cambria" pitchFamily="18" charset="0"/>
          </a:endParaRPr>
        </a:p>
      </dsp:txBody>
      <dsp:txXfrm>
        <a:off x="1450500" y="2088234"/>
        <a:ext cx="1386687" cy="1125221"/>
      </dsp:txXfrm>
    </dsp:sp>
    <dsp:sp modelId="{890794CD-4291-4364-90FF-4EA4A7CC5DBB}">
      <dsp:nvSpPr>
        <dsp:cNvPr id="0" name=""/>
        <dsp:cNvSpPr/>
      </dsp:nvSpPr>
      <dsp:spPr>
        <a:xfrm>
          <a:off x="1954564" y="3240368"/>
          <a:ext cx="2143999" cy="21448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ABEFA-DA99-4A68-854A-E43732AA5772}">
      <dsp:nvSpPr>
        <dsp:cNvPr id="0" name=""/>
        <dsp:cNvSpPr/>
      </dsp:nvSpPr>
      <dsp:spPr>
        <a:xfrm>
          <a:off x="2314599" y="4008510"/>
          <a:ext cx="1386687" cy="693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Cambria" pitchFamily="18" charset="0"/>
            </a:rPr>
            <a:t>Visitas al círculo de estudio (en caso necesario)</a:t>
          </a:r>
          <a:endParaRPr lang="es-MX" sz="1400" kern="1200" dirty="0">
            <a:latin typeface="Cambria" pitchFamily="18" charset="0"/>
          </a:endParaRPr>
        </a:p>
      </dsp:txBody>
      <dsp:txXfrm>
        <a:off x="2314599" y="4008510"/>
        <a:ext cx="1386687" cy="693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73B5D-81AE-4364-88F4-53A8FF3625E2}">
      <dsp:nvSpPr>
        <dsp:cNvPr id="0" name=""/>
        <dsp:cNvSpPr/>
      </dsp:nvSpPr>
      <dsp:spPr>
        <a:xfrm>
          <a:off x="71980" y="1008112"/>
          <a:ext cx="8712968" cy="0"/>
        </a:xfrm>
        <a:prstGeom prst="line">
          <a:avLst/>
        </a:pr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AD270-C284-4DF2-97A1-7A99E797BCE4}">
      <dsp:nvSpPr>
        <dsp:cNvPr id="0" name=""/>
        <dsp:cNvSpPr/>
      </dsp:nvSpPr>
      <dsp:spPr>
        <a:xfrm flipV="1">
          <a:off x="4397560" y="491751"/>
          <a:ext cx="2699286" cy="99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b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" kern="1200" dirty="0" smtClean="0"/>
            <a:t> </a:t>
          </a:r>
          <a:endParaRPr lang="es-MX" sz="400" kern="1200" dirty="0"/>
        </a:p>
      </dsp:txBody>
      <dsp:txXfrm rot="10800000">
        <a:off x="4397560" y="491751"/>
        <a:ext cx="2699286" cy="99358"/>
      </dsp:txXfrm>
    </dsp:sp>
    <dsp:sp modelId="{34DD00CC-E115-4B02-AAFC-7FC60FA0EFD9}">
      <dsp:nvSpPr>
        <dsp:cNvPr id="0" name=""/>
        <dsp:cNvSpPr/>
      </dsp:nvSpPr>
      <dsp:spPr>
        <a:xfrm>
          <a:off x="144015" y="0"/>
          <a:ext cx="3345478" cy="858623"/>
        </a:xfrm>
        <a:prstGeom prst="round2SameRect">
          <a:avLst>
            <a:gd name="adj1" fmla="val 16670"/>
            <a:gd name="adj2" fmla="val 0"/>
          </a:avLst>
        </a:prstGeom>
        <a:solidFill>
          <a:srgbClr val="92D050"/>
        </a:solidFill>
        <a:ln w="952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i="1" kern="1200" dirty="0" smtClean="0">
              <a:solidFill>
                <a:schemeClr val="tx1"/>
              </a:solidFill>
            </a:rPr>
            <a:t>1ª. </a:t>
          </a:r>
          <a:r>
            <a:rPr lang="es-MX" sz="2000" b="0" i="1" kern="1200" dirty="0" smtClean="0">
              <a:solidFill>
                <a:schemeClr val="tx1"/>
              </a:solidFill>
            </a:rPr>
            <a:t>Operativa-</a:t>
          </a:r>
          <a:endParaRPr lang="es-MX" sz="2000" b="0" i="1" kern="1200" dirty="0">
            <a:solidFill>
              <a:schemeClr val="tx1"/>
            </a:solidFill>
          </a:endParaRPr>
        </a:p>
      </dsp:txBody>
      <dsp:txXfrm>
        <a:off x="185937" y="41922"/>
        <a:ext cx="3261634" cy="816701"/>
      </dsp:txXfrm>
    </dsp:sp>
    <dsp:sp modelId="{84B87958-0368-48C0-81AE-52D17D868DBF}">
      <dsp:nvSpPr>
        <dsp:cNvPr id="0" name=""/>
        <dsp:cNvSpPr/>
      </dsp:nvSpPr>
      <dsp:spPr>
        <a:xfrm>
          <a:off x="0" y="1152128"/>
          <a:ext cx="8712968" cy="1827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i="1" u="sng" kern="1200" dirty="0" smtClean="0">
              <a:latin typeface="Cambria" pitchFamily="18" charset="0"/>
            </a:rPr>
            <a:t>ASEGURAR Y VERIFICAR LA INFORMACIÓN DE SASA</a:t>
          </a:r>
          <a:endParaRPr lang="es-MX" sz="1600" b="1" i="1" u="sng" kern="1200" dirty="0">
            <a:latin typeface="Cambr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b="1" i="1" u="sng" kern="1200" dirty="0">
            <a:latin typeface="Cambria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ASEGURAR  LOS ELEMENTOS DEL CÍRCULO DE ESTUDIO: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- Alfabetizador con formación.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- Educandos</a:t>
          </a:r>
          <a:r>
            <a:rPr lang="es-MX" sz="1600" kern="1200" baseline="0" dirty="0" smtClean="0"/>
            <a:t> (6) de asesoría.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baseline="0" dirty="0" smtClean="0"/>
            <a:t>- Formatos (registro, evaluaciones, formativas, SAAE).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baseline="0" dirty="0" smtClean="0"/>
            <a:t>- Espacio adecuado.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baseline="0" dirty="0" smtClean="0"/>
            <a:t>- Materiales de apoyo.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baseline="0" dirty="0" smtClean="0"/>
            <a:t>- Acceso oportuno al examen final.</a:t>
          </a:r>
        </a:p>
        <a:p>
          <a:pPr marL="171450" lvl="1" indent="-171450" algn="just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baseline="0" dirty="0" smtClean="0"/>
            <a:t>- </a:t>
          </a:r>
          <a:r>
            <a:rPr lang="es-MX" sz="1600" kern="1200" baseline="0" dirty="0" smtClean="0"/>
            <a:t>Apoyos económicos.</a:t>
          </a:r>
          <a:endParaRPr lang="es-MX" sz="1600" b="1" i="1" u="sng" kern="1200" dirty="0">
            <a:latin typeface="Cambria" pitchFamily="18" charset="0"/>
          </a:endParaRPr>
        </a:p>
      </dsp:txBody>
      <dsp:txXfrm>
        <a:off x="0" y="1152128"/>
        <a:ext cx="8712968" cy="182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1506D72-E887-41F6-B2C2-EC65FFA231DA}" type="datetimeFigureOut">
              <a:rPr lang="es-MX"/>
              <a:pPr>
                <a:defRPr/>
              </a:pPr>
              <a:t>21/09/2015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6AB1A-1424-4795-8149-ACD768599DC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05807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C6D4F2-13C4-4BDE-9025-15125B187DCD}" type="datetimeFigureOut">
              <a:rPr lang="es-MX"/>
              <a:pPr>
                <a:defRPr/>
              </a:pPr>
              <a:t>21/09/2015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F0163D-1198-48EE-87A3-5F693E51192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7725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592CC-F066-41E1-9963-C3945E040030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71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592CC-F066-41E1-9963-C3945E040030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915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42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2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9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19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3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1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8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9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7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97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D2ABFD-F0C4-46BF-B1BC-6F3DF2861551}" type="datetimeFigureOut">
              <a:rPr lang="es-MX"/>
              <a:pPr>
                <a:defRPr/>
              </a:pPr>
              <a:t>21/09/2015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B45FE4-D85D-48FB-B5EC-E02DCCAE4E0E}" type="slidenum">
              <a:rPr lang="es-MX" altLang="es-MX"/>
              <a:pPr/>
              <a:t>‹Nº›</a:t>
            </a:fld>
            <a:endParaRPr lang="es-MX" altLang="es-MX" dirty="0"/>
          </a:p>
        </p:txBody>
      </p:sp>
      <p:pic>
        <p:nvPicPr>
          <p:cNvPr id="1031" name="Imagen 1" descr="Presentacio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6 Rectángulo"/>
          <p:cNvSpPr>
            <a:spLocks noChangeArrowheads="1"/>
          </p:cNvSpPr>
          <p:nvPr/>
        </p:nvSpPr>
        <p:spPr bwMode="auto">
          <a:xfrm>
            <a:off x="5088390" y="6334780"/>
            <a:ext cx="3461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es-ES" alt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Puebla, </a:t>
            </a:r>
            <a:r>
              <a:rPr lang="es-ES" altLang="es-MX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Pue.</a:t>
            </a:r>
            <a:r>
              <a:rPr lang="es-ES" altLang="es-MX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septiembre de 2015</a:t>
            </a:r>
            <a:endParaRPr lang="es-ES" altLang="es-MX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6210" y="2537954"/>
            <a:ext cx="7843837" cy="264606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315" name="1 CuadroTexto"/>
          <p:cNvSpPr txBox="1">
            <a:spLocks noChangeArrowheads="1"/>
          </p:cNvSpPr>
          <p:nvPr/>
        </p:nvSpPr>
        <p:spPr bwMode="auto">
          <a:xfrm>
            <a:off x="1013473" y="3107104"/>
            <a:ext cx="7229309" cy="156966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dirty="0" smtClean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Actividades previas para la implantación del acompañamiento pedagógico y el seguimiento operativo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208" y="1418253"/>
            <a:ext cx="8266923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Acompañamiento de la DAC   </a:t>
            </a:r>
            <a:endParaRPr lang="es-MX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50506" y="2080726"/>
            <a:ext cx="8145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/>
              <a:t>Videoconferencia para dar a conocer el procedimiento de vinculación de Alfabetizadores con Enlaces </a:t>
            </a:r>
            <a:r>
              <a:rPr lang="es-MX" dirty="0" smtClean="0"/>
              <a:t>educativos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Apoyo en la definición de estrategias de formación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Visitas a las entidades para apoyar el Acompañamiento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87624" y="3825551"/>
            <a:ext cx="23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Estado de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Veracruz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145901" y="3825551"/>
            <a:ext cx="2397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Hidalgo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Querétaro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Oaxaca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07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1595535"/>
            <a:ext cx="9144000" cy="4748581"/>
            <a:chOff x="0" y="1343609"/>
            <a:chExt cx="9144000" cy="4748581"/>
          </a:xfrm>
        </p:grpSpPr>
        <p:grpSp>
          <p:nvGrpSpPr>
            <p:cNvPr id="5" name="Grupo 4"/>
            <p:cNvGrpSpPr/>
            <p:nvPr/>
          </p:nvGrpSpPr>
          <p:grpSpPr>
            <a:xfrm>
              <a:off x="251460" y="1988820"/>
              <a:ext cx="8698230" cy="4103370"/>
              <a:chOff x="0" y="1145924"/>
              <a:chExt cx="9087134" cy="5227899"/>
            </a:xfrm>
          </p:grpSpPr>
          <p:sp>
            <p:nvSpPr>
              <p:cNvPr id="6" name="3 CuadroTexto"/>
              <p:cNvSpPr txBox="1"/>
              <p:nvPr/>
            </p:nvSpPr>
            <p:spPr>
              <a:xfrm>
                <a:off x="3275856" y="1145924"/>
                <a:ext cx="3131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b="1" dirty="0" smtClean="0"/>
                  <a:t>FACTORES DE ÉXITO</a:t>
                </a:r>
                <a:endParaRPr lang="es-MX" sz="2800" b="1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80" t="25884" r="28339" b="4762"/>
              <a:stretch/>
            </p:blipFill>
            <p:spPr bwMode="auto">
              <a:xfrm>
                <a:off x="0" y="1184967"/>
                <a:ext cx="9035480" cy="5188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02" t="1126" r="50645" b="69962"/>
              <a:stretch/>
            </p:blipFill>
            <p:spPr bwMode="auto">
              <a:xfrm>
                <a:off x="6732240" y="1268760"/>
                <a:ext cx="2354894" cy="14999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1 Título"/>
            <p:cNvSpPr txBox="1">
              <a:spLocks/>
            </p:cNvSpPr>
            <p:nvPr/>
          </p:nvSpPr>
          <p:spPr bwMode="auto">
            <a:xfrm>
              <a:off x="0" y="1343609"/>
              <a:ext cx="9144000" cy="396000"/>
            </a:xfrm>
            <a:prstGeom prst="rect">
              <a:avLst/>
            </a:prstGeom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s-MX" sz="2400" smtClean="0"/>
                <a:t>Factores de éxito</a:t>
              </a:r>
              <a:endParaRPr lang="es-MX" sz="2400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2443619" y="1970946"/>
              <a:ext cx="2071231" cy="1291590"/>
            </a:xfrm>
            <a:prstGeom prst="ellipse">
              <a:avLst/>
            </a:prstGeom>
            <a:solidFill>
              <a:srgbClr val="E2D9B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Evaluación final oportuna</a:t>
              </a:r>
              <a:endParaRPr lang="es-MX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6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1422" y="116632"/>
            <a:ext cx="8229600" cy="108012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s-MX" sz="2800" cap="small" dirty="0" smtClean="0">
                <a:latin typeface="Cambria" pitchFamily="18" charset="0"/>
              </a:rPr>
              <a:t>Acompañamiento</a:t>
            </a:r>
            <a:br>
              <a:rPr lang="es-MX" sz="2800" cap="small" dirty="0" smtClean="0">
                <a:latin typeface="Cambria" pitchFamily="18" charset="0"/>
              </a:rPr>
            </a:br>
            <a:r>
              <a:rPr lang="es-MX" sz="2800" cap="small" dirty="0" smtClean="0">
                <a:latin typeface="Cambria" pitchFamily="18" charset="0"/>
              </a:rPr>
              <a:t>al Asesor</a:t>
            </a:r>
            <a:endParaRPr lang="es-MX" sz="2800" cap="small" dirty="0">
              <a:latin typeface="Cambria" pitchFamily="18" charset="0"/>
            </a:endParaRPr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6181"/>
            <a:ext cx="1732189" cy="309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4083"/>
          <a:stretch>
            <a:fillRect/>
          </a:stretch>
        </p:blipFill>
        <p:spPr bwMode="auto">
          <a:xfrm>
            <a:off x="2491617" y="1930878"/>
            <a:ext cx="3018185" cy="34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derecha"/>
          <p:cNvSpPr/>
          <p:nvPr/>
        </p:nvSpPr>
        <p:spPr bwMode="auto">
          <a:xfrm>
            <a:off x="1857672" y="2870356"/>
            <a:ext cx="717086" cy="156215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9" name="8 Flecha derecha"/>
          <p:cNvSpPr/>
          <p:nvPr/>
        </p:nvSpPr>
        <p:spPr bwMode="auto">
          <a:xfrm>
            <a:off x="5509133" y="2853189"/>
            <a:ext cx="975053" cy="198039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2491617" y="5452454"/>
            <a:ext cx="3496717" cy="8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2400" b="1" dirty="0">
                <a:latin typeface="Calibri" pitchFamily="34" charset="0"/>
              </a:rPr>
              <a:t>25 a 30 Alfabetizadores HH</a:t>
            </a:r>
          </a:p>
          <a:p>
            <a:pPr eaLnBrk="1" hangingPunct="1"/>
            <a:r>
              <a:rPr lang="es-MX" sz="2400" b="1" dirty="0">
                <a:latin typeface="Calibri" pitchFamily="34" charset="0"/>
              </a:rPr>
              <a:t>15 Alfabetizadores MIB</a:t>
            </a:r>
          </a:p>
        </p:txBody>
      </p:sp>
      <p:sp>
        <p:nvSpPr>
          <p:cNvPr id="3" name="2 Redondear rectángulo de esquina sencilla"/>
          <p:cNvSpPr/>
          <p:nvPr/>
        </p:nvSpPr>
        <p:spPr>
          <a:xfrm>
            <a:off x="6484186" y="1956181"/>
            <a:ext cx="2408294" cy="4250413"/>
          </a:xfrm>
          <a:prstGeom prst="round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latin typeface="Cambria" pitchFamily="18" charset="0"/>
              </a:rPr>
              <a:t>Resolver dudas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latin typeface="Cambria" pitchFamily="18" charset="0"/>
              </a:rPr>
              <a:t>Reorientar la práctica del asesor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latin typeface="Cambria" pitchFamily="18" charset="0"/>
              </a:rPr>
              <a:t>Reuniones de balance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latin typeface="Cambria" pitchFamily="18" charset="0"/>
              </a:rPr>
              <a:t>Apoyo en la planeación de sesiones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latin typeface="Cambria" pitchFamily="18" charset="0"/>
              </a:rPr>
              <a:t>Apoyo en el proceso de evaluación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b="1" dirty="0" smtClean="0">
                <a:latin typeface="Cambria" pitchFamily="18" charset="0"/>
              </a:rPr>
              <a:t>Apoyo en asuntos operativos</a:t>
            </a:r>
            <a:endParaRPr lang="es-MX" b="1" dirty="0"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3843387"/>
            <a:ext cx="160615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Enlace educativo,</a:t>
            </a:r>
          </a:p>
          <a:p>
            <a:pPr algn="ctr"/>
            <a:r>
              <a:rPr lang="es-MX" b="1" dirty="0" smtClean="0"/>
              <a:t>Formador especializado </a:t>
            </a:r>
            <a:r>
              <a:rPr lang="es-MX" b="1" dirty="0" smtClean="0"/>
              <a:t>u Organizador de </a:t>
            </a:r>
            <a:r>
              <a:rPr lang="es-MX" b="1" dirty="0" smtClean="0"/>
              <a:t>servicios educativos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004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911150" y="502314"/>
            <a:ext cx="343366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Estructuras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09" y="1268760"/>
            <a:ext cx="777672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191" y="79458"/>
            <a:ext cx="8229600" cy="1143000"/>
          </a:xfrm>
        </p:spPr>
        <p:txBody>
          <a:bodyPr/>
          <a:lstStyle/>
          <a:p>
            <a:r>
              <a:rPr lang="es-MX" sz="2600" cap="small" dirty="0" smtClean="0">
                <a:latin typeface="Cambria" pitchFamily="18" charset="0"/>
              </a:rPr>
              <a:t>Acciones básicas</a:t>
            </a:r>
            <a:endParaRPr lang="es-MX" sz="2600" cap="small" dirty="0">
              <a:latin typeface="Cambria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597720"/>
              </p:ext>
            </p:extLst>
          </p:nvPr>
        </p:nvGraphicFramePr>
        <p:xfrm>
          <a:off x="3779912" y="1268760"/>
          <a:ext cx="4906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6 Conector recto de flecha"/>
          <p:cNvCxnSpPr/>
          <p:nvPr/>
        </p:nvCxnSpPr>
        <p:spPr>
          <a:xfrm flipV="1">
            <a:off x="2771800" y="3956180"/>
            <a:ext cx="1548273" cy="49524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67" y="2420888"/>
            <a:ext cx="215513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60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96768" y="0"/>
            <a:ext cx="3522693" cy="133164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s-MX" sz="2800" cap="small" dirty="0" smtClean="0">
                <a:latin typeface="Cambria" pitchFamily="18" charset="0"/>
              </a:rPr>
              <a:t>Insumos </a:t>
            </a:r>
            <a:br>
              <a:rPr lang="es-MX" sz="2800" cap="small" dirty="0" smtClean="0">
                <a:latin typeface="Cambria" pitchFamily="18" charset="0"/>
              </a:rPr>
            </a:br>
            <a:r>
              <a:rPr lang="es-MX" sz="2800" cap="small" dirty="0" smtClean="0">
                <a:latin typeface="Cambria" pitchFamily="18" charset="0"/>
              </a:rPr>
              <a:t>para </a:t>
            </a:r>
            <a:r>
              <a:rPr lang="es-MX" sz="2800" cap="small" dirty="0" smtClean="0">
                <a:latin typeface="Cambria" pitchFamily="18" charset="0"/>
              </a:rPr>
              <a:t>la 1ª reunión de balance</a:t>
            </a:r>
            <a:endParaRPr lang="es-MX" sz="2800" cap="small" dirty="0">
              <a:latin typeface="Cambria" pitchFamily="18" charset="0"/>
            </a:endParaRPr>
          </a:p>
        </p:txBody>
      </p:sp>
      <p:pic>
        <p:nvPicPr>
          <p:cNvPr id="3074" name="Picture 2" descr="C:\Users\Agalicia\Pictures\enlace educativ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62" l="9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90" y="2219393"/>
            <a:ext cx="2816248" cy="160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29 Grupo"/>
          <p:cNvGrpSpPr/>
          <p:nvPr/>
        </p:nvGrpSpPr>
        <p:grpSpPr>
          <a:xfrm rot="21039913">
            <a:off x="5432024" y="1512910"/>
            <a:ext cx="2373826" cy="1422465"/>
            <a:chOff x="5488078" y="2524124"/>
            <a:chExt cx="2171161" cy="1897465"/>
          </a:xfrm>
        </p:grpSpPr>
        <p:cxnSp>
          <p:nvCxnSpPr>
            <p:cNvPr id="12" name="11 Conector recto"/>
            <p:cNvCxnSpPr/>
            <p:nvPr/>
          </p:nvCxnSpPr>
          <p:spPr>
            <a:xfrm rot="560087" flipV="1">
              <a:off x="5488078" y="3538933"/>
              <a:ext cx="576063" cy="8826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17 Elipse"/>
            <p:cNvSpPr/>
            <p:nvPr/>
          </p:nvSpPr>
          <p:spPr>
            <a:xfrm rot="560087">
              <a:off x="5821803" y="2524124"/>
              <a:ext cx="1837436" cy="1368152"/>
            </a:xfrm>
            <a:prstGeom prst="ellips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latin typeface="Cambria" pitchFamily="18" charset="0"/>
                </a:rPr>
                <a:t>Listado de Asesores</a:t>
              </a:r>
              <a:endParaRPr lang="es-MX" sz="1400" b="1" dirty="0">
                <a:latin typeface="Cambria" pitchFamily="18" charset="0"/>
              </a:endParaRPr>
            </a:p>
          </p:txBody>
        </p:sp>
      </p:grpSp>
      <p:grpSp>
        <p:nvGrpSpPr>
          <p:cNvPr id="32" name="31 Grupo"/>
          <p:cNvGrpSpPr/>
          <p:nvPr/>
        </p:nvGrpSpPr>
        <p:grpSpPr>
          <a:xfrm rot="1344035">
            <a:off x="5964775" y="2823901"/>
            <a:ext cx="2913463" cy="1038640"/>
            <a:chOff x="5555873" y="2573965"/>
            <a:chExt cx="2664727" cy="1385470"/>
          </a:xfrm>
        </p:grpSpPr>
        <p:cxnSp>
          <p:nvCxnSpPr>
            <p:cNvPr id="33" name="32 Conector recto"/>
            <p:cNvCxnSpPr/>
            <p:nvPr/>
          </p:nvCxnSpPr>
          <p:spPr>
            <a:xfrm rot="20255965">
              <a:off x="5555873" y="3838876"/>
              <a:ext cx="7554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33 Elipse"/>
            <p:cNvSpPr/>
            <p:nvPr/>
          </p:nvSpPr>
          <p:spPr>
            <a:xfrm rot="20255965">
              <a:off x="6196264" y="2573965"/>
              <a:ext cx="2024336" cy="138547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latin typeface="Cambria" pitchFamily="18" charset="0"/>
                </a:rPr>
                <a:t>Localización de Unidades Operativas</a:t>
              </a:r>
              <a:endParaRPr lang="es-MX" sz="1400" b="1" dirty="0">
                <a:latin typeface="Cambria" pitchFamily="18" charset="0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 rot="2993708">
            <a:off x="5367743" y="3129628"/>
            <a:ext cx="1694298" cy="2471177"/>
            <a:chOff x="5617691" y="2642615"/>
            <a:chExt cx="2260070" cy="2260201"/>
          </a:xfrm>
        </p:grpSpPr>
        <p:cxnSp>
          <p:nvCxnSpPr>
            <p:cNvPr id="36" name="35 Conector recto"/>
            <p:cNvCxnSpPr/>
            <p:nvPr/>
          </p:nvCxnSpPr>
          <p:spPr>
            <a:xfrm rot="18606292">
              <a:off x="5365846" y="3439188"/>
              <a:ext cx="1181300" cy="677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36 Elipse"/>
            <p:cNvSpPr/>
            <p:nvPr/>
          </p:nvSpPr>
          <p:spPr>
            <a:xfrm rot="18606292">
              <a:off x="6063584" y="3088640"/>
              <a:ext cx="2260201" cy="136815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latin typeface="Cambria" pitchFamily="18" charset="0"/>
                </a:rPr>
                <a:t>Ubicación y horarios de Círculos de Estudio</a:t>
              </a:r>
              <a:endParaRPr lang="es-MX" sz="1400" b="1" dirty="0">
                <a:latin typeface="Cambria" pitchFamily="18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 rot="7751569">
            <a:off x="2364866" y="3121882"/>
            <a:ext cx="1652959" cy="2521844"/>
            <a:chOff x="6488452" y="2351672"/>
            <a:chExt cx="2204928" cy="2306542"/>
          </a:xfrm>
        </p:grpSpPr>
        <p:cxnSp>
          <p:nvCxnSpPr>
            <p:cNvPr id="42" name="41 Conector recto"/>
            <p:cNvCxnSpPr/>
            <p:nvPr/>
          </p:nvCxnSpPr>
          <p:spPr>
            <a:xfrm rot="13848431" flipH="1">
              <a:off x="6297262" y="3242818"/>
              <a:ext cx="975394" cy="593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42 Elipse"/>
            <p:cNvSpPr/>
            <p:nvPr/>
          </p:nvSpPr>
          <p:spPr>
            <a:xfrm rot="13848431">
              <a:off x="6856033" y="2820867"/>
              <a:ext cx="2306542" cy="1368152"/>
            </a:xfrm>
            <a:prstGeom prst="ellips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latin typeface="Cambria" pitchFamily="18" charset="0"/>
                </a:rPr>
                <a:t>Relación de  Educandos por círculo de estudio </a:t>
              </a:r>
            </a:p>
            <a:p>
              <a:pPr algn="ctr"/>
              <a:r>
                <a:rPr lang="es-MX" sz="1400" b="1" dirty="0" smtClean="0">
                  <a:latin typeface="Cambria" pitchFamily="18" charset="0"/>
                </a:rPr>
                <a:t>(6 mínimo)</a:t>
              </a:r>
              <a:endParaRPr lang="es-MX" sz="1400" b="1" dirty="0">
                <a:latin typeface="Cambria" pitchFamily="18" charset="0"/>
              </a:endParaRPr>
            </a:p>
          </p:txBody>
        </p:sp>
      </p:grpSp>
      <p:sp>
        <p:nvSpPr>
          <p:cNvPr id="68" name="67 Elipse"/>
          <p:cNvSpPr/>
          <p:nvPr/>
        </p:nvSpPr>
        <p:spPr>
          <a:xfrm>
            <a:off x="107504" y="2848101"/>
            <a:ext cx="2528214" cy="1038640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ambria" pitchFamily="18" charset="0"/>
              </a:rPr>
              <a:t>Avance de educandos por palabra y aplicación de Formativas</a:t>
            </a:r>
            <a:endParaRPr lang="es-MX" sz="1400" b="1" dirty="0">
              <a:latin typeface="Cambria" pitchFamily="18" charset="0"/>
            </a:endParaRPr>
          </a:p>
        </p:txBody>
      </p:sp>
      <p:cxnSp>
        <p:nvCxnSpPr>
          <p:cNvPr id="69" name="68 Conector recto"/>
          <p:cNvCxnSpPr/>
          <p:nvPr/>
        </p:nvCxnSpPr>
        <p:spPr>
          <a:xfrm>
            <a:off x="2611937" y="3367421"/>
            <a:ext cx="6714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73 Elipse"/>
          <p:cNvSpPr/>
          <p:nvPr/>
        </p:nvSpPr>
        <p:spPr>
          <a:xfrm>
            <a:off x="999310" y="1480224"/>
            <a:ext cx="2213296" cy="1038640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Cambria" pitchFamily="18" charset="0"/>
              </a:rPr>
              <a:t>Control de exámenes del educando</a:t>
            </a:r>
            <a:endParaRPr lang="es-MX" sz="1400" b="1" dirty="0">
              <a:latin typeface="Cambria" pitchFamily="18" charset="0"/>
            </a:endParaRPr>
          </a:p>
        </p:txBody>
      </p:sp>
      <p:cxnSp>
        <p:nvCxnSpPr>
          <p:cNvPr id="75" name="74 Conector recto"/>
          <p:cNvCxnSpPr>
            <a:stCxn id="74" idx="5"/>
          </p:cNvCxnSpPr>
          <p:nvPr/>
        </p:nvCxnSpPr>
        <p:spPr>
          <a:xfrm>
            <a:off x="2888476" y="2366759"/>
            <a:ext cx="789804" cy="695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737118" y="5784980"/>
            <a:ext cx="7959013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Reporte de seguimiento de SASA de atención en Alfabetización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65723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208" y="1418253"/>
            <a:ext cx="826692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Actividades para generar de SASA los reportes de Seguimiento a la atención en Alfabetización</a:t>
            </a:r>
            <a:endParaRPr lang="es-MX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50506" y="2491273"/>
            <a:ext cx="8145625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Asignar Alfabetizadores por Enlace educativo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Elaborar el Reporte Alfabetizadores por enlace educativo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Capturar en SASA (6 oct)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Emitir el Reporte de Seguimiento </a:t>
            </a:r>
            <a:r>
              <a:rPr lang="es-MX" b="1" dirty="0"/>
              <a:t>Reporte de seguimiento de SASA de atención en Alfabetización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Orientar a los Enlaces educativos para realizar la 1ª. Reunión de Balance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41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s-MX" sz="2400" cap="small" dirty="0" smtClean="0">
                <a:latin typeface="Cambria" pitchFamily="18" charset="0"/>
              </a:rPr>
              <a:t>1a. Reunión de Balance</a:t>
            </a:r>
            <a:endParaRPr lang="es-MX" sz="2400" cap="small" dirty="0">
              <a:latin typeface="Cambria" pitchFamily="18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7344816" cy="532656"/>
          </a:xfrm>
        </p:spPr>
        <p:txBody>
          <a:bodyPr/>
          <a:lstStyle/>
          <a:p>
            <a:pPr marL="0" indent="0">
              <a:buNone/>
            </a:pPr>
            <a:r>
              <a:rPr lang="es-MX" sz="2400" b="1" i="1" dirty="0" smtClean="0">
                <a:solidFill>
                  <a:srgbClr val="C00000"/>
                </a:solidFill>
                <a:latin typeface="Cambria" pitchFamily="18" charset="0"/>
              </a:rPr>
              <a:t>Del enlace educativo con los Alfabetizadores:</a:t>
            </a:r>
            <a:endParaRPr lang="es-MX" sz="24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18166044"/>
              </p:ext>
            </p:extLst>
          </p:nvPr>
        </p:nvGraphicFramePr>
        <p:xfrm>
          <a:off x="179512" y="1916832"/>
          <a:ext cx="871296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55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208" y="1418253"/>
            <a:ext cx="826692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Reunión por Coordinación de Zona para analizar los resultados de la </a:t>
            </a:r>
          </a:p>
          <a:p>
            <a:pPr algn="ctr"/>
            <a:r>
              <a:rPr lang="es-MX" sz="2000" dirty="0" smtClean="0"/>
              <a:t>1ª. Reunión de Balance</a:t>
            </a:r>
            <a:endParaRPr lang="es-MX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50506" y="2491273"/>
            <a:ext cx="8145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Actualizar SASA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Programar Formación inicial y continua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Dotación de materiales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Atender las cuestiones operativas de la Coordinación de zona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MX" dirty="0" smtClean="0"/>
              <a:t>Documentar aspectos operativos que requieran atención estatal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29208" y="5816082"/>
            <a:ext cx="8266923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Reunión estatal para la revisión de hallazgos y la atención de aspectos que requieran atención estatal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9705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25743</TotalTime>
  <Words>393</Words>
  <Application>Microsoft Office PowerPoint</Application>
  <PresentationFormat>Presentación en pantalla (4:3)</PresentationFormat>
  <Paragraphs>72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MS PGothic</vt:lpstr>
      <vt:lpstr>Aharoni</vt:lpstr>
      <vt:lpstr>Arial</vt:lpstr>
      <vt:lpstr>Calibri</vt:lpstr>
      <vt:lpstr>Cambria</vt:lpstr>
      <vt:lpstr>Wingdings</vt:lpstr>
      <vt:lpstr>Tema de Office</vt:lpstr>
      <vt:lpstr>Presentación de PowerPoint</vt:lpstr>
      <vt:lpstr>Presentación de PowerPoint</vt:lpstr>
      <vt:lpstr>Acompañamiento al Asesor</vt:lpstr>
      <vt:lpstr>Presentación de PowerPoint</vt:lpstr>
      <vt:lpstr>Acciones básicas</vt:lpstr>
      <vt:lpstr>Insumos  para la 1ª reunión de balance</vt:lpstr>
      <vt:lpstr>Presentación de PowerPoint</vt:lpstr>
      <vt:lpstr>1a. Reunión de Balance</vt:lpstr>
      <vt:lpstr>Presentación de PowerPoint</vt:lpstr>
      <vt:lpstr>Presentación de PowerPoint</vt:lpstr>
    </vt:vector>
  </TitlesOfParts>
  <Company>INEA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 Académica</dc:creator>
  <cp:lastModifiedBy>Rodolfo Quintanilla Durán</cp:lastModifiedBy>
  <cp:revision>450</cp:revision>
  <cp:lastPrinted>2015-09-22T20:00:05Z</cp:lastPrinted>
  <dcterms:created xsi:type="dcterms:W3CDTF">2013-02-20T23:15:00Z</dcterms:created>
  <dcterms:modified xsi:type="dcterms:W3CDTF">2015-09-22T20:36:48Z</dcterms:modified>
</cp:coreProperties>
</file>