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50" r:id="rId1"/>
  </p:sldMasterIdLst>
  <p:notesMasterIdLst>
    <p:notesMasterId r:id="rId23"/>
  </p:notesMasterIdLst>
  <p:handoutMasterIdLst>
    <p:handoutMasterId r:id="rId24"/>
  </p:handoutMasterIdLst>
  <p:sldIdLst>
    <p:sldId id="394" r:id="rId2"/>
    <p:sldId id="407" r:id="rId3"/>
    <p:sldId id="413" r:id="rId4"/>
    <p:sldId id="415" r:id="rId5"/>
    <p:sldId id="414" r:id="rId6"/>
    <p:sldId id="417" r:id="rId7"/>
    <p:sldId id="418" r:id="rId8"/>
    <p:sldId id="426" r:id="rId9"/>
    <p:sldId id="419" r:id="rId10"/>
    <p:sldId id="427" r:id="rId11"/>
    <p:sldId id="420" r:id="rId12"/>
    <p:sldId id="428" r:id="rId13"/>
    <p:sldId id="421" r:id="rId14"/>
    <p:sldId id="422" r:id="rId15"/>
    <p:sldId id="429" r:id="rId16"/>
    <p:sldId id="423" r:id="rId17"/>
    <p:sldId id="416" r:id="rId18"/>
    <p:sldId id="425" r:id="rId19"/>
    <p:sldId id="430" r:id="rId20"/>
    <p:sldId id="431" r:id="rId21"/>
    <p:sldId id="432" r:id="rId22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66FF66"/>
    <a:srgbClr val="33CC33"/>
    <a:srgbClr val="00FFFF"/>
    <a:srgbClr val="FFFF66"/>
    <a:srgbClr val="FEF4EC"/>
    <a:srgbClr val="6699FF"/>
    <a:srgbClr val="99FF99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pPr>
              <a:defRPr/>
            </a:pPr>
            <a:fld id="{A6550C7D-5572-4F90-8A03-3B84B1AA8AB5}" type="datetimeFigureOut">
              <a:rPr lang="es-MX"/>
              <a:pPr>
                <a:defRPr/>
              </a:pPr>
              <a:t>24/09/2015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pPr>
              <a:defRPr/>
            </a:pPr>
            <a:fld id="{4844721C-4557-46E8-BFDC-CDB94CCD155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280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CB283C-0F50-4B55-9788-BF5469E8D8D8}" type="datetimeFigureOut">
              <a:rPr lang="es-MX"/>
              <a:pPr>
                <a:defRPr/>
              </a:pPr>
              <a:t>24/09/2015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EA67F8-8E3B-40D7-81BC-34AC8E54C73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45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76AEC1-B194-40FC-87C0-FBFA3AB9C97A}" type="slidenum">
              <a:rPr lang="es-ES" altLang="es-MX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s-ES" altLang="es-MX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6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1E494-16B0-4F59-985E-CA1C50A5EB44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A30B2-87D7-4149-9830-E93E61BF462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48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445F2-8B5D-49EC-8EC6-A773D12CA10F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4AAFC-C922-491E-B45A-3C049A068E9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61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D43FF-2FE8-410C-BEB7-B617F04F0601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EC68D-6EA8-4522-AAC9-C1E00BC8880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58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253F9A-E542-492F-9933-C87DD4D4BC22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9816F-670C-41E0-AF95-D896FC49722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68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DE133-E5C9-48C0-BEA6-1262D9ECB778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2C4A7-7407-4E4B-A52D-518A817E572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63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17939-2776-414D-927B-47CAB7EB6EB5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4E9DE-318D-4DF4-94FC-0EF43547F45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30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79C18-2492-4DE0-AEBC-3E2D7514E6B8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DFD39-F1EB-4423-BE0C-BDBC2506F4D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89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898B3-5FFB-4E0C-A179-5AE042E22DD5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7FA6D-DE6C-4CA1-8396-82F5E25115A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2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F495D-B17F-4E72-BC4D-72D9D1AA4636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16ED9-F734-4074-AE4F-052B226EDB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65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9907E-5F4C-412E-B90D-DA9F73FF13AC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2B058-A7D7-4A6C-822F-ED000094EF5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85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D4019-1131-4646-AE34-A0575B6AF0DB}" type="datetimeFigureOut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89C5A-418F-4914-BFAC-C1D8EA07258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24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93CD-1483-47D1-A72F-F8A945E991E1}" type="datetimeFigureOut">
              <a:rPr lang="es-MX" smtClean="0"/>
              <a:pPr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ED22-3F5A-47C3-95F2-A4FC3E0C856A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1" descr="Presentacio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9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262251" y="5467299"/>
            <a:ext cx="306194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Antique Olive" pitchFamily="34" charset="0"/>
                <a:cs typeface="Andalus" pitchFamily="18" charset="-78"/>
              </a:rPr>
              <a:t>Dirección académica 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  <a:latin typeface="Antique Olive" pitchFamily="34" charset="0"/>
                <a:cs typeface="Andalus" pitchFamily="18" charset="-78"/>
              </a:rPr>
              <a:t>Septiembre 2015</a:t>
            </a:r>
            <a:endParaRPr lang="es-MX" sz="2000" dirty="0">
              <a:solidFill>
                <a:schemeClr val="bg1"/>
              </a:solidFill>
              <a:latin typeface="Antique Olive" pitchFamily="34" charset="0"/>
              <a:cs typeface="Andalus" pitchFamily="18" charset="-78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14451" y="2266950"/>
            <a:ext cx="6410324" cy="2460962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ntique Olive" pitchFamily="34" charset="0"/>
                <a:cs typeface="Aharoni" panose="02010803020104030203" pitchFamily="2" charset="-79"/>
              </a:rPr>
              <a:t>ESTRATEGIA DE ACOMPAÑAMIENTO A LA PRÁCTICA EDUCATIVA DE ALFABETIZACIÓN </a:t>
            </a:r>
            <a:endParaRPr lang="es-MX" sz="3200" dirty="0">
              <a:latin typeface="Antique Olive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00051" y="4701934"/>
            <a:ext cx="8286749" cy="1107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ndalus" pitchFamily="18" charset="-78"/>
                <a:cs typeface="Andalus" pitchFamily="18" charset="-78"/>
              </a:rPr>
              <a:t>Se realizará una visita mensual al menos a cinco círculos de estudio a cargo de alfabetizadores que están bajo la responsabilidad de un enlace educativo</a:t>
            </a:r>
            <a:endParaRPr lang="es-MX" sz="2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0051" y="1562608"/>
            <a:ext cx="8286749" cy="2677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2400" dirty="0" smtClean="0">
                <a:latin typeface="+mj-lt"/>
                <a:cs typeface="Andalus" pitchFamily="18" charset="-78"/>
              </a:rPr>
              <a:t>Identificar las prácticas educativas de los alfabetizadores, así como sus fortalezas y debilidades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400" dirty="0" smtClean="0">
                <a:latin typeface="+mj-lt"/>
                <a:cs typeface="Andalus" pitchFamily="18" charset="-78"/>
              </a:rPr>
              <a:t>Identificar los avances y dificultades en el aprendizaje de los educandos durante el estudio del o de los módulos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400" dirty="0" smtClean="0">
                <a:latin typeface="+mj-lt"/>
                <a:cs typeface="Andalus" pitchFamily="18" charset="-78"/>
              </a:rPr>
              <a:t>Identificar las necesidades de formación específica para trabajarse en las reuniones de balance educativo o en los cursos de formación. </a:t>
            </a:r>
          </a:p>
        </p:txBody>
      </p:sp>
    </p:spTree>
    <p:extLst>
      <p:ext uri="{BB962C8B-B14F-4D97-AF65-F5344CB8AC3E}">
        <p14:creationId xmlns:p14="http://schemas.microsoft.com/office/powerpoint/2010/main" val="164561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00049" y="1701254"/>
            <a:ext cx="8353425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Sistematización de información y elaboración del reporte mensual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0538" y="2540915"/>
            <a:ext cx="8224836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>
                <a:latin typeface="+mj-lt"/>
                <a:cs typeface="Andalus" pitchFamily="18" charset="-78"/>
              </a:rPr>
              <a:t>Inicia desde las primeras actividades con las que se empieza a organizar y clasificar la información.</a:t>
            </a:r>
          </a:p>
          <a:p>
            <a:r>
              <a:rPr lang="es-MX" sz="2400" dirty="0" smtClean="0">
                <a:latin typeface="+mj-lt"/>
                <a:cs typeface="Andalus" pitchFamily="18" charset="-78"/>
              </a:rPr>
              <a:t>Se mantiene a lo largo de todas las actividades de acompañamiento con el registro de nueva información, análisis y reflexión de lo que sucede para plantear o replantear la práctica educativa.</a:t>
            </a:r>
          </a:p>
        </p:txBody>
      </p:sp>
    </p:spTree>
    <p:extLst>
      <p:ext uri="{BB962C8B-B14F-4D97-AF65-F5344CB8AC3E}">
        <p14:creationId xmlns:p14="http://schemas.microsoft.com/office/powerpoint/2010/main" val="41760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13768" y="1381780"/>
            <a:ext cx="2205658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ndalus" pitchFamily="18" charset="-78"/>
                <a:cs typeface="Andalus" pitchFamily="18" charset="-78"/>
              </a:rPr>
              <a:t>P</a:t>
            </a:r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ropósitos 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3400" y="2096008"/>
            <a:ext cx="8185784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2400" dirty="0" smtClean="0">
                <a:latin typeface="+mj-lt"/>
                <a:cs typeface="Andalus" pitchFamily="18" charset="-78"/>
              </a:rPr>
              <a:t>Identificar y sintetizar la información sobre avances generales de los educandos y problemáticas comunes de los círculos de estudio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400" dirty="0" smtClean="0">
                <a:latin typeface="+mj-lt"/>
                <a:cs typeface="Andalus" pitchFamily="18" charset="-78"/>
              </a:rPr>
              <a:t>Organizar las propuestas que contribuyan a resolver los problemas y dificultades comunes de los alfabetizadores y de los círculos de estudio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400" dirty="0" smtClean="0">
                <a:latin typeface="+mj-lt"/>
                <a:cs typeface="Andalus" pitchFamily="18" charset="-78"/>
              </a:rPr>
              <a:t>Organizar las propuestas para mejorar la práctica educativa de los alfabetizadores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00051" y="5540134"/>
            <a:ext cx="8334374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ndalus" pitchFamily="18" charset="-78"/>
                <a:cs typeface="Andalus" pitchFamily="18" charset="-78"/>
              </a:rPr>
              <a:t>Cada enlace educativo elaborará un reporte mensual de acompañamiento de la práctica educativa de alfabetización </a:t>
            </a:r>
            <a:endParaRPr lang="es-MX" sz="22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742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51609" y="1466941"/>
            <a:ext cx="6252211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Responsabilidades y acciones por instancia 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2450" y="2245762"/>
            <a:ext cx="5848350" cy="40934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2400" dirty="0" smtClean="0">
                <a:latin typeface="+mj-lt"/>
                <a:cs typeface="Andalus" pitchFamily="18" charset="-78"/>
              </a:rPr>
              <a:t>Establece lineamientos generales para el acompañamiento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400" dirty="0" smtClean="0">
                <a:latin typeface="+mj-lt"/>
                <a:cs typeface="Andalus" pitchFamily="18" charset="-78"/>
              </a:rPr>
              <a:t>Propone y apoya la formación inicial del enlace para el acompañamiento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400" dirty="0" smtClean="0">
                <a:latin typeface="+mj-lt"/>
                <a:cs typeface="Andalus" pitchFamily="18" charset="-78"/>
              </a:rPr>
              <a:t>Acompaña procesos estatales en forma presencial y a distancia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400" dirty="0" smtClean="0">
                <a:latin typeface="+mj-lt"/>
                <a:cs typeface="Andalus" pitchFamily="18" charset="-78"/>
              </a:rPr>
              <a:t>Propone instrumentos para el registro y la sistematización de información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400" dirty="0" smtClean="0">
                <a:latin typeface="+mj-lt"/>
                <a:cs typeface="Andalus" pitchFamily="18" charset="-78"/>
              </a:rPr>
              <a:t>Establece criterios para la evaluación en y de la estrategia.</a:t>
            </a:r>
            <a:endParaRPr lang="es-MX" sz="2000" dirty="0" smtClean="0">
              <a:latin typeface="+mj-lt"/>
              <a:cs typeface="Andalus" pitchFamily="18" charset="-78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MX" sz="2000" dirty="0" smtClean="0">
              <a:latin typeface="+mj-lt"/>
              <a:cs typeface="Andalus" pitchFamily="18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46621" y="3938533"/>
            <a:ext cx="1459230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ndalus" pitchFamily="18" charset="-78"/>
                <a:cs typeface="Andalus" pitchFamily="18" charset="-78"/>
              </a:rPr>
              <a:t>Oficinas centrales </a:t>
            </a:r>
            <a:endParaRPr lang="es-MX" sz="2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1 Cerrar llave"/>
          <p:cNvSpPr/>
          <p:nvPr/>
        </p:nvSpPr>
        <p:spPr>
          <a:xfrm>
            <a:off x="6715125" y="2245762"/>
            <a:ext cx="266700" cy="409342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7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942667" y="3889344"/>
            <a:ext cx="1863196" cy="10618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100" b="1" dirty="0" smtClean="0">
                <a:latin typeface="Andalus" pitchFamily="18" charset="-78"/>
                <a:cs typeface="Andalus" pitchFamily="18" charset="-78"/>
              </a:rPr>
              <a:t>Servicios educativos estatales </a:t>
            </a:r>
            <a:endParaRPr lang="es-MX" sz="21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9100" y="2896766"/>
            <a:ext cx="5848350" cy="30008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2100" dirty="0" smtClean="0">
                <a:latin typeface="+mj-lt"/>
                <a:cs typeface="Andalus" pitchFamily="18" charset="-78"/>
              </a:rPr>
              <a:t>Difunde los lineamientos generales para el acompañamiento de la práctica educativa de alfabetización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100" dirty="0" smtClean="0">
                <a:latin typeface="+mj-lt"/>
                <a:cs typeface="Andalus" pitchFamily="18" charset="-78"/>
              </a:rPr>
              <a:t>Organiza y acompaña taller de formación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100" dirty="0" smtClean="0">
                <a:latin typeface="+mj-lt"/>
                <a:cs typeface="Andalus" pitchFamily="18" charset="-78"/>
              </a:rPr>
              <a:t>Acompaña procesos de formación y realiza el seguimiento al proceso de acompañamiento en coordinaciones de zona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100" dirty="0" smtClean="0">
                <a:latin typeface="+mj-lt"/>
                <a:cs typeface="Andalus" pitchFamily="18" charset="-78"/>
              </a:rPr>
              <a:t>Concentra información del seguimiento en coordinaciones de zona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9100" y="1443696"/>
            <a:ext cx="3200399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Responsabilidades …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1 Cerrar llave"/>
          <p:cNvSpPr/>
          <p:nvPr/>
        </p:nvSpPr>
        <p:spPr>
          <a:xfrm>
            <a:off x="6543932" y="2966014"/>
            <a:ext cx="147637" cy="286232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19100" y="3668453"/>
            <a:ext cx="2002367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100" b="1" dirty="0" smtClean="0">
                <a:latin typeface="Andalus" pitchFamily="18" charset="-78"/>
                <a:cs typeface="Andalus" pitchFamily="18" charset="-78"/>
              </a:rPr>
              <a:t>Coordinaciones de zona</a:t>
            </a:r>
            <a:endParaRPr lang="es-MX" sz="21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19425" y="2899012"/>
            <a:ext cx="5447242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2100" dirty="0" smtClean="0">
                <a:latin typeface="+mj-lt"/>
                <a:cs typeface="Andalus" pitchFamily="18" charset="-78"/>
              </a:rPr>
              <a:t>Integran cronograma de formación y acompañamiento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100" dirty="0" smtClean="0">
                <a:latin typeface="+mj-lt"/>
                <a:cs typeface="Andalus" pitchFamily="18" charset="-78"/>
              </a:rPr>
              <a:t>Realizan el seguimiento de las actividades de formación y acompañamiento de la práctica educativa de alfabetización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100" dirty="0" smtClean="0">
                <a:latin typeface="+mj-lt"/>
                <a:cs typeface="Andalus" pitchFamily="18" charset="-78"/>
              </a:rPr>
              <a:t>Concentran y analizan información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100" dirty="0" smtClean="0">
                <a:latin typeface="+mj-lt"/>
                <a:cs typeface="Andalus" pitchFamily="18" charset="-78"/>
              </a:rPr>
              <a:t>Detonan e implementan acciones de mejora en la zona</a:t>
            </a:r>
          </a:p>
        </p:txBody>
      </p:sp>
      <p:sp>
        <p:nvSpPr>
          <p:cNvPr id="7" name="6 Abrir llave"/>
          <p:cNvSpPr/>
          <p:nvPr/>
        </p:nvSpPr>
        <p:spPr>
          <a:xfrm>
            <a:off x="2687115" y="2914239"/>
            <a:ext cx="133346" cy="221631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419100" y="1443696"/>
            <a:ext cx="3200399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Responsabilidades …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70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 rot="16200000">
            <a:off x="-49214" y="3851246"/>
            <a:ext cx="1921936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ndalus" pitchFamily="18" charset="-78"/>
                <a:cs typeface="Andalus" pitchFamily="18" charset="-78"/>
              </a:rPr>
              <a:t>Enlace educativo</a:t>
            </a:r>
            <a:endParaRPr lang="es-MX" sz="2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15441" y="2145739"/>
            <a:ext cx="7170420" cy="40934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2000" dirty="0" smtClean="0">
                <a:latin typeface="+mj-lt"/>
                <a:cs typeface="Andalus" pitchFamily="18" charset="-78"/>
              </a:rPr>
              <a:t>Elabora programa de acompañamiento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dirty="0" smtClean="0">
                <a:latin typeface="+mj-lt"/>
                <a:cs typeface="Andalus" pitchFamily="18" charset="-78"/>
              </a:rPr>
              <a:t>Organiza de manera conjunta con el técnico docente y realiza reuniones de balance educativo con los alfabetizadores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dirty="0" smtClean="0">
                <a:latin typeface="+mj-lt"/>
                <a:cs typeface="Andalus" pitchFamily="18" charset="-78"/>
              </a:rPr>
              <a:t>Visita círculos de estudio y acompaña procesos de alfabetización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dirty="0" smtClean="0">
                <a:latin typeface="+mj-lt"/>
                <a:cs typeface="Andalus" pitchFamily="18" charset="-78"/>
              </a:rPr>
              <a:t>Registra, concentra, revisa y analiza información, con los alfabetizadores y/o con el técnico docente, el organizador de servicios educativos y el coordinador de zona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dirty="0" smtClean="0">
                <a:latin typeface="+mj-lt"/>
                <a:cs typeface="Andalus" pitchFamily="18" charset="-78"/>
              </a:rPr>
              <a:t>Detecta necesidades de formación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dirty="0" smtClean="0">
                <a:latin typeface="+mj-lt"/>
                <a:cs typeface="Andalus" pitchFamily="18" charset="-78"/>
              </a:rPr>
              <a:t>Programa y desarrolla acciones focalizadas de formación específicas para alfabetizadores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dirty="0" smtClean="0">
                <a:latin typeface="+mj-lt"/>
                <a:cs typeface="Andalus" pitchFamily="18" charset="-78"/>
              </a:rPr>
              <a:t>Propicia la reflexión entre los alfabetizadores para generar acciones que promuevan la permanencia y favorezcan la calidad y continuidad educativa.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9100" y="1342096"/>
            <a:ext cx="3200399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Responsabilidades …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1297308" y="2145739"/>
            <a:ext cx="190498" cy="409342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1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 rot="16200000">
            <a:off x="-53340" y="3531607"/>
            <a:ext cx="1952626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ndalus" pitchFamily="18" charset="-78"/>
                <a:cs typeface="Andalus" pitchFamily="18" charset="-78"/>
              </a:rPr>
              <a:t>Materiales de apoyo</a:t>
            </a:r>
            <a:endParaRPr lang="es-MX" sz="2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12029" y="1862796"/>
            <a:ext cx="3858893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/>
              <a:t>Paquete modular La palabra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/>
              <a:t>Paquete del alfabetizador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/>
              <a:t>Cuaderno del alfabetizador hispanohablante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/>
              <a:t>Materiales de apoyo y registro para el </a:t>
            </a:r>
            <a:r>
              <a:rPr lang="es-MX" sz="2000" dirty="0"/>
              <a:t>e</a:t>
            </a:r>
            <a:r>
              <a:rPr lang="es-MX" sz="2000" dirty="0" smtClean="0"/>
              <a:t>nlace</a:t>
            </a:r>
            <a:endParaRPr lang="es-MX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58341" y="2387416"/>
            <a:ext cx="2118359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200" b="1" dirty="0" smtClean="0">
                <a:latin typeface="Andalus" pitchFamily="18" charset="-78"/>
                <a:cs typeface="Andalus" pitchFamily="18" charset="-78"/>
              </a:rPr>
              <a:t>Vertiente hispanohablante</a:t>
            </a:r>
            <a:endParaRPr lang="es-MX" sz="2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58341" y="4856777"/>
            <a:ext cx="2293619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200" b="1" dirty="0" smtClean="0">
                <a:latin typeface="Andalus" pitchFamily="18" charset="-78"/>
                <a:cs typeface="Andalus" pitchFamily="18" charset="-78"/>
              </a:rPr>
              <a:t>Vertiente indígena bilingüe </a:t>
            </a:r>
            <a:endParaRPr lang="es-MX" sz="2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92040" y="4284795"/>
            <a:ext cx="3778881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/>
              <a:t>Módulos MIBES 1 y MIBES 4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/>
              <a:t>Guía del alfabetizador bilingüe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/>
              <a:t>Cuaderno del alfabetizador bilingüe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/>
              <a:t>Materiales de apoyo y registro para el enlace</a:t>
            </a:r>
            <a:endParaRPr lang="es-MX" sz="2000" dirty="0"/>
          </a:p>
        </p:txBody>
      </p:sp>
      <p:sp>
        <p:nvSpPr>
          <p:cNvPr id="3" name="2 Abrir llave"/>
          <p:cNvSpPr/>
          <p:nvPr/>
        </p:nvSpPr>
        <p:spPr>
          <a:xfrm>
            <a:off x="1585911" y="2506584"/>
            <a:ext cx="180975" cy="26456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Abrir llave"/>
          <p:cNvSpPr/>
          <p:nvPr/>
        </p:nvSpPr>
        <p:spPr>
          <a:xfrm>
            <a:off x="4488179" y="1896765"/>
            <a:ext cx="161925" cy="190502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Abrir llave"/>
          <p:cNvSpPr/>
          <p:nvPr/>
        </p:nvSpPr>
        <p:spPr>
          <a:xfrm>
            <a:off x="4650104" y="4369538"/>
            <a:ext cx="161925" cy="185424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849630" y="1435100"/>
            <a:ext cx="2503170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u="sng" dirty="0" smtClean="0"/>
              <a:t>COMPONENTES…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4670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-10669" y="1648964"/>
            <a:ext cx="4599433" cy="43088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i="1" dirty="0" smtClean="0"/>
              <a:t>PARA REUNIONES DE BALANCE</a:t>
            </a:r>
            <a:endParaRPr lang="es-MX" sz="2200" i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585216" y="2313432"/>
            <a:ext cx="1655064" cy="1831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475488" y="2657320"/>
            <a:ext cx="187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Programa de reunión de balance</a:t>
            </a:r>
            <a:endParaRPr lang="es-MX" sz="2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648456" y="1847948"/>
            <a:ext cx="2130552" cy="28703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05072" y="2221992"/>
            <a:ext cx="13990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Prototipo de agenda para la reunión de balance</a:t>
            </a:r>
            <a:endParaRPr lang="es-MX" sz="2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4689347" y="4284978"/>
            <a:ext cx="1880617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Hispanohablante</a:t>
            </a:r>
          </a:p>
          <a:p>
            <a:pPr algn="ctr"/>
            <a:r>
              <a:rPr lang="es-MX" i="1" dirty="0" smtClean="0"/>
              <a:t>MIB </a:t>
            </a:r>
            <a:endParaRPr lang="es-MX" i="1" dirty="0"/>
          </a:p>
        </p:txBody>
      </p:sp>
      <p:sp>
        <p:nvSpPr>
          <p:cNvPr id="16" name="Cinta perforada 15"/>
          <p:cNvSpPr/>
          <p:nvPr/>
        </p:nvSpPr>
        <p:spPr>
          <a:xfrm>
            <a:off x="7205472" y="2002536"/>
            <a:ext cx="1709928" cy="238658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7205472" y="2679192"/>
            <a:ext cx="1709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Reporte de la reunión de balance</a:t>
            </a:r>
            <a:endParaRPr lang="es-MX" sz="2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13 CuadroTexto"/>
          <p:cNvSpPr txBox="1"/>
          <p:nvPr/>
        </p:nvSpPr>
        <p:spPr>
          <a:xfrm>
            <a:off x="1642871" y="5144315"/>
            <a:ext cx="5891786" cy="1212116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Registros en el Cuaderno del asesor</a:t>
            </a:r>
          </a:p>
          <a:p>
            <a:pPr algn="ctr"/>
            <a:r>
              <a:rPr lang="es-MX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-Hispanohablante</a:t>
            </a:r>
          </a:p>
          <a:p>
            <a:pPr algn="ctr"/>
            <a:r>
              <a:rPr lang="es-MX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-MIB/Etnia/Lengua </a:t>
            </a:r>
            <a:endParaRPr lang="es-MX" sz="2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Flecha a la derecha con muesca 1"/>
          <p:cNvSpPr/>
          <p:nvPr/>
        </p:nvSpPr>
        <p:spPr>
          <a:xfrm>
            <a:off x="2491740" y="3033010"/>
            <a:ext cx="923544" cy="356616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a la derecha con muesca 19"/>
          <p:cNvSpPr/>
          <p:nvPr/>
        </p:nvSpPr>
        <p:spPr>
          <a:xfrm>
            <a:off x="6039612" y="3042584"/>
            <a:ext cx="923544" cy="356616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314188" y="1216180"/>
            <a:ext cx="8431605" cy="43088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b="1" u="sng" dirty="0" smtClean="0"/>
              <a:t>INSTRUMENTOS DE APOYO PARA EL ENLACE EDUCATIVO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13426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720" y="1439588"/>
            <a:ext cx="5708521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/>
              <a:t>PARA VISITAS A CÍRCULOS DE ESTUDIO</a:t>
            </a:r>
            <a:endParaRPr lang="es-MX" sz="2400" b="1" dirty="0"/>
          </a:p>
        </p:txBody>
      </p:sp>
      <p:sp>
        <p:nvSpPr>
          <p:cNvPr id="5" name="13 CuadroTexto"/>
          <p:cNvSpPr txBox="1"/>
          <p:nvPr/>
        </p:nvSpPr>
        <p:spPr>
          <a:xfrm>
            <a:off x="3588065" y="2923929"/>
            <a:ext cx="2103882" cy="2210901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Guía de observación de la práctica </a:t>
            </a:r>
          </a:p>
          <a:p>
            <a:pPr algn="ctr"/>
            <a:r>
              <a:rPr lang="es-MX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educativa</a:t>
            </a:r>
            <a:endParaRPr lang="es-MX" sz="2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13 CuadroTexto"/>
          <p:cNvSpPr txBox="1"/>
          <p:nvPr/>
        </p:nvSpPr>
        <p:spPr>
          <a:xfrm>
            <a:off x="360807" y="2228985"/>
            <a:ext cx="2103882" cy="2293799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Programa de visitas a círculos de estudio</a:t>
            </a:r>
            <a:endParaRPr lang="es-MX" sz="2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13 CuadroTexto"/>
          <p:cNvSpPr txBox="1"/>
          <p:nvPr/>
        </p:nvSpPr>
        <p:spPr>
          <a:xfrm>
            <a:off x="6647688" y="3661888"/>
            <a:ext cx="2115312" cy="2703969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Reporte de visita al círculo de estudio</a:t>
            </a:r>
            <a:endParaRPr lang="es-MX" sz="2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13 CuadroTexto"/>
          <p:cNvSpPr txBox="1"/>
          <p:nvPr/>
        </p:nvSpPr>
        <p:spPr>
          <a:xfrm>
            <a:off x="3864102" y="5013872"/>
            <a:ext cx="2103882" cy="442674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Hispanohablante</a:t>
            </a:r>
            <a:endParaRPr lang="es-MX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4065936" y="5342874"/>
            <a:ext cx="2103882" cy="374571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MIB por etnia/lengua</a:t>
            </a:r>
            <a:endParaRPr lang="es-MX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Flecha derecha 2"/>
          <p:cNvSpPr/>
          <p:nvPr/>
        </p:nvSpPr>
        <p:spPr>
          <a:xfrm rot="965256">
            <a:off x="5819297" y="4383484"/>
            <a:ext cx="640080" cy="42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derecha 9"/>
          <p:cNvSpPr/>
          <p:nvPr/>
        </p:nvSpPr>
        <p:spPr>
          <a:xfrm rot="894673">
            <a:off x="2721864" y="3599688"/>
            <a:ext cx="640080" cy="42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0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76300" y="2449751"/>
            <a:ext cx="7340600" cy="347329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200" dirty="0"/>
              <a:t>C</a:t>
            </a:r>
            <a:r>
              <a:rPr lang="es-MX" sz="2200" dirty="0" smtClean="0"/>
              <a:t>onjunto de acciones que se desarrollan para fortalecer las prácticas educativas en el proceso de alfabetización.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/>
              <a:t>A</a:t>
            </a:r>
            <a:r>
              <a:rPr lang="es-MX" sz="2200" dirty="0" smtClean="0"/>
              <a:t> través de las interacciones de apoyo, revisión, análisis, reflexión en la práctica y realimentación, que se construyen entre el enlace educativo y el alfabetizador.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/>
              <a:t>S</a:t>
            </a:r>
            <a:r>
              <a:rPr lang="es-MX" sz="2200" dirty="0" smtClean="0"/>
              <a:t>e concretan en la ayuda educativa que el enlace puede brindar o promover con los alfabetizadores o asesores a su cargo para atender las dificultades que se les presentan.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76300" y="1530350"/>
            <a:ext cx="7340600" cy="919401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tx1"/>
                </a:solidFill>
              </a:rPr>
              <a:t>EL ACOMPAÑAMIENTO A LA PRÁCTICA EDUCATIVA DE ALFABETIZACIÓN 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CuadroTexto"/>
          <p:cNvSpPr txBox="1"/>
          <p:nvPr/>
        </p:nvSpPr>
        <p:spPr>
          <a:xfrm>
            <a:off x="604344" y="1784476"/>
            <a:ext cx="5759037" cy="52780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Producto de la sistematización mensual</a:t>
            </a:r>
            <a:endParaRPr lang="es-MX" sz="25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13 CuadroTexto"/>
          <p:cNvSpPr txBox="1"/>
          <p:nvPr/>
        </p:nvSpPr>
        <p:spPr>
          <a:xfrm>
            <a:off x="603504" y="2962656"/>
            <a:ext cx="3173808" cy="1050677"/>
          </a:xfrm>
          <a:prstGeom prst="foldedCorne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Reporte mensual de acompañamiento</a:t>
            </a:r>
            <a:endParaRPr lang="es-MX" sz="2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13 CuadroTexto"/>
          <p:cNvSpPr txBox="1"/>
          <p:nvPr/>
        </p:nvSpPr>
        <p:spPr>
          <a:xfrm>
            <a:off x="493776" y="4793348"/>
            <a:ext cx="5797296" cy="188987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  </a:t>
            </a:r>
            <a:r>
              <a:rPr lang="es-MX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Insumo para reuniones mensuales en       coordinación de zona </a:t>
            </a:r>
          </a:p>
          <a:p>
            <a:r>
              <a:rPr lang="es-MX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  Temas para análisis y reflexión</a:t>
            </a:r>
          </a:p>
          <a:p>
            <a:pPr marL="342900" indent="-342900">
              <a:buFontTx/>
              <a:buChar char="-"/>
            </a:pPr>
            <a:r>
              <a:rPr lang="es-MX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Fuente de realimentación del proceso</a:t>
            </a:r>
          </a:p>
          <a:p>
            <a:pPr marL="342900" indent="-342900">
              <a:buFontTx/>
              <a:buChar char="-"/>
            </a:pPr>
            <a:r>
              <a:rPr lang="es-MX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Propuestas para el seguimiento de asuntos.</a:t>
            </a:r>
            <a:endParaRPr lang="es-MX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1778138" y="2487403"/>
            <a:ext cx="393192" cy="39319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abajo 9"/>
          <p:cNvSpPr/>
          <p:nvPr/>
        </p:nvSpPr>
        <p:spPr>
          <a:xfrm>
            <a:off x="1778138" y="4172473"/>
            <a:ext cx="393192" cy="39319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388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CuadroTexto"/>
          <p:cNvSpPr txBox="1"/>
          <p:nvPr/>
        </p:nvSpPr>
        <p:spPr>
          <a:xfrm>
            <a:off x="504602" y="1365347"/>
            <a:ext cx="6710014" cy="527804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Instrumento de apoyo para el alfabetizador</a:t>
            </a:r>
            <a:endParaRPr lang="es-MX" sz="25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13 CuadroTexto"/>
          <p:cNvSpPr txBox="1"/>
          <p:nvPr/>
        </p:nvSpPr>
        <p:spPr>
          <a:xfrm>
            <a:off x="723246" y="2430003"/>
            <a:ext cx="7634369" cy="1379101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-Cuaderno del alfabetizador hispanohablante</a:t>
            </a:r>
          </a:p>
          <a:p>
            <a:r>
              <a:rPr lang="es-MX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-Cuaderno del alfabetizador indígena bilingüe/p</a:t>
            </a:r>
            <a:r>
              <a:rPr lang="es-MX" sz="25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 etnia/lengua </a:t>
            </a:r>
            <a:endParaRPr lang="es-MX" sz="2500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3163824" y="2035383"/>
            <a:ext cx="320040" cy="265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 abajo 7"/>
          <p:cNvSpPr/>
          <p:nvPr/>
        </p:nvSpPr>
        <p:spPr>
          <a:xfrm>
            <a:off x="4754880" y="3938505"/>
            <a:ext cx="320040" cy="266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13 CuadroTexto"/>
          <p:cNvSpPr txBox="1"/>
          <p:nvPr/>
        </p:nvSpPr>
        <p:spPr>
          <a:xfrm>
            <a:off x="813817" y="4297465"/>
            <a:ext cx="7822256" cy="2400657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Propósitos:</a:t>
            </a:r>
          </a:p>
          <a:p>
            <a:r>
              <a:rPr lang="es-MX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Llevar un seguimiento puntual de logros</a:t>
            </a:r>
            <a:r>
              <a:rPr lang="es-MX" sz="22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s-MX" sz="2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MX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Propiciar la formación continua del alfabetizador en la tarea que realiza.</a:t>
            </a:r>
          </a:p>
          <a:p>
            <a:r>
              <a:rPr lang="es-MX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Propiciar la reflexión del alfabetizador y el enlace.</a:t>
            </a:r>
          </a:p>
          <a:p>
            <a:r>
              <a:rPr lang="es-MX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Facilitar la realimentación de los aspectos pedagógicos.  </a:t>
            </a:r>
          </a:p>
        </p:txBody>
      </p:sp>
    </p:spTree>
    <p:extLst>
      <p:ext uri="{BB962C8B-B14F-4D97-AF65-F5344CB8AC3E}">
        <p14:creationId xmlns:p14="http://schemas.microsoft.com/office/powerpoint/2010/main" val="113417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76300" y="1435100"/>
            <a:ext cx="7340600" cy="461665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tx1"/>
                </a:solidFill>
              </a:rPr>
              <a:t>COMPONENTES DE LA ESTRATEGIA 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52500" y="3861385"/>
            <a:ext cx="2238375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Componentes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86297" y="5339060"/>
            <a:ext cx="353060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3. Materiales de apoyo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86301" y="3840455"/>
            <a:ext cx="3530600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2. Esquema operativo de la estrategia de acompañamiento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86300" y="2702520"/>
            <a:ext cx="353060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1. Formación de enlaces y alfabetizadores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3705225" y="2702520"/>
            <a:ext cx="352425" cy="3098205"/>
          </a:xfrm>
          <a:prstGeom prst="leftBrace">
            <a:avLst>
              <a:gd name="adj1" fmla="val 8333"/>
              <a:gd name="adj2" fmla="val 4713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94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305300" y="2660609"/>
            <a:ext cx="4191001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/>
              <a:t>Los esquemas de formación inicial y continua deberán incluir la estrategia de acompañamiento, así como sus instrumentos de registro para trabajar la realimentación.</a:t>
            </a:r>
            <a:endParaRPr lang="es-MX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38174" y="3338755"/>
            <a:ext cx="2577466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1. Formación de enlaces y alfabetizadores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3486150" y="3753325"/>
            <a:ext cx="628650" cy="3038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76300" y="1435100"/>
            <a:ext cx="2609850" cy="461665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tx1"/>
                </a:solidFill>
              </a:rPr>
              <a:t>COMPONENTES…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57200" y="2206625"/>
            <a:ext cx="291465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Esquema operativo de la estrategia 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8149" y="1282700"/>
            <a:ext cx="2524125" cy="461665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tx1"/>
                </a:solidFill>
              </a:rPr>
              <a:t>COMPONENTES…</a:t>
            </a:r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14440"/>
            <a:ext cx="8210550" cy="49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38750" y="1388069"/>
            <a:ext cx="3420094" cy="5186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latin typeface="Andalus" pitchFamily="18" charset="-78"/>
                <a:cs typeface="Andalus" pitchFamily="18" charset="-78"/>
              </a:rPr>
              <a:t>DIMENSIONES DEL PROCESO EDUCATIVO</a:t>
            </a:r>
          </a:p>
          <a:p>
            <a:endParaRPr lang="es-MX" sz="1700" b="1" u="sng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s-MX" sz="1900" b="1" i="1" dirty="0" smtClean="0">
                <a:latin typeface="Andalus" pitchFamily="18" charset="-78"/>
                <a:cs typeface="Andalus" pitchFamily="18" charset="-78"/>
              </a:rPr>
              <a:t>Pedagógica</a:t>
            </a:r>
            <a:endParaRPr lang="es-MX" sz="1900" b="1" i="1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MX" sz="1900" dirty="0" smtClean="0">
                <a:latin typeface="Andalus" pitchFamily="18" charset="-78"/>
                <a:cs typeface="Andalus" pitchFamily="18" charset="-78"/>
              </a:rPr>
              <a:t>Aspectos relacionados con la formación de las figuras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900" dirty="0" smtClean="0">
                <a:latin typeface="Andalus" pitchFamily="18" charset="-78"/>
                <a:cs typeface="Andalus" pitchFamily="18" charset="-78"/>
              </a:rPr>
              <a:t>Avance del proceso educativo de las personas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900" dirty="0" smtClean="0">
                <a:latin typeface="Andalus" pitchFamily="18" charset="-78"/>
                <a:cs typeface="Andalus" pitchFamily="18" charset="-78"/>
              </a:rPr>
              <a:t>Funcionalidad y pertinencia de los materiales</a:t>
            </a:r>
          </a:p>
          <a:p>
            <a:r>
              <a:rPr lang="es-MX" sz="1900" b="1" i="1" dirty="0" smtClean="0">
                <a:latin typeface="Andalus" pitchFamily="18" charset="-78"/>
                <a:cs typeface="Andalus" pitchFamily="18" charset="-78"/>
              </a:rPr>
              <a:t>Operativa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900" dirty="0" smtClean="0">
                <a:latin typeface="Andalus" pitchFamily="18" charset="-78"/>
                <a:cs typeface="Andalus" pitchFamily="18" charset="-78"/>
              </a:rPr>
              <a:t>Condiciones del espacio, horarios y materiales</a:t>
            </a:r>
          </a:p>
          <a:p>
            <a:r>
              <a:rPr lang="es-MX" sz="1900" b="1" i="1" dirty="0" smtClean="0">
                <a:latin typeface="Andalus" pitchFamily="18" charset="-78"/>
                <a:cs typeface="Andalus" pitchFamily="18" charset="-78"/>
              </a:rPr>
              <a:t>Comunicación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900" dirty="0" smtClean="0">
                <a:latin typeface="Andalus" pitchFamily="18" charset="-78"/>
                <a:cs typeface="Andalus" pitchFamily="18" charset="-78"/>
              </a:rPr>
              <a:t>Ambiente grupal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900" dirty="0" smtClean="0">
                <a:latin typeface="Andalus" pitchFamily="18" charset="-78"/>
                <a:cs typeface="Andalus" pitchFamily="18" charset="-78"/>
              </a:rPr>
              <a:t>Interacciones entre los participantes</a:t>
            </a:r>
            <a:endParaRPr lang="es-MX" sz="1700" b="1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5549"/>
            <a:ext cx="45053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70918" y="1340443"/>
            <a:ext cx="4501182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Reunión de balance educativo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199" y="2121815"/>
            <a:ext cx="8220076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/>
                </a:solidFill>
                <a:latin typeface="+mj-lt"/>
                <a:cs typeface="Andalus" pitchFamily="18" charset="-78"/>
              </a:rPr>
              <a:t>Espacio que comparten el </a:t>
            </a:r>
            <a:r>
              <a:rPr lang="es-MX" sz="2400" dirty="0">
                <a:solidFill>
                  <a:schemeClr val="tx1"/>
                </a:solidFill>
                <a:latin typeface="+mj-lt"/>
                <a:cs typeface="Andalus" pitchFamily="18" charset="-78"/>
              </a:rPr>
              <a:t>t</a:t>
            </a:r>
            <a:r>
              <a:rPr lang="es-MX" sz="2400" dirty="0" smtClean="0">
                <a:solidFill>
                  <a:schemeClr val="tx1"/>
                </a:solidFill>
                <a:latin typeface="+mj-lt"/>
                <a:cs typeface="Andalus" pitchFamily="18" charset="-78"/>
              </a:rPr>
              <a:t>écnico docente, el enlace educativo y los alfabetizadores a quienes este último apoya con el propósito de: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/>
                </a:solidFill>
                <a:latin typeface="+mj-lt"/>
                <a:cs typeface="Andalus" pitchFamily="18" charset="-78"/>
              </a:rPr>
              <a:t>Intercambiar experiencias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/>
                </a:solidFill>
                <a:latin typeface="+mj-lt"/>
                <a:cs typeface="Andalus" pitchFamily="18" charset="-78"/>
              </a:rPr>
              <a:t>Revisar la práctica educativa para propiciar la reflexión</a:t>
            </a:r>
          </a:p>
          <a:p>
            <a:pPr marL="285750" indent="-285750">
              <a:buFontTx/>
              <a:buChar char="-"/>
            </a:pPr>
            <a:r>
              <a:rPr lang="es-MX" sz="2400" dirty="0">
                <a:solidFill>
                  <a:schemeClr val="tx1"/>
                </a:solidFill>
                <a:latin typeface="+mj-lt"/>
                <a:cs typeface="Andalus" pitchFamily="18" charset="-78"/>
              </a:rPr>
              <a:t>I</a:t>
            </a:r>
            <a:r>
              <a:rPr lang="es-MX" sz="2400" dirty="0" smtClean="0">
                <a:solidFill>
                  <a:schemeClr val="tx1"/>
                </a:solidFill>
                <a:latin typeface="+mj-lt"/>
                <a:cs typeface="Andalus" pitchFamily="18" charset="-78"/>
              </a:rPr>
              <a:t>dentificar logros, avances,  principales dificultades en el aprendizaje de los educandos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/>
                </a:solidFill>
                <a:latin typeface="+mj-lt"/>
                <a:cs typeface="Andalus" pitchFamily="18" charset="-78"/>
              </a:rPr>
              <a:t>Identificar problemas comunes que se presentan con los contenidos, aplicación de la metodología 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/>
                </a:solidFill>
                <a:latin typeface="+mj-lt"/>
                <a:cs typeface="Andalus" pitchFamily="18" charset="-78"/>
              </a:rPr>
              <a:t>Plantear propuestas que ayuden a mejorar los avances y a atender las dificultades de aprendizaje.</a:t>
            </a:r>
            <a:endParaRPr lang="es-MX" sz="2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74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7676" y="2024305"/>
            <a:ext cx="8239124" cy="3416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2400" dirty="0" smtClean="0">
                <a:latin typeface="+mj-lt"/>
                <a:cs typeface="Andalus" pitchFamily="18" charset="-78"/>
              </a:rPr>
              <a:t>Propiciar el intercambio de experiencias entre los alfabetizadores, el enlace educativo y en técnico docente en relación con las dificultades del proceso educativo y las acciones implementadas  para superarlas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400" dirty="0" smtClean="0">
                <a:latin typeface="+mj-lt"/>
                <a:cs typeface="Andalus" pitchFamily="18" charset="-78"/>
              </a:rPr>
              <a:t>Generar la reflexión de los alfabetizadores, enlace educativo y técnico docente para mejorar la práctica educativa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400" dirty="0" smtClean="0">
                <a:latin typeface="+mj-lt"/>
                <a:cs typeface="Andalus" pitchFamily="18" charset="-78"/>
              </a:rPr>
              <a:t>Desarrollar temas específicos para fortalecer los conocimientos y habilidades de los alfabetizadores, por vertiente del </a:t>
            </a:r>
            <a:r>
              <a:rPr lang="es-MX" sz="2400" dirty="0" err="1" smtClean="0">
                <a:latin typeface="+mj-lt"/>
                <a:cs typeface="Andalus" pitchFamily="18" charset="-78"/>
              </a:rPr>
              <a:t>MEVyT</a:t>
            </a:r>
            <a:endParaRPr lang="es-MX" sz="24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95324" y="5440625"/>
            <a:ext cx="7991475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Andalus" pitchFamily="18" charset="-78"/>
                <a:cs typeface="Andalus" pitchFamily="18" charset="-78"/>
              </a:rPr>
              <a:t>Se propone que se lleve a cabo en forma mensual</a:t>
            </a:r>
          </a:p>
          <a:p>
            <a:pPr algn="ctr"/>
            <a:r>
              <a:rPr lang="es-MX" sz="2200" b="1" dirty="0" smtClean="0">
                <a:latin typeface="Andalus" pitchFamily="18" charset="-78"/>
                <a:cs typeface="Andalus" pitchFamily="18" charset="-78"/>
              </a:rPr>
              <a:t> con una duración mínima de 3 horas 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64084" y="1340441"/>
            <a:ext cx="4501182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Principales propósitos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389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32817" y="1433110"/>
            <a:ext cx="3615357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Visitas a círculos de estudio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3399" y="2274215"/>
            <a:ext cx="8220075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200" dirty="0" smtClean="0">
                <a:latin typeface="+mj-lt"/>
                <a:cs typeface="Andalus" pitchFamily="18" charset="-78"/>
              </a:rPr>
              <a:t>Las realiza el enlace educativo</a:t>
            </a:r>
            <a:r>
              <a:rPr lang="es-MX" sz="2200" dirty="0">
                <a:latin typeface="+mj-lt"/>
                <a:cs typeface="Andalus" pitchFamily="18" charset="-78"/>
              </a:rPr>
              <a:t> </a:t>
            </a:r>
            <a:r>
              <a:rPr lang="es-MX" sz="2200" dirty="0" smtClean="0">
                <a:latin typeface="+mj-lt"/>
                <a:cs typeface="Andalus" pitchFamily="18" charset="-78"/>
              </a:rPr>
              <a:t>al círculo de estudio o a espacios en los que tiene lugar la práctica educativa, con la finalidad de observar el desempeño del alfabetizador para facilitar el aprendizaje de las personas jóvenes y adultas y el ambiente de aprendizaje.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32817" y="3995336"/>
            <a:ext cx="3358184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itchFamily="18" charset="-78"/>
                <a:cs typeface="Andalus" pitchFamily="18" charset="-78"/>
              </a:rPr>
              <a:t>Principales propósitos </a:t>
            </a:r>
            <a:endParaRPr lang="es-MX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399" y="4886833"/>
            <a:ext cx="8220075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2200" dirty="0" smtClean="0">
                <a:latin typeface="+mj-lt"/>
                <a:cs typeface="Andalus" pitchFamily="18" charset="-78"/>
              </a:rPr>
              <a:t>Detectar los factores que favorecen u obstaculizan la operación del círculo de estudio y comentar con el alfabetizador las necesidades de materiales para impulsar su gestión y su distribución oportuna. </a:t>
            </a:r>
          </a:p>
        </p:txBody>
      </p:sp>
    </p:spTree>
    <p:extLst>
      <p:ext uri="{BB962C8B-B14F-4D97-AF65-F5344CB8AC3E}">
        <p14:creationId xmlns:p14="http://schemas.microsoft.com/office/powerpoint/2010/main" val="14822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5838</TotalTime>
  <Words>1114</Words>
  <Application>Microsoft Office PowerPoint</Application>
  <PresentationFormat>Presentación en pantalla (4:3)</PresentationFormat>
  <Paragraphs>129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MS PGothic</vt:lpstr>
      <vt:lpstr>Aharoni</vt:lpstr>
      <vt:lpstr>Andalus</vt:lpstr>
      <vt:lpstr>Antique Olive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Kony</dc:creator>
  <cp:lastModifiedBy>Equipo Para Eventos 07</cp:lastModifiedBy>
  <cp:revision>475</cp:revision>
  <cp:lastPrinted>2015-09-22T21:23:37Z</cp:lastPrinted>
  <dcterms:created xsi:type="dcterms:W3CDTF">2013-02-20T23:15:00Z</dcterms:created>
  <dcterms:modified xsi:type="dcterms:W3CDTF">2015-09-24T13:57:55Z</dcterms:modified>
</cp:coreProperties>
</file>