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74" r:id="rId1"/>
  </p:sldMasterIdLst>
  <p:notesMasterIdLst>
    <p:notesMasterId r:id="rId7"/>
  </p:notesMasterIdLst>
  <p:handoutMasterIdLst>
    <p:handoutMasterId r:id="rId8"/>
  </p:handoutMasterIdLst>
  <p:sldIdLst>
    <p:sldId id="619" r:id="rId2"/>
    <p:sldId id="620" r:id="rId3"/>
    <p:sldId id="632" r:id="rId4"/>
    <p:sldId id="633" r:id="rId5"/>
    <p:sldId id="631" r:id="rId6"/>
  </p:sldIdLst>
  <p:sldSz cx="9144000" cy="6858000" type="screen4x3"/>
  <p:notesSz cx="68580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avedo" initials="Laraved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006600"/>
    <a:srgbClr val="F5E4E3"/>
    <a:srgbClr val="FFD1D1"/>
    <a:srgbClr val="FBF4F3"/>
    <a:srgbClr val="F8EDEC"/>
    <a:srgbClr val="EBC8C7"/>
    <a:srgbClr val="A7C46E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 snapToGrid="0" snapToObject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1337" cy="464503"/>
          </a:xfrm>
          <a:prstGeom prst="rect">
            <a:avLst/>
          </a:prstGeom>
        </p:spPr>
        <p:txBody>
          <a:bodyPr vert="horz" lIns="91314" tIns="45659" rIns="91314" bIns="45659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5120" y="4"/>
            <a:ext cx="2971336" cy="464503"/>
          </a:xfrm>
          <a:prstGeom prst="rect">
            <a:avLst/>
          </a:prstGeom>
        </p:spPr>
        <p:txBody>
          <a:bodyPr vert="horz" wrap="square" lIns="91314" tIns="45659" rIns="91314" bIns="456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688266-3EDD-4490-B101-87D4CE919D68}" type="datetimeFigureOut">
              <a:rPr lang="es-MX" altLang="es-MX"/>
              <a:pPr>
                <a:defRPr/>
              </a:pPr>
              <a:t>22/09/2015</a:t>
            </a:fld>
            <a:endParaRPr lang="es-MX" alt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830314"/>
            <a:ext cx="2971337" cy="464503"/>
          </a:xfrm>
          <a:prstGeom prst="rect">
            <a:avLst/>
          </a:prstGeom>
        </p:spPr>
        <p:txBody>
          <a:bodyPr vert="horz" lIns="91314" tIns="45659" rIns="91314" bIns="45659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5120" y="8830314"/>
            <a:ext cx="2971336" cy="464503"/>
          </a:xfrm>
          <a:prstGeom prst="rect">
            <a:avLst/>
          </a:prstGeom>
        </p:spPr>
        <p:txBody>
          <a:bodyPr vert="horz" wrap="square" lIns="91314" tIns="45659" rIns="91314" bIns="456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B55C5B-70AA-42D1-BEDA-1E76F0E482F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520527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71337" cy="464503"/>
          </a:xfrm>
          <a:prstGeom prst="rect">
            <a:avLst/>
          </a:prstGeom>
        </p:spPr>
        <p:txBody>
          <a:bodyPr vert="horz" lIns="89613" tIns="44807" rIns="89613" bIns="44807" rtlCol="0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5120" y="4"/>
            <a:ext cx="2971336" cy="464503"/>
          </a:xfrm>
          <a:prstGeom prst="rect">
            <a:avLst/>
          </a:prstGeom>
        </p:spPr>
        <p:txBody>
          <a:bodyPr vert="horz" wrap="square" lIns="89613" tIns="44807" rIns="89613" bIns="44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995397-A1F3-477F-A585-92FA7B0CCDE3}" type="datetimeFigureOut">
              <a:rPr lang="es-MX" altLang="es-MX"/>
              <a:pPr>
                <a:defRPr/>
              </a:pPr>
              <a:t>22/09/2015</a:t>
            </a:fld>
            <a:endParaRPr lang="es-MX" alt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13" tIns="44807" rIns="89613" bIns="44807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6881" y="4416744"/>
            <a:ext cx="5484238" cy="4182111"/>
          </a:xfrm>
          <a:prstGeom prst="rect">
            <a:avLst/>
          </a:prstGeom>
        </p:spPr>
        <p:txBody>
          <a:bodyPr vert="horz" wrap="square" lIns="89613" tIns="44807" rIns="89613" bIns="44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 smtClean="0"/>
              <a:t>Haga clic para modificar el estilo de texto del patrón</a:t>
            </a:r>
          </a:p>
          <a:p>
            <a:pPr lvl="1"/>
            <a:r>
              <a:rPr lang="es-ES" altLang="es-MX" noProof="0" smtClean="0"/>
              <a:t>Segundo nivel</a:t>
            </a:r>
          </a:p>
          <a:p>
            <a:pPr lvl="2"/>
            <a:r>
              <a:rPr lang="es-ES" altLang="es-MX" noProof="0" smtClean="0"/>
              <a:t>Tercer nivel</a:t>
            </a:r>
          </a:p>
          <a:p>
            <a:pPr lvl="3"/>
            <a:r>
              <a:rPr lang="es-ES" altLang="es-MX" noProof="0" smtClean="0"/>
              <a:t>Cuarto nivel</a:t>
            </a:r>
          </a:p>
          <a:p>
            <a:pPr lvl="4"/>
            <a:r>
              <a:rPr lang="es-ES" altLang="es-MX" noProof="0" smtClean="0"/>
              <a:t>Quinto nivel</a:t>
            </a:r>
            <a:endParaRPr lang="es-MX" alt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830314"/>
            <a:ext cx="2971337" cy="464503"/>
          </a:xfrm>
          <a:prstGeom prst="rect">
            <a:avLst/>
          </a:prstGeom>
        </p:spPr>
        <p:txBody>
          <a:bodyPr vert="horz" lIns="89613" tIns="44807" rIns="89613" bIns="44807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5120" y="8830314"/>
            <a:ext cx="2971336" cy="464503"/>
          </a:xfrm>
          <a:prstGeom prst="rect">
            <a:avLst/>
          </a:prstGeom>
        </p:spPr>
        <p:txBody>
          <a:bodyPr vert="horz" wrap="square" lIns="89613" tIns="44807" rIns="89613" bIns="44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D49C62-1872-4AF8-8321-D62EA049449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09177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00EAF5-2E75-4163-8652-55C8282BA6C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  <p:pic>
        <p:nvPicPr>
          <p:cNvPr id="1031" name="Imagen 1" descr="Presentacion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38440" y="404584"/>
            <a:ext cx="2519436" cy="580571"/>
          </a:xfrm>
        </p:spPr>
        <p:txBody>
          <a:bodyPr/>
          <a:lstStyle/>
          <a:p>
            <a:pPr algn="l"/>
            <a:r>
              <a:rPr lang="es-MX" sz="3600" b="1" dirty="0" smtClean="0"/>
              <a:t>MIB </a:t>
            </a:r>
            <a:r>
              <a:rPr lang="es-MX" sz="3600" b="1" dirty="0" smtClean="0"/>
              <a:t>Urbano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44969"/>
            <a:ext cx="8229600" cy="2531732"/>
          </a:xfrm>
        </p:spPr>
        <p:txBody>
          <a:bodyPr/>
          <a:lstStyle/>
          <a:p>
            <a:pPr marL="0" lvl="0" indent="0" algn="just">
              <a:buNone/>
            </a:pPr>
            <a:r>
              <a:rPr lang="es-MX" sz="2800" b="1" dirty="0" smtClean="0"/>
              <a:t>Objetivo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s-MX" sz="2400" dirty="0"/>
              <a:t>Ampliar la atención educativa del MIB con pertinencia para la población indígena asentada en las zonas urbanas, que tiene diversos niveles de dominio de la lengua indígena y del español, así como condiciones socioculturales diferenciadas en relación con las poblaciones asentadas en sus lugares de origen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52658" y="4291012"/>
            <a:ext cx="8229600" cy="58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/>
            <a:r>
              <a:rPr lang="es-MX" sz="2800" b="1" smtClean="0"/>
              <a:t>Destinatarios</a:t>
            </a:r>
            <a:endParaRPr lang="es-MX" sz="28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90550" y="4929868"/>
            <a:ext cx="8229600" cy="14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0"/>
              </a:spcAft>
            </a:pPr>
            <a:r>
              <a:rPr lang="es-MX" sz="2400" dirty="0" smtClean="0"/>
              <a:t>Personas </a:t>
            </a:r>
            <a:r>
              <a:rPr lang="es-MX" sz="2400" dirty="0"/>
              <a:t>jóvenes y </a:t>
            </a:r>
            <a:r>
              <a:rPr lang="es-MX" sz="2400" dirty="0" smtClean="0"/>
              <a:t>adultas procedentes de pueblos indígenas, que habitan en zonas urbanas y se encuentran en rezago educativo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2645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13657" y="1186088"/>
            <a:ext cx="827314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MX" sz="2400" b="1" dirty="0" smtClean="0"/>
              <a:t>Características de los destinatarios</a:t>
            </a:r>
            <a:endParaRPr lang="es-MX" sz="2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s-MX" sz="500" dirty="0" smtClean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900" dirty="0" smtClean="0"/>
              <a:t>Migrantes </a:t>
            </a:r>
            <a:r>
              <a:rPr lang="es-MX" sz="1900" dirty="0"/>
              <a:t>indígenas asentados </a:t>
            </a:r>
            <a:r>
              <a:rPr lang="es-MX" sz="1900" dirty="0" smtClean="0"/>
              <a:t>en </a:t>
            </a:r>
            <a:r>
              <a:rPr lang="es-MX" sz="1900" dirty="0"/>
              <a:t>la </a:t>
            </a:r>
            <a:r>
              <a:rPr lang="es-MX" sz="1900" dirty="0" smtClean="0"/>
              <a:t>ciudad de 1ª o 2ª generación</a:t>
            </a:r>
            <a:endParaRPr lang="es-MX" sz="1900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900" dirty="0" smtClean="0"/>
              <a:t>Se encuentran en </a:t>
            </a:r>
            <a:r>
              <a:rPr lang="es-MX" sz="1900" dirty="0"/>
              <a:t>contextos de uso </a:t>
            </a:r>
            <a:r>
              <a:rPr lang="es-MX" sz="1900" dirty="0" smtClean="0"/>
              <a:t>y necesidad del español </a:t>
            </a:r>
            <a:r>
              <a:rPr lang="es-MX" sz="1900" dirty="0"/>
              <a:t>en condiciones </a:t>
            </a:r>
            <a:r>
              <a:rPr lang="es-MX" sz="1900" dirty="0" smtClean="0"/>
              <a:t>inequitativas </a:t>
            </a:r>
            <a:r>
              <a:rPr lang="es-MX" sz="1900" dirty="0" smtClean="0"/>
              <a:t>de marginación </a:t>
            </a:r>
            <a:r>
              <a:rPr lang="es-MX" sz="1900" dirty="0"/>
              <a:t>y discriminación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900" dirty="0"/>
              <a:t>Actividad económica predominantemente  informal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900" dirty="0" smtClean="0"/>
              <a:t>Acceso </a:t>
            </a:r>
            <a:r>
              <a:rPr lang="es-MX" sz="1900" dirty="0"/>
              <a:t>restringido a los servicios de salud y educación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900" dirty="0" smtClean="0"/>
              <a:t>Patrón de </a:t>
            </a:r>
            <a:r>
              <a:rPr lang="es-MX" sz="1900" dirty="0"/>
              <a:t>asentamiento diverso: aislado, disperso o congregado </a:t>
            </a:r>
            <a:r>
              <a:rPr lang="es-MX" sz="1900" dirty="0" smtClean="0"/>
              <a:t>multiétnico</a:t>
            </a:r>
            <a:endParaRPr lang="es-MX" sz="1900" dirty="0"/>
          </a:p>
        </p:txBody>
      </p:sp>
      <p:sp>
        <p:nvSpPr>
          <p:cNvPr id="8" name="4 Marcador de contenido"/>
          <p:cNvSpPr>
            <a:spLocks noGrp="1"/>
          </p:cNvSpPr>
          <p:nvPr>
            <p:ph sz="half" idx="1"/>
          </p:nvPr>
        </p:nvSpPr>
        <p:spPr>
          <a:xfrm>
            <a:off x="565079" y="4498907"/>
            <a:ext cx="3321121" cy="20923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MX" sz="1400" dirty="0" smtClean="0"/>
              <a:t> </a:t>
            </a:r>
            <a:r>
              <a:rPr lang="es-MX" sz="1900" i="1" dirty="0" smtClean="0"/>
              <a:t>Nivel </a:t>
            </a:r>
            <a:r>
              <a:rPr lang="es-MX" sz="1900" i="1" dirty="0"/>
              <a:t>inicial</a:t>
            </a:r>
          </a:p>
          <a:p>
            <a:pPr>
              <a:lnSpc>
                <a:spcPct val="90000"/>
              </a:lnSpc>
            </a:pPr>
            <a:r>
              <a:rPr lang="es-MX" sz="1900" dirty="0" smtClean="0"/>
              <a:t>4 </a:t>
            </a:r>
            <a:r>
              <a:rPr lang="es-MX" sz="1900" dirty="0"/>
              <a:t>módulos básicos </a:t>
            </a:r>
            <a:endParaRPr lang="es-MX" sz="1900" dirty="0" smtClean="0"/>
          </a:p>
          <a:p>
            <a:pPr>
              <a:lnSpc>
                <a:spcPct val="90000"/>
              </a:lnSpc>
            </a:pPr>
            <a:r>
              <a:rPr lang="es-MX" sz="1900" b="1" dirty="0" smtClean="0"/>
              <a:t>Alfabetizado:</a:t>
            </a:r>
            <a:r>
              <a:rPr lang="es-MX" sz="1900" dirty="0" smtClean="0"/>
              <a:t> </a:t>
            </a:r>
            <a:r>
              <a:rPr lang="es-MX" sz="1900" dirty="0" smtClean="0"/>
              <a:t>3 primeros módulos</a:t>
            </a:r>
            <a:endParaRPr lang="es-MX" sz="1900" dirty="0"/>
          </a:p>
          <a:p>
            <a:pPr>
              <a:lnSpc>
                <a:spcPct val="90000"/>
              </a:lnSpc>
            </a:pPr>
            <a:r>
              <a:rPr lang="es-MX" sz="1900" b="1" dirty="0" smtClean="0"/>
              <a:t>Conclusión de nivel:</a:t>
            </a:r>
            <a:r>
              <a:rPr lang="es-MX" sz="1900" dirty="0" smtClean="0"/>
              <a:t> </a:t>
            </a:r>
            <a:r>
              <a:rPr lang="es-MX" sz="1900" dirty="0" smtClean="0"/>
              <a:t>Con los 4 módulos </a:t>
            </a:r>
            <a:endParaRPr lang="es-MX" sz="19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79429" y="4081179"/>
            <a:ext cx="197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C00000"/>
                </a:solidFill>
              </a:rPr>
              <a:t>Ruta </a:t>
            </a:r>
            <a:r>
              <a:rPr lang="es-MX" sz="2000" b="1" dirty="0" smtClean="0">
                <a:solidFill>
                  <a:srgbClr val="C00000"/>
                </a:solidFill>
              </a:rPr>
              <a:t>1</a:t>
            </a:r>
            <a:endParaRPr lang="es-MX" sz="2000" dirty="0">
              <a:solidFill>
                <a:srgbClr val="C00000"/>
              </a:solidFill>
            </a:endParaRPr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5088169" y="4432232"/>
            <a:ext cx="3265256" cy="20923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MX" sz="3000" dirty="0" smtClean="0"/>
              <a:t> </a:t>
            </a:r>
            <a:r>
              <a:rPr lang="es-MX" sz="1900" i="1" dirty="0" smtClean="0"/>
              <a:t>Nivel </a:t>
            </a:r>
            <a:r>
              <a:rPr lang="es-MX" sz="1900" i="1" dirty="0"/>
              <a:t>inicial</a:t>
            </a:r>
          </a:p>
          <a:p>
            <a:r>
              <a:rPr lang="es-MX" sz="1900" dirty="0" smtClean="0"/>
              <a:t>3 módulos básicos </a:t>
            </a:r>
            <a:endParaRPr lang="es-MX" sz="1900" dirty="0" smtClean="0"/>
          </a:p>
          <a:p>
            <a:r>
              <a:rPr lang="es-MX" sz="1900" b="1" dirty="0" smtClean="0"/>
              <a:t>Alfabetizado: </a:t>
            </a:r>
            <a:r>
              <a:rPr lang="es-MX" sz="1900" dirty="0" smtClean="0"/>
              <a:t>2 primeros módulos</a:t>
            </a:r>
            <a:endParaRPr lang="es-MX" sz="1900" dirty="0" smtClean="0"/>
          </a:p>
          <a:p>
            <a:r>
              <a:rPr lang="es-MX" sz="1900" b="1" dirty="0" smtClean="0"/>
              <a:t>Conclusión </a:t>
            </a:r>
            <a:r>
              <a:rPr lang="es-MX" sz="1900" b="1" dirty="0"/>
              <a:t>de nivel:</a:t>
            </a:r>
            <a:r>
              <a:rPr lang="es-MX" sz="1900" dirty="0"/>
              <a:t> </a:t>
            </a:r>
            <a:r>
              <a:rPr lang="es-MX" sz="1900" dirty="0" smtClean="0"/>
              <a:t> Con los 3 módulos</a:t>
            </a:r>
            <a:endParaRPr lang="es-MX" sz="1900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5602519" y="4081178"/>
            <a:ext cx="1972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006600"/>
                </a:solidFill>
              </a:rPr>
              <a:t>Ruta 2</a:t>
            </a:r>
            <a:endParaRPr lang="es-MX" sz="2000" dirty="0">
              <a:solidFill>
                <a:srgbClr val="006600"/>
              </a:solidFill>
            </a:endParaRPr>
          </a:p>
        </p:txBody>
      </p:sp>
      <p:sp>
        <p:nvSpPr>
          <p:cNvPr id="12" name="3 Título"/>
          <p:cNvSpPr>
            <a:spLocks noGrp="1"/>
          </p:cNvSpPr>
          <p:nvPr>
            <p:ph type="title"/>
          </p:nvPr>
        </p:nvSpPr>
        <p:spPr>
          <a:xfrm>
            <a:off x="400050" y="3705225"/>
            <a:ext cx="5391150" cy="394642"/>
          </a:xfrm>
        </p:spPr>
        <p:txBody>
          <a:bodyPr>
            <a:noAutofit/>
          </a:bodyPr>
          <a:lstStyle/>
          <a:p>
            <a:pPr algn="l" defTabSz="457200">
              <a:spcBef>
                <a:spcPts val="0"/>
              </a:spcBef>
              <a:spcAft>
                <a:spcPts val="0"/>
              </a:spcAft>
            </a:pPr>
            <a:r>
              <a:rPr lang="es-MX" sz="2400" b="1" dirty="0">
                <a:latin typeface="Calibri" pitchFamily="34" charset="0"/>
                <a:cs typeface="+mn-cs"/>
              </a:rPr>
              <a:t>Propuesta curricular  para el nivel inicial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3338440" y="404584"/>
            <a:ext cx="2519436" cy="58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/>
            <a:r>
              <a:rPr lang="es-MX" sz="3600" b="1" smtClean="0"/>
              <a:t>MIB Urbano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372267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9525" y="1063030"/>
            <a:ext cx="9124950" cy="5742583"/>
            <a:chOff x="9525" y="1063030"/>
            <a:chExt cx="9124950" cy="574258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1119188"/>
              <a:ext cx="9124950" cy="568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564444" y="4570704"/>
              <a:ext cx="948267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</a:rPr>
                <a:t>MIIBES 2 Hablemos </a:t>
              </a:r>
              <a:r>
                <a:rPr lang="es-MX" sz="800" b="1" dirty="0">
                  <a:solidFill>
                    <a:schemeClr val="bg1"/>
                  </a:solidFill>
                </a:rPr>
                <a:t>español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117428" y="3437223"/>
              <a:ext cx="1055771" cy="4154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1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Empiezo a leer y escribir en </a:t>
              </a:r>
              <a:r>
                <a:rPr lang="es-MX" sz="700" b="1" dirty="0">
                  <a:solidFill>
                    <a:schemeClr val="bg1"/>
                  </a:solidFill>
                </a:rPr>
                <a:t>mi lengua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477897" y="3720259"/>
              <a:ext cx="1055771" cy="4154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3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Leo y escribo  </a:t>
              </a:r>
              <a:r>
                <a:rPr lang="es-MX" sz="700" b="1" dirty="0">
                  <a:solidFill>
                    <a:schemeClr val="bg1"/>
                  </a:solidFill>
                </a:rPr>
                <a:t>en mi lengua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117428" y="3946961"/>
              <a:ext cx="1055771" cy="30777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2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Hablemos español</a:t>
              </a:r>
              <a:endParaRPr lang="es-MX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7841582" y="3531463"/>
              <a:ext cx="912469" cy="4154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5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Uso la lengua escrita</a:t>
              </a:r>
              <a:endParaRPr lang="es-MX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843582" y="3999703"/>
              <a:ext cx="912469" cy="30777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7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Escribo mi lengua</a:t>
              </a:r>
              <a:endParaRPr lang="es-MX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2457450" y="5089057"/>
              <a:ext cx="806116" cy="4154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6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Números y cuentas</a:t>
              </a:r>
              <a:endParaRPr lang="es-MX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55750" y="5646492"/>
              <a:ext cx="929431" cy="23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>
                  <a:solidFill>
                    <a:srgbClr val="003399"/>
                  </a:solidFill>
                </a:rPr>
                <a:t>La palabra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55750" y="5975727"/>
              <a:ext cx="929431" cy="338554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</a:rPr>
                <a:t>MIBES 5 Uso la lengua escrita</a:t>
              </a:r>
              <a:endParaRPr lang="es-MX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64444" y="5099670"/>
              <a:ext cx="920737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</a:rPr>
                <a:t>MIBES 1 Empiezo </a:t>
              </a:r>
              <a:r>
                <a:rPr lang="es-MX" sz="800" b="1" dirty="0">
                  <a:solidFill>
                    <a:schemeClr val="bg1"/>
                  </a:solidFill>
                </a:rPr>
                <a:t>a leer y escribir  en mi lengua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317876" y="106303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</a:rPr>
                <a:t>Ruta 1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2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150" y="642064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9</a:t>
            </a:r>
            <a:endParaRPr lang="es-ES" dirty="0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338440" y="404584"/>
            <a:ext cx="2519436" cy="580571"/>
          </a:xfrm>
        </p:spPr>
        <p:txBody>
          <a:bodyPr/>
          <a:lstStyle/>
          <a:p>
            <a:pPr algn="l"/>
            <a:r>
              <a:rPr lang="es-MX" sz="3600" b="1" dirty="0" smtClean="0"/>
              <a:t>MIB </a:t>
            </a:r>
            <a:r>
              <a:rPr lang="es-MX" sz="3600" b="1" dirty="0" smtClean="0"/>
              <a:t>Urbano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369706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355976" y="10905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Ruta 2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4444" y="5405666"/>
            <a:ext cx="94826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003399"/>
                </a:solidFill>
              </a:rPr>
              <a:t>La palabra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64444" y="5720550"/>
            <a:ext cx="94826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>
                <a:solidFill>
                  <a:srgbClr val="003399"/>
                </a:solidFill>
              </a:rPr>
              <a:t>Para empezar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9525" y="1092980"/>
            <a:ext cx="9124950" cy="5743683"/>
            <a:chOff x="9525" y="1092980"/>
            <a:chExt cx="9124950" cy="574368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1150238"/>
              <a:ext cx="9124950" cy="568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564444" y="4856454"/>
              <a:ext cx="948267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chemeClr val="bg1"/>
                  </a:solidFill>
                </a:rPr>
                <a:t>MIIBES 2 Hablemos </a:t>
              </a:r>
              <a:r>
                <a:rPr lang="es-MX" sz="800" b="1" dirty="0">
                  <a:solidFill>
                    <a:schemeClr val="bg1"/>
                  </a:solidFill>
                </a:rPr>
                <a:t>español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117428" y="3437223"/>
              <a:ext cx="1055771" cy="4154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1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Empiezo a leer y escribir en </a:t>
              </a:r>
              <a:r>
                <a:rPr lang="es-MX" sz="700" b="1" dirty="0">
                  <a:solidFill>
                    <a:schemeClr val="bg1"/>
                  </a:solidFill>
                </a:rPr>
                <a:t>mi lengua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477897" y="3720259"/>
              <a:ext cx="1055771" cy="4154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3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Leo y escribo  </a:t>
              </a:r>
              <a:r>
                <a:rPr lang="es-MX" sz="700" b="1" dirty="0">
                  <a:solidFill>
                    <a:schemeClr val="bg1"/>
                  </a:solidFill>
                </a:rPr>
                <a:t>en mi lengua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117428" y="3946961"/>
              <a:ext cx="1055771" cy="30777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2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Hablemos español</a:t>
              </a:r>
              <a:endParaRPr lang="es-MX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841582" y="3531463"/>
              <a:ext cx="912469" cy="4154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5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Uso la lengua escrita</a:t>
              </a:r>
              <a:endParaRPr lang="es-MX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843582" y="3999703"/>
              <a:ext cx="912469" cy="30777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7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Escribo mi lengua</a:t>
              </a:r>
              <a:endParaRPr lang="es-MX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457450" y="5089057"/>
              <a:ext cx="806116" cy="4154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MIBES 6 </a:t>
              </a:r>
            </a:p>
            <a:p>
              <a:pPr algn="ctr"/>
              <a:r>
                <a:rPr lang="es-MX" sz="700" b="1" dirty="0" smtClean="0">
                  <a:solidFill>
                    <a:schemeClr val="bg1"/>
                  </a:solidFill>
                </a:rPr>
                <a:t>Números y cuentas</a:t>
              </a:r>
              <a:endParaRPr lang="es-MX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355976" y="109298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</a:rPr>
                <a:t>Ruta 2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64444" y="5456813"/>
              <a:ext cx="94826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>
                  <a:solidFill>
                    <a:srgbClr val="003399"/>
                  </a:solidFill>
                </a:rPr>
                <a:t>La palabra</a:t>
              </a: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64445" y="5816853"/>
              <a:ext cx="94826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>
                  <a:solidFill>
                    <a:srgbClr val="003399"/>
                  </a:solidFill>
                </a:rPr>
                <a:t>Para empezar</a:t>
              </a:r>
            </a:p>
          </p:txBody>
        </p:sp>
      </p:grpSp>
      <p:sp>
        <p:nvSpPr>
          <p:cNvPr id="18" name="21 Marcador de número de diapositiva"/>
          <p:cNvSpPr txBox="1">
            <a:spLocks/>
          </p:cNvSpPr>
          <p:nvPr/>
        </p:nvSpPr>
        <p:spPr>
          <a:xfrm>
            <a:off x="7000875" y="64683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s-ES" dirty="0" smtClean="0"/>
              <a:t>11</a:t>
            </a:r>
            <a:endParaRPr lang="es-ES" dirty="0"/>
          </a:p>
        </p:txBody>
      </p: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3338440" y="404584"/>
            <a:ext cx="2519436" cy="580571"/>
          </a:xfrm>
        </p:spPr>
        <p:txBody>
          <a:bodyPr/>
          <a:lstStyle/>
          <a:p>
            <a:pPr algn="l"/>
            <a:r>
              <a:rPr lang="es-MX" sz="3600" b="1" dirty="0" smtClean="0"/>
              <a:t>MIB </a:t>
            </a:r>
            <a:r>
              <a:rPr lang="es-MX" sz="3600" b="1" dirty="0" smtClean="0"/>
              <a:t>Urbano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98947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262743"/>
            <a:ext cx="8229600" cy="487128"/>
          </a:xfrm>
        </p:spPr>
        <p:txBody>
          <a:bodyPr/>
          <a:lstStyle/>
          <a:p>
            <a:pPr algn="l"/>
            <a:r>
              <a:rPr lang="es-MX" sz="2400" b="1" dirty="0" smtClean="0"/>
              <a:t>Etapas de implantación</a:t>
            </a:r>
            <a:endParaRPr lang="es-MX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64170"/>
            <a:ext cx="3962400" cy="4263518"/>
          </a:xfr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pPr marL="0" lvl="0" indent="0">
              <a:buNone/>
            </a:pPr>
            <a:endParaRPr lang="es-MX" sz="1600" dirty="0" smtClean="0"/>
          </a:p>
          <a:p>
            <a:pPr marL="0" lvl="0" indent="0">
              <a:buNone/>
            </a:pPr>
            <a:r>
              <a:rPr lang="es-MX" sz="1600" dirty="0" smtClean="0"/>
              <a:t>1</a:t>
            </a:r>
            <a:r>
              <a:rPr lang="es-MX" sz="1600" dirty="0"/>
              <a:t>. </a:t>
            </a:r>
            <a:r>
              <a:rPr lang="es-MX" sz="1600" dirty="0" smtClean="0"/>
              <a:t>Planeación:</a:t>
            </a:r>
            <a:endParaRPr lang="es-MX" sz="1600" dirty="0"/>
          </a:p>
          <a:p>
            <a:pPr indent="-76200">
              <a:spcBef>
                <a:spcPts val="0"/>
              </a:spcBef>
              <a:spcAft>
                <a:spcPts val="0"/>
              </a:spcAft>
            </a:pPr>
            <a:r>
              <a:rPr lang="es-MX" sz="1200" dirty="0" smtClean="0"/>
              <a:t>Asignación de presupuesto para figuras y operación.</a:t>
            </a:r>
            <a:endParaRPr lang="es-MX" sz="1200" dirty="0"/>
          </a:p>
          <a:p>
            <a:pPr lvl="0" indent="-76200">
              <a:spcBef>
                <a:spcPts val="0"/>
              </a:spcBef>
              <a:spcAft>
                <a:spcPts val="0"/>
              </a:spcAft>
            </a:pPr>
            <a:r>
              <a:rPr lang="es-MX" sz="1200" dirty="0" smtClean="0"/>
              <a:t>Focalización  de las zonas </a:t>
            </a:r>
            <a:r>
              <a:rPr lang="es-MX" sz="1200" dirty="0" smtClean="0"/>
              <a:t>de atención</a:t>
            </a:r>
            <a:endParaRPr lang="es-MX" sz="1200" dirty="0" smtClean="0"/>
          </a:p>
          <a:p>
            <a:pPr lvl="0" indent="-76200">
              <a:spcBef>
                <a:spcPts val="0"/>
              </a:spcBef>
              <a:spcAft>
                <a:spcPts val="0"/>
              </a:spcAft>
            </a:pPr>
            <a:r>
              <a:rPr lang="es-MX" sz="1200" dirty="0" smtClean="0"/>
              <a:t>Identificación de lenguas habladas y correspondencia con etnias/lengua del </a:t>
            </a:r>
            <a:r>
              <a:rPr lang="es-MX" sz="1600" dirty="0" smtClean="0"/>
              <a:t>INEA</a:t>
            </a:r>
          </a:p>
          <a:p>
            <a:pPr indent="-76200">
              <a:spcBef>
                <a:spcPts val="0"/>
              </a:spcBef>
              <a:spcAft>
                <a:spcPts val="0"/>
              </a:spcAft>
            </a:pPr>
            <a:r>
              <a:rPr lang="es-MX" sz="1200" dirty="0"/>
              <a:t>Dotación </a:t>
            </a:r>
            <a:r>
              <a:rPr lang="es-MX" sz="1200" dirty="0" smtClean="0"/>
              <a:t>de materiales, evaluaciones formativas y de </a:t>
            </a:r>
            <a:r>
              <a:rPr lang="es-MX" sz="1200" dirty="0"/>
              <a:t>evaluaciones </a:t>
            </a:r>
            <a:r>
              <a:rPr lang="es-MX" sz="1200" dirty="0" smtClean="0"/>
              <a:t>finales</a:t>
            </a:r>
          </a:p>
          <a:p>
            <a:pPr marL="0" lvl="0" indent="0">
              <a:buNone/>
            </a:pPr>
            <a:endParaRPr lang="es-MX" sz="16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MX" sz="1600" dirty="0" smtClean="0">
                <a:solidFill>
                  <a:prstClr val="black"/>
                </a:solidFill>
              </a:rPr>
              <a:t>2. Integración de figuras responsables:</a:t>
            </a:r>
          </a:p>
          <a:p>
            <a:pPr lvl="0" indent="-76200">
              <a:spcBef>
                <a:spcPts val="0"/>
              </a:spcBef>
              <a:spcAft>
                <a:spcPts val="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Responsables </a:t>
            </a:r>
            <a:r>
              <a:rPr lang="es-MX" sz="1200" dirty="0">
                <a:solidFill>
                  <a:prstClr val="black"/>
                </a:solidFill>
              </a:rPr>
              <a:t>de Proyecto/formadores</a:t>
            </a:r>
          </a:p>
          <a:p>
            <a:pPr lvl="0" indent="-76200">
              <a:spcBef>
                <a:spcPts val="0"/>
              </a:spcBef>
              <a:spcAft>
                <a:spcPts val="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Enlaces educativos, Enlaces regionales, Técnicos docentes</a:t>
            </a:r>
            <a:endParaRPr lang="es-MX" sz="1200" dirty="0">
              <a:solidFill>
                <a:prstClr val="black"/>
              </a:solidFill>
            </a:endParaRPr>
          </a:p>
          <a:p>
            <a:pPr lvl="0" indent="-76200">
              <a:spcBef>
                <a:spcPts val="0"/>
              </a:spcBef>
              <a:spcAft>
                <a:spcPts val="0"/>
              </a:spcAft>
            </a:pPr>
            <a:r>
              <a:rPr lang="es-MX" sz="1200" dirty="0">
                <a:solidFill>
                  <a:prstClr val="black"/>
                </a:solidFill>
              </a:rPr>
              <a:t>Alfabetizadores bilingües del MIB-Urbano, por </a:t>
            </a:r>
            <a:r>
              <a:rPr lang="es-MX" sz="1200" dirty="0" smtClean="0">
                <a:solidFill>
                  <a:prstClr val="black"/>
                </a:solidFill>
              </a:rPr>
              <a:t>etnia/lengua (Verificación de su existencia)</a:t>
            </a:r>
            <a:endParaRPr lang="es-MX" sz="1200" dirty="0">
              <a:solidFill>
                <a:prstClr val="black"/>
              </a:solidFill>
            </a:endParaRPr>
          </a:p>
          <a:p>
            <a:pPr lvl="0" indent="-76200">
              <a:spcBef>
                <a:spcPts val="0"/>
              </a:spcBef>
              <a:spcAft>
                <a:spcPts val="0"/>
              </a:spcAft>
            </a:pPr>
            <a:r>
              <a:rPr lang="es-MX" sz="1200" dirty="0">
                <a:solidFill>
                  <a:prstClr val="black"/>
                </a:solidFill>
              </a:rPr>
              <a:t>Aplicador bilingüe por etnia/lengua</a:t>
            </a:r>
          </a:p>
          <a:p>
            <a:pPr marL="0" lvl="0" indent="0">
              <a:spcBef>
                <a:spcPts val="700"/>
              </a:spcBef>
              <a:spcAft>
                <a:spcPts val="600"/>
              </a:spcAft>
              <a:buNone/>
            </a:pPr>
            <a:r>
              <a:rPr lang="es-MX" sz="1200" dirty="0" smtClean="0"/>
              <a:t>(</a:t>
            </a:r>
            <a:r>
              <a:rPr lang="es-MX" sz="1200" dirty="0" smtClean="0"/>
              <a:t>Los IEEA o Delegaciones identifican e integran a las figuras)</a:t>
            </a:r>
            <a:endParaRPr lang="es-MX" sz="1200" dirty="0"/>
          </a:p>
          <a:p>
            <a:pPr marL="0" lvl="0" indent="0">
              <a:buNone/>
            </a:pPr>
            <a:r>
              <a:rPr lang="es-MX" sz="1600" dirty="0" smtClean="0"/>
              <a:t> </a:t>
            </a:r>
            <a:endParaRPr lang="es-MX" sz="1200" dirty="0"/>
          </a:p>
        </p:txBody>
      </p:sp>
      <p:sp>
        <p:nvSpPr>
          <p:cNvPr id="6" name="5 Rectángulo"/>
          <p:cNvSpPr/>
          <p:nvPr/>
        </p:nvSpPr>
        <p:spPr>
          <a:xfrm>
            <a:off x="4867275" y="1864170"/>
            <a:ext cx="3819527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lvl="0" indent="0">
              <a:buNone/>
            </a:pPr>
            <a:endParaRPr lang="es-MX" sz="2000" dirty="0" smtClean="0"/>
          </a:p>
          <a:p>
            <a:pPr lvl="0" defTabSz="914400" eaLnBrk="0" hangingPunct="0">
              <a:spcBef>
                <a:spcPct val="20000"/>
              </a:spcBef>
            </a:pPr>
            <a:r>
              <a:rPr lang="es-MX" sz="1600" dirty="0">
                <a:solidFill>
                  <a:prstClr val="black"/>
                </a:solidFill>
                <a:latin typeface="Calibri"/>
              </a:rPr>
              <a:t>3. Formación:</a:t>
            </a:r>
          </a:p>
          <a:p>
            <a:pPr marL="342900" lvl="0" indent="-76200" defTabSz="9144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Responsables de proyecto (DA)</a:t>
            </a:r>
          </a:p>
          <a:p>
            <a:pPr marL="342900" lvl="0" indent="-76200" defTabSz="9144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Enlaces educativos y Alfabetizadores (Responsables estatales de proyecto y Responsables de Etnia/lengua o Formadores Especializados de los estados de origen)</a:t>
            </a:r>
          </a:p>
          <a:p>
            <a:pPr marL="342900" lvl="0" indent="-76200" defTabSz="9144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Formación </a:t>
            </a:r>
            <a:r>
              <a:rPr lang="es-MX" sz="1200" dirty="0" smtClean="0">
                <a:solidFill>
                  <a:prstClr val="black"/>
                </a:solidFill>
                <a:latin typeface="Calibri"/>
              </a:rPr>
              <a:t>de otras figuras como </a:t>
            </a:r>
            <a:r>
              <a:rPr lang="es-MX" sz="1200" dirty="0" err="1" smtClean="0">
                <a:solidFill>
                  <a:prstClr val="black"/>
                </a:solidFill>
                <a:latin typeface="Calibri"/>
              </a:rPr>
              <a:t>CUSE’s</a:t>
            </a:r>
            <a:r>
              <a:rPr lang="es-MX" sz="1200" dirty="0" smtClean="0">
                <a:solidFill>
                  <a:prstClr val="black"/>
                </a:solidFill>
                <a:latin typeface="Calibri"/>
              </a:rPr>
              <a:t> (uso </a:t>
            </a:r>
            <a:r>
              <a:rPr lang="es-MX" sz="1200" dirty="0">
                <a:solidFill>
                  <a:prstClr val="black"/>
                </a:solidFill>
                <a:latin typeface="Calibri"/>
              </a:rPr>
              <a:t>del </a:t>
            </a:r>
            <a:r>
              <a:rPr lang="es-MX" sz="1200" dirty="0" smtClean="0">
                <a:solidFill>
                  <a:prstClr val="black"/>
                </a:solidFill>
                <a:latin typeface="Calibri"/>
              </a:rPr>
              <a:t>SASA-MIBU) y Aplicadores</a:t>
            </a:r>
            <a:endParaRPr lang="es-MX" sz="1200" dirty="0">
              <a:solidFill>
                <a:prstClr val="black"/>
              </a:solidFill>
              <a:latin typeface="Calibri"/>
            </a:endParaRPr>
          </a:p>
          <a:p>
            <a:pPr lvl="0" defTabSz="914400" eaLnBrk="0" hangingPunct="0">
              <a:spcBef>
                <a:spcPct val="20000"/>
              </a:spcBef>
            </a:pPr>
            <a:endParaRPr lang="es-MX" sz="1600" dirty="0" smtClean="0">
              <a:solidFill>
                <a:prstClr val="black"/>
              </a:solidFill>
              <a:latin typeface="Calibri"/>
            </a:endParaRPr>
          </a:p>
          <a:p>
            <a:pPr lvl="0" defTabSz="914400" eaLnBrk="0" hangingPunct="0">
              <a:spcBef>
                <a:spcPct val="20000"/>
              </a:spcBef>
            </a:pPr>
            <a:r>
              <a:rPr lang="es-MX" sz="1600" dirty="0" smtClean="0">
                <a:solidFill>
                  <a:prstClr val="black"/>
                </a:solidFill>
                <a:latin typeface="Calibri"/>
              </a:rPr>
              <a:t>4. Operación </a:t>
            </a:r>
            <a:r>
              <a:rPr lang="es-MX" sz="1600" dirty="0">
                <a:solidFill>
                  <a:prstClr val="black"/>
                </a:solidFill>
                <a:latin typeface="Calibri"/>
              </a:rPr>
              <a:t>del proyecto:</a:t>
            </a:r>
          </a:p>
          <a:p>
            <a:pPr marL="342900" lvl="0" indent="-76200" defTabSz="9144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Identificación y diagnóstico de la población objetivo (IEEA o Delegación con apoyo de la DA)</a:t>
            </a:r>
          </a:p>
          <a:p>
            <a:pPr marL="342900" lvl="0" indent="-76200" defTabSz="9144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Concertación y promoción educativa (IEEA o Delegación con apoyo de la DA)</a:t>
            </a:r>
          </a:p>
          <a:p>
            <a:pPr marL="342900" lvl="0" indent="-76200" defTabSz="9144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Selección de asesores (Responsable de Proyecto/Enlaces educativos)</a:t>
            </a:r>
          </a:p>
          <a:p>
            <a:pPr marL="342900" lvl="0" indent="-76200" defTabSz="9144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Integración de Círculos de estudio (Alfabetizadores)</a:t>
            </a:r>
          </a:p>
          <a:p>
            <a:pPr marL="342900" lvl="0" indent="-76200" defTabSz="9144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MX" sz="1200" dirty="0">
                <a:solidFill>
                  <a:prstClr val="black"/>
                </a:solidFill>
                <a:latin typeface="Calibri"/>
              </a:rPr>
              <a:t>Atención educativa (Alfabetizadores)</a:t>
            </a:r>
          </a:p>
          <a:p>
            <a:pPr lvl="0" defTabSz="914400" eaLnBrk="0" hangingPunct="0">
              <a:spcBef>
                <a:spcPct val="20000"/>
              </a:spcBef>
            </a:pPr>
            <a:endParaRPr lang="es-MX" sz="12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12</a:t>
            </a:r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3338440" y="404584"/>
            <a:ext cx="2519436" cy="58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/>
            <a:r>
              <a:rPr lang="es-MX" sz="3600" b="1" smtClean="0"/>
              <a:t>MIB Urbano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281466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13947</TotalTime>
  <Words>498</Words>
  <Application>Microsoft Office PowerPoint</Application>
  <PresentationFormat>Presentación en pantalla (4:3)</PresentationFormat>
  <Paragraphs>95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MIB Urbano</vt:lpstr>
      <vt:lpstr>Propuesta curricular  para el nivel inicial</vt:lpstr>
      <vt:lpstr>MIB Urbano</vt:lpstr>
      <vt:lpstr>MIB Urbano</vt:lpstr>
      <vt:lpstr>Etapas de implantación</vt:lpstr>
    </vt:vector>
  </TitlesOfParts>
  <Company>INEA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Recillas González</dc:creator>
  <cp:lastModifiedBy>Marecillas</cp:lastModifiedBy>
  <cp:revision>812</cp:revision>
  <cp:lastPrinted>2014-12-16T16:10:36Z</cp:lastPrinted>
  <dcterms:created xsi:type="dcterms:W3CDTF">2013-02-20T23:15:00Z</dcterms:created>
  <dcterms:modified xsi:type="dcterms:W3CDTF">2015-09-22T17:47:31Z</dcterms:modified>
</cp:coreProperties>
</file>