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9" d="100"/>
          <a:sy n="89" d="100"/>
        </p:scale>
        <p:origin x="-762" y="5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94E1D-BF73-4FCB-B9B8-454E917D46DD}" type="datetimeFigureOut">
              <a:rPr lang="es-MX" smtClean="0"/>
              <a:t>22/09/2015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AFDA9-C007-4B6E-B866-70227E7E7E48}" type="slidenum">
              <a:rPr lang="es-MX" smtClean="0"/>
              <a:t>‹Nº›</a:t>
            </a:fld>
            <a:endParaRPr lang="es-MX"/>
          </a:p>
        </p:txBody>
      </p:sp>
    </p:spTree>
    <p:extLst>
      <p:ext uri="{BB962C8B-B14F-4D97-AF65-F5344CB8AC3E}">
        <p14:creationId xmlns:p14="http://schemas.microsoft.com/office/powerpoint/2010/main" val="355357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BCBA526-A83D-49FC-8E70-5C3EB9F00B60}" type="slidenum">
              <a:rPr lang="es-MX" smtClean="0"/>
              <a:t>1</a:t>
            </a:fld>
            <a:endParaRPr lang="es-MX"/>
          </a:p>
        </p:txBody>
      </p:sp>
    </p:spTree>
    <p:extLst>
      <p:ext uri="{BB962C8B-B14F-4D97-AF65-F5344CB8AC3E}">
        <p14:creationId xmlns:p14="http://schemas.microsoft.com/office/powerpoint/2010/main" val="370403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125120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213897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424003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28396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109860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42773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6810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428225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105236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240582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04C4A3-52C1-4A6A-B3B3-D48E0C5F49A0}" type="datetimeFigureOut">
              <a:rPr lang="es-MX" smtClean="0"/>
              <a:t>22/09/2015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B81161C-A4CE-43A3-ADC9-1B9E1F6BDEAF}" type="slidenum">
              <a:rPr lang="es-MX" smtClean="0"/>
              <a:t>‹Nº›</a:t>
            </a:fld>
            <a:endParaRPr lang="es-MX"/>
          </a:p>
        </p:txBody>
      </p:sp>
    </p:spTree>
    <p:extLst>
      <p:ext uri="{BB962C8B-B14F-4D97-AF65-F5344CB8AC3E}">
        <p14:creationId xmlns:p14="http://schemas.microsoft.com/office/powerpoint/2010/main" val="410530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4C4A3-52C1-4A6A-B3B3-D48E0C5F49A0}" type="datetimeFigureOut">
              <a:rPr lang="es-MX" smtClean="0"/>
              <a:t>22/09/2015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1161C-A4CE-43A3-ADC9-1B9E1F6BDEAF}" type="slidenum">
              <a:rPr lang="es-MX" smtClean="0"/>
              <a:t>‹Nº›</a:t>
            </a:fld>
            <a:endParaRPr lang="es-MX"/>
          </a:p>
        </p:txBody>
      </p:sp>
    </p:spTree>
    <p:extLst>
      <p:ext uri="{BB962C8B-B14F-4D97-AF65-F5344CB8AC3E}">
        <p14:creationId xmlns:p14="http://schemas.microsoft.com/office/powerpoint/2010/main" val="332634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ruebasformate.conevyt.org.mx/index.php"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www.pruebasformate.conevyt.org.mx/index.php"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pruebasformate.conevyt.org.mx/index.php"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pruebasformate.conevyt.org.mx/index.php/biblioteca" TargetMode="External"/><Relationship Id="rId7" Type="http://schemas.openxmlformats.org/officeDocument/2006/relationships/hyperlink" Target="http://www.pruebasformate.conevyt.org.mx/index.php/sala-de-eventos"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www.pruebasformate.conevyt.org.mx/index.php/ludoteca"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pruebasformate.conevyt.org.mx/index.php/foro/categorias"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pruebasformate.conevyt.org.mx/index.php/aula-virtual"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pruebasformate.conevyt.org.mx/index.php/formadores-top" TargetMode="External"/><Relationship Id="rId7" Type="http://schemas.openxmlformats.org/officeDocument/2006/relationships/hyperlink" Target="http://www.pruebasformate.conevyt.org.mx/index.php/figuras-top"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pruebasformate.conevyt.org.mx/index.php/asesores-top"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Presentacion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706792" y="2551837"/>
            <a:ext cx="6086264" cy="2308324"/>
          </a:xfrm>
          <a:prstGeom prst="rect">
            <a:avLst/>
          </a:prstGeom>
          <a:noFill/>
          <a:ln>
            <a:noFill/>
          </a:ln>
          <a:effectLst>
            <a:outerShdw blurRad="50800" dist="38100" dir="18900000" algn="b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sz="3600" b="1" dirty="0" smtClean="0">
                <a:solidFill>
                  <a:schemeClr val="bg2">
                    <a:lumMod val="50000"/>
                  </a:schemeClr>
                </a:solidFill>
              </a:rPr>
              <a:t>Actualización</a:t>
            </a:r>
          </a:p>
          <a:p>
            <a:pPr algn="ctr"/>
            <a:r>
              <a:rPr lang="es-MX" sz="3600" b="1" dirty="0" smtClean="0">
                <a:solidFill>
                  <a:schemeClr val="bg2">
                    <a:lumMod val="50000"/>
                  </a:schemeClr>
                </a:solidFill>
              </a:rPr>
              <a:t>Portal de Formación</a:t>
            </a:r>
            <a:br>
              <a:rPr lang="es-MX" sz="3600" b="1" dirty="0" smtClean="0">
                <a:solidFill>
                  <a:schemeClr val="bg2">
                    <a:lumMod val="50000"/>
                  </a:schemeClr>
                </a:solidFill>
              </a:rPr>
            </a:br>
            <a:r>
              <a:rPr lang="es-MX" sz="3600" b="1" dirty="0" smtClean="0">
                <a:solidFill>
                  <a:schemeClr val="bg2">
                    <a:lumMod val="50000"/>
                  </a:schemeClr>
                </a:solidFill>
              </a:rPr>
              <a:t>“FormaT: Formación para ti”</a:t>
            </a:r>
          </a:p>
          <a:p>
            <a:pPr algn="ctr"/>
            <a:r>
              <a:rPr lang="es-MX" sz="3600" b="1" dirty="0" smtClean="0">
                <a:solidFill>
                  <a:schemeClr val="bg2">
                    <a:lumMod val="50000"/>
                  </a:schemeClr>
                </a:solidFill>
              </a:rPr>
              <a:t>2015</a:t>
            </a:r>
            <a:endParaRPr lang="es-MX" sz="3600" b="1" dirty="0">
              <a:solidFill>
                <a:schemeClr val="bg2">
                  <a:lumMod val="50000"/>
                </a:schemeClr>
              </a:solidFill>
            </a:endParaRPr>
          </a:p>
        </p:txBody>
      </p:sp>
      <p:sp>
        <p:nvSpPr>
          <p:cNvPr id="2" name="1 CuadroTexto"/>
          <p:cNvSpPr txBox="1"/>
          <p:nvPr/>
        </p:nvSpPr>
        <p:spPr>
          <a:xfrm>
            <a:off x="2771800" y="476672"/>
            <a:ext cx="3600401" cy="707886"/>
          </a:xfrm>
          <a:prstGeom prst="rect">
            <a:avLst/>
          </a:prstGeom>
          <a:noFill/>
        </p:spPr>
        <p:txBody>
          <a:bodyPr wrap="square" rtlCol="0">
            <a:spAutoFit/>
          </a:bodyPr>
          <a:lstStyle/>
          <a:p>
            <a:pPr algn="ctr"/>
            <a:r>
              <a:rPr lang="es-ES" sz="1000" b="1" dirty="0"/>
              <a:t>Dirección Académica</a:t>
            </a:r>
            <a:endParaRPr lang="es-MX" sz="1000" b="1" dirty="0"/>
          </a:p>
          <a:p>
            <a:pPr algn="ctr"/>
            <a:r>
              <a:rPr lang="es-ES" sz="1000" b="1" dirty="0"/>
              <a:t>Subdirección de Formación de Figuras educativas</a:t>
            </a:r>
            <a:endParaRPr lang="es-MX" sz="1000" b="1" dirty="0"/>
          </a:p>
          <a:p>
            <a:pPr algn="ctr"/>
            <a:r>
              <a:rPr lang="es-ES" sz="1000" b="1" dirty="0"/>
              <a:t>Apoyo a las Estrategias de </a:t>
            </a:r>
            <a:r>
              <a:rPr lang="es-ES" sz="1000" b="1" dirty="0" smtClean="0"/>
              <a:t>Formación</a:t>
            </a:r>
          </a:p>
          <a:p>
            <a:pPr algn="ctr"/>
            <a:r>
              <a:rPr lang="es-ES" sz="1000" b="1" dirty="0" smtClean="0"/>
              <a:t>2015</a:t>
            </a:r>
            <a:endParaRPr lang="es-MX" sz="1000" b="1" dirty="0"/>
          </a:p>
        </p:txBody>
      </p:sp>
    </p:spTree>
    <p:extLst>
      <p:ext uri="{BB962C8B-B14F-4D97-AF65-F5344CB8AC3E}">
        <p14:creationId xmlns:p14="http://schemas.microsoft.com/office/powerpoint/2010/main" val="1218482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Presentacio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842250" y="1340768"/>
            <a:ext cx="7606339" cy="1569660"/>
          </a:xfrm>
          <a:prstGeom prst="rect">
            <a:avLst/>
          </a:prstGeom>
          <a:noFill/>
          <a:ln w="9525">
            <a:noFill/>
            <a:miter lim="800000"/>
            <a:headEnd/>
            <a:tailEnd/>
          </a:ln>
        </p:spPr>
        <p:txBody>
          <a:bodyPr wrap="square">
            <a:spAutoFit/>
          </a:bodyPr>
          <a:lstStyle/>
          <a:p>
            <a:pPr defTabSz="914400">
              <a:spcBef>
                <a:spcPct val="50000"/>
              </a:spcBef>
            </a:pPr>
            <a:r>
              <a:rPr lang="es-ES" altLang="es-MX" sz="1600" dirty="0" smtClean="0">
                <a:cs typeface="MS PGothic"/>
              </a:rPr>
              <a:t>Actualmente se encuentra en periodo de prueba y verificación de los recursos. </a:t>
            </a:r>
            <a:endParaRPr lang="es-ES" altLang="es-MX" sz="1600" dirty="0">
              <a:cs typeface="MS PGothic"/>
            </a:endParaRPr>
          </a:p>
          <a:p>
            <a:pPr defTabSz="914400">
              <a:spcBef>
                <a:spcPct val="50000"/>
              </a:spcBef>
            </a:pPr>
            <a:r>
              <a:rPr lang="es-ES" altLang="es-MX" sz="1600" dirty="0" smtClean="0">
                <a:cs typeface="MS PGothic"/>
              </a:rPr>
              <a:t>Igualmente se incorporará la normatividad para el uso e incorporación de recursos. </a:t>
            </a:r>
          </a:p>
          <a:p>
            <a:pPr defTabSz="914400">
              <a:spcBef>
                <a:spcPct val="50000"/>
              </a:spcBef>
            </a:pPr>
            <a:r>
              <a:rPr lang="es-ES" altLang="es-MX" sz="1600" dirty="0" smtClean="0">
                <a:cs typeface="MS PGothic"/>
              </a:rPr>
              <a:t>Para incorporar recursos se debe llenar un formato con las especificaciones tanto técnicas como de uso y se validará en el área de Apoyo a las estrategias de formación, como área responsable del Portal.</a:t>
            </a: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876152"/>
            <a:ext cx="4996662" cy="3813723"/>
          </a:xfrm>
          <a:prstGeom prst="rect">
            <a:avLst/>
          </a:prstGeom>
        </p:spPr>
      </p:pic>
      <p:sp>
        <p:nvSpPr>
          <p:cNvPr id="5" name="4 CuadroTexto"/>
          <p:cNvSpPr txBox="1"/>
          <p:nvPr/>
        </p:nvSpPr>
        <p:spPr>
          <a:xfrm>
            <a:off x="3131840" y="692696"/>
            <a:ext cx="2618730" cy="523220"/>
          </a:xfrm>
          <a:prstGeom prst="rect">
            <a:avLst/>
          </a:prstGeom>
          <a:noFill/>
        </p:spPr>
        <p:txBody>
          <a:bodyPr wrap="none" rtlCol="0">
            <a:spAutoFit/>
          </a:bodyPr>
          <a:lstStyle/>
          <a:p>
            <a:r>
              <a:rPr lang="es-MX" sz="2800" b="1" dirty="0" smtClean="0"/>
              <a:t>ESTADO ACTUAL</a:t>
            </a:r>
            <a:endParaRPr lang="es-MX" sz="2800" b="1" dirty="0"/>
          </a:p>
        </p:txBody>
      </p:sp>
    </p:spTree>
    <p:extLst>
      <p:ext uri="{BB962C8B-B14F-4D97-AF65-F5344CB8AC3E}">
        <p14:creationId xmlns:p14="http://schemas.microsoft.com/office/powerpoint/2010/main" val="139105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descr="Presentacio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843808" y="607324"/>
            <a:ext cx="3284510" cy="523220"/>
          </a:xfrm>
          <a:prstGeom prst="rect">
            <a:avLst/>
          </a:prstGeom>
          <a:noFill/>
        </p:spPr>
        <p:txBody>
          <a:bodyPr wrap="square" rtlCol="0">
            <a:spAutoFit/>
          </a:bodyPr>
          <a:lstStyle/>
          <a:p>
            <a:pPr algn="ctr"/>
            <a:r>
              <a:rPr lang="es-MX" sz="2800" b="1" dirty="0" smtClean="0"/>
              <a:t>NUEVA IMAGEN</a:t>
            </a:r>
            <a:endParaRPr lang="es-MX" sz="2800" b="1" dirty="0"/>
          </a:p>
        </p:txBody>
      </p:sp>
      <p:pic>
        <p:nvPicPr>
          <p:cNvPr id="3" name="2 Imagen">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1484784"/>
            <a:ext cx="5917265" cy="4222671"/>
          </a:xfrm>
          <a:prstGeom prst="rect">
            <a:avLst/>
          </a:prstGeom>
          <a:ln w="25400">
            <a:solidFill>
              <a:schemeClr val="bg2">
                <a:lumMod val="50000"/>
              </a:schemeClr>
            </a:solidFill>
          </a:ln>
        </p:spPr>
      </p:pic>
      <p:sp>
        <p:nvSpPr>
          <p:cNvPr id="4" name="3 CuadroTexto"/>
          <p:cNvSpPr txBox="1"/>
          <p:nvPr/>
        </p:nvSpPr>
        <p:spPr>
          <a:xfrm>
            <a:off x="216988" y="2636912"/>
            <a:ext cx="2736304" cy="1077218"/>
          </a:xfrm>
          <a:prstGeom prst="rect">
            <a:avLst/>
          </a:prstGeom>
          <a:noFill/>
          <a:ln w="25400">
            <a:solidFill>
              <a:schemeClr val="bg2">
                <a:lumMod val="50000"/>
              </a:schemeClr>
            </a:solidFill>
          </a:ln>
        </p:spPr>
        <p:txBody>
          <a:bodyPr wrap="square" rtlCol="0">
            <a:spAutoFit/>
          </a:bodyPr>
          <a:lstStyle/>
          <a:p>
            <a:pPr marL="285750" indent="-285750">
              <a:buBlip>
                <a:blip r:embed="rId5"/>
              </a:buBlip>
            </a:pPr>
            <a:r>
              <a:rPr lang="es-MX" sz="1600" b="1" dirty="0" smtClean="0"/>
              <a:t>Más atractiva</a:t>
            </a:r>
          </a:p>
          <a:p>
            <a:pPr marL="285750" indent="-285750">
              <a:buBlip>
                <a:blip r:embed="rId5"/>
              </a:buBlip>
            </a:pPr>
            <a:r>
              <a:rPr lang="es-MX" sz="1600" b="1" dirty="0" smtClean="0"/>
              <a:t>Más dinámica </a:t>
            </a:r>
          </a:p>
          <a:p>
            <a:pPr marL="285750" indent="-285750">
              <a:buBlip>
                <a:blip r:embed="rId5"/>
              </a:buBlip>
            </a:pPr>
            <a:r>
              <a:rPr lang="es-MX" sz="1600" b="1" dirty="0" smtClean="0"/>
              <a:t>Menos saturada a la vista </a:t>
            </a:r>
          </a:p>
          <a:p>
            <a:pPr marL="285750" indent="-285750">
              <a:buBlip>
                <a:blip r:embed="rId5"/>
              </a:buBlip>
            </a:pPr>
            <a:r>
              <a:rPr lang="es-MX" sz="1600" b="1" dirty="0" smtClean="0"/>
              <a:t>Con un orden significativo </a:t>
            </a:r>
          </a:p>
        </p:txBody>
      </p:sp>
    </p:spTree>
    <p:extLst>
      <p:ext uri="{BB962C8B-B14F-4D97-AF65-F5344CB8AC3E}">
        <p14:creationId xmlns:p14="http://schemas.microsoft.com/office/powerpoint/2010/main" val="196172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 descr="Presentacio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2772043" y="332655"/>
            <a:ext cx="3284510" cy="954107"/>
          </a:xfrm>
          <a:prstGeom prst="rect">
            <a:avLst/>
          </a:prstGeom>
          <a:noFill/>
        </p:spPr>
        <p:txBody>
          <a:bodyPr wrap="square" rtlCol="0">
            <a:spAutoFit/>
          </a:bodyPr>
          <a:lstStyle/>
          <a:p>
            <a:pPr algn="ctr"/>
            <a:r>
              <a:rPr lang="es-MX" sz="2800" b="1" dirty="0" smtClean="0"/>
              <a:t>NUEVA ORGANIZACIÓN</a:t>
            </a:r>
            <a:endParaRPr lang="es-MX" sz="2800" b="1" dirty="0"/>
          </a:p>
        </p:txBody>
      </p:sp>
      <p:pic>
        <p:nvPicPr>
          <p:cNvPr id="5" name="4 Imagen">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026" y="1675405"/>
            <a:ext cx="6484600" cy="4129857"/>
          </a:xfrm>
          <a:prstGeom prst="rect">
            <a:avLst/>
          </a:prstGeom>
          <a:ln w="19050">
            <a:solidFill>
              <a:schemeClr val="bg2">
                <a:lumMod val="50000"/>
              </a:schemeClr>
            </a:solidFill>
          </a:ln>
        </p:spPr>
      </p:pic>
      <p:cxnSp>
        <p:nvCxnSpPr>
          <p:cNvPr id="7" name="6 Conector recto de flecha"/>
          <p:cNvCxnSpPr/>
          <p:nvPr/>
        </p:nvCxnSpPr>
        <p:spPr>
          <a:xfrm>
            <a:off x="2411760" y="3133318"/>
            <a:ext cx="1152128" cy="0"/>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130" y="3457204"/>
            <a:ext cx="465686" cy="61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251520" y="2852936"/>
            <a:ext cx="2160240" cy="307777"/>
          </a:xfrm>
          <a:prstGeom prst="rect">
            <a:avLst/>
          </a:prstGeom>
          <a:noFill/>
          <a:ln w="25400">
            <a:solidFill>
              <a:schemeClr val="bg2">
                <a:lumMod val="50000"/>
              </a:schemeClr>
            </a:solidFill>
          </a:ln>
        </p:spPr>
        <p:txBody>
          <a:bodyPr wrap="square" rtlCol="0">
            <a:spAutoFit/>
          </a:bodyPr>
          <a:lstStyle/>
          <a:p>
            <a:pPr algn="ctr"/>
            <a:r>
              <a:rPr lang="es-MX" sz="1400" b="1" dirty="0" smtClean="0"/>
              <a:t>NUEVAS SECCIONES </a:t>
            </a:r>
          </a:p>
        </p:txBody>
      </p:sp>
      <p:sp>
        <p:nvSpPr>
          <p:cNvPr id="14" name="13 Elipse"/>
          <p:cNvSpPr/>
          <p:nvPr/>
        </p:nvSpPr>
        <p:spPr>
          <a:xfrm>
            <a:off x="5796136" y="2924944"/>
            <a:ext cx="2592288" cy="422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uadroTexto"/>
          <p:cNvSpPr txBox="1"/>
          <p:nvPr/>
        </p:nvSpPr>
        <p:spPr>
          <a:xfrm>
            <a:off x="269630" y="3512312"/>
            <a:ext cx="2147474" cy="584775"/>
          </a:xfrm>
          <a:prstGeom prst="rect">
            <a:avLst/>
          </a:prstGeom>
          <a:noFill/>
          <a:ln w="25400">
            <a:solidFill>
              <a:schemeClr val="bg2">
                <a:lumMod val="50000"/>
              </a:schemeClr>
            </a:solidFill>
          </a:ln>
        </p:spPr>
        <p:txBody>
          <a:bodyPr wrap="square" rtlCol="0">
            <a:spAutoFit/>
          </a:bodyPr>
          <a:lstStyle/>
          <a:p>
            <a:pPr algn="ctr"/>
            <a:r>
              <a:rPr lang="es-MX" sz="1600" b="1" dirty="0" smtClean="0"/>
              <a:t>ÉNFASIS EN LAS FIGURAS EDUCATIVAS</a:t>
            </a:r>
            <a:endParaRPr lang="es-MX" sz="1600" b="1" dirty="0"/>
          </a:p>
        </p:txBody>
      </p:sp>
      <p:sp>
        <p:nvSpPr>
          <p:cNvPr id="16" name="15 Elipse"/>
          <p:cNvSpPr/>
          <p:nvPr/>
        </p:nvSpPr>
        <p:spPr>
          <a:xfrm>
            <a:off x="2877709" y="4149080"/>
            <a:ext cx="1511925"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Elipse"/>
          <p:cNvSpPr/>
          <p:nvPr/>
        </p:nvSpPr>
        <p:spPr>
          <a:xfrm>
            <a:off x="4932040" y="4032722"/>
            <a:ext cx="1656184" cy="4975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Elipse"/>
          <p:cNvSpPr/>
          <p:nvPr/>
        </p:nvSpPr>
        <p:spPr>
          <a:xfrm>
            <a:off x="6948264" y="3928864"/>
            <a:ext cx="1800200" cy="6606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CuadroTexto"/>
          <p:cNvSpPr txBox="1"/>
          <p:nvPr/>
        </p:nvSpPr>
        <p:spPr>
          <a:xfrm>
            <a:off x="330267" y="4691857"/>
            <a:ext cx="2147474" cy="1077218"/>
          </a:xfrm>
          <a:prstGeom prst="rect">
            <a:avLst/>
          </a:prstGeom>
          <a:noFill/>
          <a:ln w="25400">
            <a:solidFill>
              <a:schemeClr val="bg2">
                <a:lumMod val="50000"/>
              </a:schemeClr>
            </a:solidFill>
          </a:ln>
        </p:spPr>
        <p:txBody>
          <a:bodyPr wrap="square" rtlCol="0">
            <a:spAutoFit/>
          </a:bodyPr>
          <a:lstStyle/>
          <a:p>
            <a:pPr algn="ctr"/>
            <a:r>
              <a:rPr lang="es-MX" sz="1600" b="1" dirty="0" smtClean="0"/>
              <a:t>Conserva los contenidos pero con una distribución distinta </a:t>
            </a:r>
            <a:endParaRPr lang="es-MX" sz="1600" b="1" dirty="0"/>
          </a:p>
        </p:txBody>
      </p:sp>
      <p:sp>
        <p:nvSpPr>
          <p:cNvPr id="21" name="20 Elipse"/>
          <p:cNvSpPr/>
          <p:nvPr/>
        </p:nvSpPr>
        <p:spPr>
          <a:xfrm>
            <a:off x="3060075" y="4589512"/>
            <a:ext cx="4176221" cy="11795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Elipse"/>
          <p:cNvSpPr/>
          <p:nvPr/>
        </p:nvSpPr>
        <p:spPr>
          <a:xfrm>
            <a:off x="7380311" y="5169094"/>
            <a:ext cx="1511925"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Elipse"/>
          <p:cNvSpPr/>
          <p:nvPr/>
        </p:nvSpPr>
        <p:spPr>
          <a:xfrm>
            <a:off x="7380312" y="5457126"/>
            <a:ext cx="1511925" cy="348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39917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 descr="Presentacio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2772043" y="332655"/>
            <a:ext cx="3284510" cy="954107"/>
          </a:xfrm>
          <a:prstGeom prst="rect">
            <a:avLst/>
          </a:prstGeom>
          <a:noFill/>
        </p:spPr>
        <p:txBody>
          <a:bodyPr wrap="square" rtlCol="0">
            <a:spAutoFit/>
          </a:bodyPr>
          <a:lstStyle/>
          <a:p>
            <a:pPr algn="ctr"/>
            <a:r>
              <a:rPr lang="es-MX" sz="2800" b="1" dirty="0" smtClean="0"/>
              <a:t>NUEVA ORGANIZACIÓN</a:t>
            </a:r>
            <a:endParaRPr lang="es-MX" sz="2800" b="1" dirty="0"/>
          </a:p>
        </p:txBody>
      </p:sp>
      <p:pic>
        <p:nvPicPr>
          <p:cNvPr id="2" name="1 Imagen">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57" y="2130305"/>
            <a:ext cx="5719564" cy="3895338"/>
          </a:xfrm>
          <a:prstGeom prst="rect">
            <a:avLst/>
          </a:prstGeom>
          <a:ln w="19050">
            <a:solidFill>
              <a:schemeClr val="bg2">
                <a:lumMod val="50000"/>
              </a:schemeClr>
            </a:solidFill>
          </a:ln>
        </p:spPr>
      </p:pic>
      <p:sp>
        <p:nvSpPr>
          <p:cNvPr id="6" name="5 CuadroTexto"/>
          <p:cNvSpPr txBox="1"/>
          <p:nvPr/>
        </p:nvSpPr>
        <p:spPr>
          <a:xfrm>
            <a:off x="827584" y="1391641"/>
            <a:ext cx="3010650" cy="738664"/>
          </a:xfrm>
          <a:prstGeom prst="rect">
            <a:avLst/>
          </a:prstGeom>
          <a:noFill/>
          <a:ln w="25400">
            <a:solidFill>
              <a:schemeClr val="bg2">
                <a:lumMod val="50000"/>
              </a:schemeClr>
            </a:solidFill>
          </a:ln>
        </p:spPr>
        <p:txBody>
          <a:bodyPr wrap="square" rtlCol="0">
            <a:spAutoFit/>
          </a:bodyPr>
          <a:lstStyle/>
          <a:p>
            <a:pPr algn="ctr"/>
            <a:r>
              <a:rPr lang="es-MX" sz="1400" b="1" dirty="0" smtClean="0"/>
              <a:t>Difusión de la información más reciente e importante  relevante para la formación de las figuras  </a:t>
            </a:r>
          </a:p>
        </p:txBody>
      </p:sp>
      <p:sp>
        <p:nvSpPr>
          <p:cNvPr id="7" name="6 CuadroTexto"/>
          <p:cNvSpPr txBox="1"/>
          <p:nvPr/>
        </p:nvSpPr>
        <p:spPr>
          <a:xfrm>
            <a:off x="5580112" y="1499363"/>
            <a:ext cx="2861552" cy="523220"/>
          </a:xfrm>
          <a:prstGeom prst="rect">
            <a:avLst/>
          </a:prstGeom>
          <a:noFill/>
          <a:ln w="25400">
            <a:solidFill>
              <a:schemeClr val="bg2">
                <a:lumMod val="50000"/>
              </a:schemeClr>
            </a:solidFill>
          </a:ln>
        </p:spPr>
        <p:txBody>
          <a:bodyPr wrap="square" rtlCol="0">
            <a:spAutoFit/>
          </a:bodyPr>
          <a:lstStyle/>
          <a:p>
            <a:r>
              <a:rPr lang="es-MX" sz="1400" b="1" dirty="0" smtClean="0"/>
              <a:t>Punto de contacto y retroalimentación de los usuarios </a:t>
            </a:r>
            <a:endParaRPr lang="es-MX" sz="1400" b="1" dirty="0"/>
          </a:p>
        </p:txBody>
      </p:sp>
      <p:sp>
        <p:nvSpPr>
          <p:cNvPr id="8" name="7 CuadroTexto"/>
          <p:cNvSpPr txBox="1"/>
          <p:nvPr/>
        </p:nvSpPr>
        <p:spPr>
          <a:xfrm>
            <a:off x="6030927" y="2636912"/>
            <a:ext cx="2692389" cy="1323439"/>
          </a:xfrm>
          <a:prstGeom prst="rect">
            <a:avLst/>
          </a:prstGeom>
          <a:noFill/>
          <a:ln w="25400">
            <a:solidFill>
              <a:schemeClr val="bg2">
                <a:lumMod val="50000"/>
              </a:schemeClr>
            </a:solidFill>
          </a:ln>
        </p:spPr>
        <p:txBody>
          <a:bodyPr wrap="square" rtlCol="0">
            <a:spAutoFit/>
          </a:bodyPr>
          <a:lstStyle/>
          <a:p>
            <a:pPr algn="ctr"/>
            <a:r>
              <a:rPr lang="es-MX" sz="1600" b="1" dirty="0" smtClean="0"/>
              <a:t>Encuestas de opinión referente a diversos temas que permitan enriquecer el portal y las necesidades de las diferentes figuras </a:t>
            </a:r>
            <a:endParaRPr lang="es-MX" sz="1600" b="1" dirty="0"/>
          </a:p>
        </p:txBody>
      </p:sp>
      <p:sp>
        <p:nvSpPr>
          <p:cNvPr id="9" name="8 CuadroTexto"/>
          <p:cNvSpPr txBox="1"/>
          <p:nvPr/>
        </p:nvSpPr>
        <p:spPr>
          <a:xfrm>
            <a:off x="6249579" y="4410545"/>
            <a:ext cx="2147474" cy="584775"/>
          </a:xfrm>
          <a:prstGeom prst="rect">
            <a:avLst/>
          </a:prstGeom>
          <a:noFill/>
          <a:ln w="25400">
            <a:solidFill>
              <a:schemeClr val="bg2">
                <a:lumMod val="50000"/>
              </a:schemeClr>
            </a:solidFill>
          </a:ln>
        </p:spPr>
        <p:txBody>
          <a:bodyPr wrap="square" rtlCol="0">
            <a:spAutoFit/>
          </a:bodyPr>
          <a:lstStyle/>
          <a:p>
            <a:pPr algn="ctr"/>
            <a:r>
              <a:rPr lang="es-MX" sz="1600" b="1" dirty="0" smtClean="0"/>
              <a:t>Vínculo a diversos materiales del MEVyT</a:t>
            </a:r>
            <a:endParaRPr lang="es-MX" sz="1600" b="1" dirty="0"/>
          </a:p>
        </p:txBody>
      </p:sp>
      <p:cxnSp>
        <p:nvCxnSpPr>
          <p:cNvPr id="10" name="9 Conector recto de flecha"/>
          <p:cNvCxnSpPr/>
          <p:nvPr/>
        </p:nvCxnSpPr>
        <p:spPr>
          <a:xfrm>
            <a:off x="1826317" y="2130304"/>
            <a:ext cx="153395" cy="290583"/>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8" idx="1"/>
          </p:cNvCxnSpPr>
          <p:nvPr/>
        </p:nvCxnSpPr>
        <p:spPr>
          <a:xfrm flipH="1" flipV="1">
            <a:off x="4932040" y="2780928"/>
            <a:ext cx="1098887" cy="517704"/>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H="1">
            <a:off x="5084439" y="1758215"/>
            <a:ext cx="549445" cy="445373"/>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5894627" y="5005602"/>
            <a:ext cx="450816" cy="303564"/>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8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descr="Presentacio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7" name="Rectangle 31"/>
          <p:cNvSpPr>
            <a:spLocks noChangeArrowheads="1"/>
          </p:cNvSpPr>
          <p:nvPr/>
        </p:nvSpPr>
        <p:spPr bwMode="auto">
          <a:xfrm>
            <a:off x="685800" y="457200"/>
            <a:ext cx="7772400" cy="457200"/>
          </a:xfrm>
          <a:prstGeom prst="rect">
            <a:avLst/>
          </a:prstGeom>
          <a:noFill/>
          <a:ln w="9525">
            <a:noFill/>
            <a:miter lim="800000"/>
            <a:headEnd/>
            <a:tailEnd/>
          </a:ln>
          <a:effectLst/>
        </p:spPr>
        <p:txBody>
          <a:bodyPr anchor="ctr"/>
          <a:lstStyle/>
          <a:p>
            <a:pPr algn="r">
              <a:defRPr/>
            </a:pPr>
            <a:endParaRPr lang="es-ES_tradnl" b="1" dirty="0">
              <a:effectLst>
                <a:outerShdw blurRad="38100" dist="38100" dir="2700000" algn="tl">
                  <a:srgbClr val="C0C0C0"/>
                </a:outerShdw>
              </a:effectLst>
              <a:latin typeface="Arial" charset="0"/>
            </a:endParaRPr>
          </a:p>
        </p:txBody>
      </p:sp>
      <p:sp>
        <p:nvSpPr>
          <p:cNvPr id="2" name="1 CuadroTexto"/>
          <p:cNvSpPr txBox="1"/>
          <p:nvPr/>
        </p:nvSpPr>
        <p:spPr>
          <a:xfrm>
            <a:off x="2785837" y="673532"/>
            <a:ext cx="3572325" cy="523220"/>
          </a:xfrm>
          <a:prstGeom prst="rect">
            <a:avLst/>
          </a:prstGeom>
          <a:noFill/>
        </p:spPr>
        <p:txBody>
          <a:bodyPr wrap="none" rtlCol="0">
            <a:spAutoFit/>
          </a:bodyPr>
          <a:lstStyle/>
          <a:p>
            <a:r>
              <a:rPr lang="es-MX" sz="2800" b="1" dirty="0" smtClean="0"/>
              <a:t>RECURSOS GENERALES</a:t>
            </a:r>
            <a:endParaRPr lang="es-MX" sz="2800" b="1" dirty="0"/>
          </a:p>
        </p:txBody>
      </p:sp>
      <p:pic>
        <p:nvPicPr>
          <p:cNvPr id="3" name="2 Imagen">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6306" y="1289480"/>
            <a:ext cx="2866737" cy="1757349"/>
          </a:xfrm>
          <a:prstGeom prst="rect">
            <a:avLst/>
          </a:prstGeom>
          <a:ln w="25400">
            <a:solidFill>
              <a:schemeClr val="bg2">
                <a:lumMod val="50000"/>
              </a:schemeClr>
            </a:solidFill>
          </a:ln>
        </p:spPr>
      </p:pic>
      <p:pic>
        <p:nvPicPr>
          <p:cNvPr id="4" name="3 Imagen">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993" y="3171724"/>
            <a:ext cx="2641822" cy="1837990"/>
          </a:xfrm>
          <a:prstGeom prst="rect">
            <a:avLst/>
          </a:prstGeom>
          <a:ln w="25400">
            <a:solidFill>
              <a:schemeClr val="bg2">
                <a:lumMod val="50000"/>
              </a:schemeClr>
            </a:solidFill>
          </a:ln>
        </p:spPr>
      </p:pic>
      <p:pic>
        <p:nvPicPr>
          <p:cNvPr id="6" name="5 Imagen">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6614" y="4677844"/>
            <a:ext cx="2987824" cy="1953577"/>
          </a:xfrm>
          <a:prstGeom prst="rect">
            <a:avLst/>
          </a:prstGeom>
          <a:ln w="25400">
            <a:solidFill>
              <a:schemeClr val="bg2">
                <a:lumMod val="50000"/>
              </a:schemeClr>
            </a:solidFill>
          </a:ln>
        </p:spPr>
      </p:pic>
      <p:sp>
        <p:nvSpPr>
          <p:cNvPr id="5" name="4 CuadroTexto"/>
          <p:cNvSpPr txBox="1"/>
          <p:nvPr/>
        </p:nvSpPr>
        <p:spPr>
          <a:xfrm>
            <a:off x="1259632" y="1506434"/>
            <a:ext cx="4181159" cy="1323439"/>
          </a:xfrm>
          <a:prstGeom prst="rect">
            <a:avLst/>
          </a:prstGeom>
          <a:noFill/>
        </p:spPr>
        <p:txBody>
          <a:bodyPr wrap="square" rtlCol="0">
            <a:spAutoFit/>
          </a:bodyPr>
          <a:lstStyle/>
          <a:p>
            <a:r>
              <a:rPr lang="es-MX" sz="1600" dirty="0" smtClean="0"/>
              <a:t>La biblioteca contiene recursos y documentos en línea y en versiones descargables, manuales, revistas folletos y vínculo a los materiales del MEVyT</a:t>
            </a:r>
            <a:r>
              <a:rPr lang="es-MX" sz="1600" dirty="0"/>
              <a:t>.</a:t>
            </a:r>
            <a:r>
              <a:rPr lang="es-MX" sz="1600" dirty="0" smtClean="0"/>
              <a:t>  </a:t>
            </a:r>
          </a:p>
          <a:p>
            <a:r>
              <a:rPr lang="es-MX" sz="1600" dirty="0" smtClean="0"/>
              <a:t>Se mantendrá en constante actualización. </a:t>
            </a:r>
            <a:endParaRPr lang="es-MX" sz="1600" dirty="0"/>
          </a:p>
        </p:txBody>
      </p:sp>
      <p:sp>
        <p:nvSpPr>
          <p:cNvPr id="8" name="7 CuadroTexto"/>
          <p:cNvSpPr txBox="1"/>
          <p:nvPr/>
        </p:nvSpPr>
        <p:spPr>
          <a:xfrm>
            <a:off x="3059832" y="3429000"/>
            <a:ext cx="4181159" cy="1077218"/>
          </a:xfrm>
          <a:prstGeom prst="rect">
            <a:avLst/>
          </a:prstGeom>
          <a:noFill/>
        </p:spPr>
        <p:txBody>
          <a:bodyPr wrap="square" rtlCol="0">
            <a:spAutoFit/>
          </a:bodyPr>
          <a:lstStyle/>
          <a:p>
            <a:r>
              <a:rPr lang="es-MX" sz="1600" dirty="0" smtClean="0"/>
              <a:t>En la ludoteca se han vinculado todos aquellos juegos que promueven el aprendizaje y fortalecimiento de los conocimientos en las diferentes temáticas del MEVyT. </a:t>
            </a:r>
            <a:endParaRPr lang="es-MX" sz="1600" dirty="0"/>
          </a:p>
        </p:txBody>
      </p:sp>
      <p:sp>
        <p:nvSpPr>
          <p:cNvPr id="9" name="8 CuadroTexto"/>
          <p:cNvSpPr txBox="1"/>
          <p:nvPr/>
        </p:nvSpPr>
        <p:spPr>
          <a:xfrm>
            <a:off x="1310923" y="5085184"/>
            <a:ext cx="4181159" cy="1569660"/>
          </a:xfrm>
          <a:prstGeom prst="rect">
            <a:avLst/>
          </a:prstGeom>
          <a:noFill/>
        </p:spPr>
        <p:txBody>
          <a:bodyPr wrap="square" rtlCol="0">
            <a:spAutoFit/>
          </a:bodyPr>
          <a:lstStyle/>
          <a:p>
            <a:r>
              <a:rPr lang="es-MX" sz="1600" dirty="0" smtClean="0"/>
              <a:t>La sala de eventos es el espacio en el que se ubican las videoconferencias que se han dado con el fin de mantener la información de manera asíncrona para todos aquellos que no pudieran participar en el tiempo real en el que se impartió la videoconferencia.</a:t>
            </a:r>
          </a:p>
        </p:txBody>
      </p:sp>
    </p:spTree>
    <p:extLst>
      <p:ext uri="{BB962C8B-B14F-4D97-AF65-F5344CB8AC3E}">
        <p14:creationId xmlns:p14="http://schemas.microsoft.com/office/powerpoint/2010/main" val="2788648870"/>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 descr="Presentacio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7" name="Rectangle 31"/>
          <p:cNvSpPr>
            <a:spLocks noChangeArrowheads="1"/>
          </p:cNvSpPr>
          <p:nvPr/>
        </p:nvSpPr>
        <p:spPr bwMode="auto">
          <a:xfrm>
            <a:off x="685800" y="457200"/>
            <a:ext cx="7772400" cy="457200"/>
          </a:xfrm>
          <a:prstGeom prst="rect">
            <a:avLst/>
          </a:prstGeom>
          <a:noFill/>
          <a:ln w="9525">
            <a:noFill/>
            <a:miter lim="800000"/>
            <a:headEnd/>
            <a:tailEnd/>
          </a:ln>
          <a:effectLst/>
        </p:spPr>
        <p:txBody>
          <a:bodyPr anchor="ctr"/>
          <a:lstStyle/>
          <a:p>
            <a:pPr algn="r">
              <a:defRPr/>
            </a:pPr>
            <a:endParaRPr lang="es-ES_tradnl" b="1" dirty="0">
              <a:effectLst>
                <a:outerShdw blurRad="38100" dist="38100" dir="2700000" algn="tl">
                  <a:srgbClr val="C0C0C0"/>
                </a:outerShdw>
              </a:effectLst>
              <a:latin typeface="Arial" charset="0"/>
            </a:endParaRPr>
          </a:p>
        </p:txBody>
      </p:sp>
      <p:sp>
        <p:nvSpPr>
          <p:cNvPr id="2" name="1 CuadroTexto"/>
          <p:cNvSpPr txBox="1"/>
          <p:nvPr/>
        </p:nvSpPr>
        <p:spPr>
          <a:xfrm>
            <a:off x="2785837" y="673532"/>
            <a:ext cx="3572325" cy="523220"/>
          </a:xfrm>
          <a:prstGeom prst="rect">
            <a:avLst/>
          </a:prstGeom>
          <a:noFill/>
        </p:spPr>
        <p:txBody>
          <a:bodyPr wrap="none" rtlCol="0">
            <a:spAutoFit/>
          </a:bodyPr>
          <a:lstStyle/>
          <a:p>
            <a:r>
              <a:rPr lang="es-MX" sz="2800" b="1" dirty="0" smtClean="0"/>
              <a:t>RECURSOS GENERALES</a:t>
            </a:r>
            <a:endParaRPr lang="es-MX" sz="2800" b="1" dirty="0"/>
          </a:p>
        </p:txBody>
      </p:sp>
      <p:pic>
        <p:nvPicPr>
          <p:cNvPr id="5" name="4 Imagen">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9" y="1412776"/>
            <a:ext cx="3021690" cy="2016224"/>
          </a:xfrm>
          <a:prstGeom prst="rect">
            <a:avLst/>
          </a:prstGeom>
          <a:ln w="25400">
            <a:solidFill>
              <a:schemeClr val="bg2">
                <a:lumMod val="50000"/>
              </a:schemeClr>
            </a:solidFill>
          </a:ln>
        </p:spPr>
      </p:pic>
      <p:pic>
        <p:nvPicPr>
          <p:cNvPr id="7" name="6 Imagen">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8024" y="3717032"/>
            <a:ext cx="3870074" cy="2382103"/>
          </a:xfrm>
          <a:prstGeom prst="rect">
            <a:avLst/>
          </a:prstGeom>
          <a:ln w="25400">
            <a:solidFill>
              <a:schemeClr val="bg2">
                <a:lumMod val="50000"/>
              </a:schemeClr>
            </a:solidFill>
          </a:ln>
        </p:spPr>
      </p:pic>
      <p:sp>
        <p:nvSpPr>
          <p:cNvPr id="3" name="2 CuadroTexto"/>
          <p:cNvSpPr txBox="1"/>
          <p:nvPr/>
        </p:nvSpPr>
        <p:spPr>
          <a:xfrm>
            <a:off x="3617160" y="1543725"/>
            <a:ext cx="4464496" cy="1754326"/>
          </a:xfrm>
          <a:prstGeom prst="rect">
            <a:avLst/>
          </a:prstGeom>
          <a:noFill/>
        </p:spPr>
        <p:txBody>
          <a:bodyPr wrap="square" rtlCol="0">
            <a:spAutoFit/>
          </a:bodyPr>
          <a:lstStyle/>
          <a:p>
            <a:r>
              <a:rPr lang="es-MX" dirty="0" smtClean="0"/>
              <a:t>Los foros siguen presentes buscando que sea un espacio de realimentación e intercambio de los diferentes temas de interés relacionados con la formación de todas las figuras, así como de acuerdo a las temáticas abordadas en las videoconferencias.  </a:t>
            </a:r>
            <a:endParaRPr lang="es-MX" dirty="0"/>
          </a:p>
        </p:txBody>
      </p:sp>
      <p:sp>
        <p:nvSpPr>
          <p:cNvPr id="8" name="7 CuadroTexto"/>
          <p:cNvSpPr txBox="1"/>
          <p:nvPr/>
        </p:nvSpPr>
        <p:spPr>
          <a:xfrm>
            <a:off x="395536" y="4079401"/>
            <a:ext cx="4392488" cy="1754326"/>
          </a:xfrm>
          <a:prstGeom prst="rect">
            <a:avLst/>
          </a:prstGeom>
          <a:noFill/>
        </p:spPr>
        <p:txBody>
          <a:bodyPr wrap="square" rtlCol="0">
            <a:spAutoFit/>
          </a:bodyPr>
          <a:lstStyle/>
          <a:p>
            <a:r>
              <a:rPr lang="es-MX" dirty="0" smtClean="0"/>
              <a:t>En el Aula virtual se encuentran todas las opciones de formación a distancia que se ofertan a las diferentes figuras. </a:t>
            </a:r>
          </a:p>
          <a:p>
            <a:r>
              <a:rPr lang="es-MX" dirty="0" smtClean="0"/>
              <a:t>Este espacio siempre se mantendrá actualizado de acuerdo a la  oferta para cada figura. </a:t>
            </a:r>
            <a:endParaRPr lang="es-MX" dirty="0"/>
          </a:p>
        </p:txBody>
      </p:sp>
    </p:spTree>
    <p:extLst>
      <p:ext uri="{BB962C8B-B14F-4D97-AF65-F5344CB8AC3E}">
        <p14:creationId xmlns:p14="http://schemas.microsoft.com/office/powerpoint/2010/main" val="2971193990"/>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 descr="Presentacio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535" y="3112188"/>
            <a:ext cx="2932369" cy="1756972"/>
          </a:xfrm>
          <a:prstGeom prst="rect">
            <a:avLst/>
          </a:prstGeom>
        </p:spPr>
      </p:pic>
      <p:sp>
        <p:nvSpPr>
          <p:cNvPr id="15" name="14 CuadroTexto"/>
          <p:cNvSpPr txBox="1"/>
          <p:nvPr/>
        </p:nvSpPr>
        <p:spPr>
          <a:xfrm>
            <a:off x="2699792" y="673532"/>
            <a:ext cx="3704091" cy="523220"/>
          </a:xfrm>
          <a:prstGeom prst="rect">
            <a:avLst/>
          </a:prstGeom>
          <a:noFill/>
        </p:spPr>
        <p:txBody>
          <a:bodyPr wrap="none" rtlCol="0">
            <a:spAutoFit/>
          </a:bodyPr>
          <a:lstStyle/>
          <a:p>
            <a:r>
              <a:rPr lang="es-MX" sz="2800" b="1" dirty="0" smtClean="0"/>
              <a:t>RECURSOS POR FIGURA</a:t>
            </a:r>
            <a:endParaRPr lang="es-MX" sz="2800" b="1" dirty="0"/>
          </a:p>
        </p:txBody>
      </p:sp>
      <p:pic>
        <p:nvPicPr>
          <p:cNvPr id="3" name="2 Imagen">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1268760"/>
            <a:ext cx="2960393" cy="2138205"/>
          </a:xfrm>
          <a:prstGeom prst="rect">
            <a:avLst/>
          </a:prstGeom>
        </p:spPr>
      </p:pic>
      <p:pic>
        <p:nvPicPr>
          <p:cNvPr id="5" name="4 Imagen">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452" y="4869160"/>
            <a:ext cx="2907452" cy="1944216"/>
          </a:xfrm>
          <a:prstGeom prst="rect">
            <a:avLst/>
          </a:prstGeom>
        </p:spPr>
      </p:pic>
      <p:sp>
        <p:nvSpPr>
          <p:cNvPr id="6" name="5 Flecha izquierda"/>
          <p:cNvSpPr/>
          <p:nvPr/>
        </p:nvSpPr>
        <p:spPr>
          <a:xfrm>
            <a:off x="3715968" y="1196752"/>
            <a:ext cx="5248520" cy="1915436"/>
          </a:xfrm>
          <a:prstGeom prst="leftArrow">
            <a:avLst>
              <a:gd name="adj1" fmla="val 82535"/>
              <a:gd name="adj2" fmla="val 24716"/>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s-MX" sz="1400" b="1" dirty="0" smtClean="0">
                <a:solidFill>
                  <a:schemeClr val="tx1"/>
                </a:solidFill>
              </a:rPr>
              <a:t>La sección está organizada de acuerdo a los diferentes tipos de asesores (alfabetizadores, asesores MIB, Orientadores JAM, etc.) con materiales referidos para apoyar su tarea, manuales, folletos, fascículos, paquetes de auto formación. Así como un vínculo a los recursos para su formación, materiales de los estados dirigidos a esta figura y </a:t>
            </a:r>
            <a:r>
              <a:rPr lang="es-MX" sz="1400" b="1" dirty="0">
                <a:solidFill>
                  <a:schemeClr val="tx1"/>
                </a:solidFill>
              </a:rPr>
              <a:t>herramientas de seguimiento . </a:t>
            </a:r>
          </a:p>
        </p:txBody>
      </p:sp>
      <p:sp>
        <p:nvSpPr>
          <p:cNvPr id="10" name="9 Flecha izquierda"/>
          <p:cNvSpPr/>
          <p:nvPr/>
        </p:nvSpPr>
        <p:spPr>
          <a:xfrm>
            <a:off x="3654232" y="3172271"/>
            <a:ext cx="5256584" cy="1656184"/>
          </a:xfrm>
          <a:prstGeom prst="leftArrow">
            <a:avLst>
              <a:gd name="adj1" fmla="val 84361"/>
              <a:gd name="adj2" fmla="val 27824"/>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s-MX" sz="1400" b="1" dirty="0" smtClean="0">
                <a:solidFill>
                  <a:schemeClr val="tx1"/>
                </a:solidFill>
              </a:rPr>
              <a:t>De acuerdo al los diferentes formadores (OSE, Formadores especializados, MIB, Enlace, etc.) encontrarán recursos para el desarrollo de su tarea de formación como planeaciones didácticas, presentaciones, etc. </a:t>
            </a:r>
            <a:r>
              <a:rPr lang="es-MX" sz="1400" b="1" dirty="0">
                <a:solidFill>
                  <a:schemeClr val="tx1"/>
                </a:solidFill>
              </a:rPr>
              <a:t>Así como un vínculo a los recursos para su </a:t>
            </a:r>
            <a:r>
              <a:rPr lang="es-MX" sz="1400" b="1" dirty="0" smtClean="0">
                <a:solidFill>
                  <a:schemeClr val="tx1"/>
                </a:solidFill>
              </a:rPr>
              <a:t>formación, materiales </a:t>
            </a:r>
            <a:r>
              <a:rPr lang="es-MX" sz="1400" b="1" dirty="0">
                <a:solidFill>
                  <a:schemeClr val="tx1"/>
                </a:solidFill>
              </a:rPr>
              <a:t>de los estados dirigidos a esta </a:t>
            </a:r>
            <a:r>
              <a:rPr lang="es-MX" sz="1400" b="1" dirty="0" smtClean="0">
                <a:solidFill>
                  <a:schemeClr val="tx1"/>
                </a:solidFill>
              </a:rPr>
              <a:t>figura y herramientas de seguimiento. </a:t>
            </a:r>
            <a:endParaRPr lang="es-MX" sz="1400" b="1" dirty="0">
              <a:solidFill>
                <a:schemeClr val="tx1"/>
              </a:solidFill>
            </a:endParaRPr>
          </a:p>
        </p:txBody>
      </p:sp>
      <p:sp>
        <p:nvSpPr>
          <p:cNvPr id="11" name="10 Flecha izquierda"/>
          <p:cNvSpPr/>
          <p:nvPr/>
        </p:nvSpPr>
        <p:spPr>
          <a:xfrm>
            <a:off x="3744578" y="4869160"/>
            <a:ext cx="5075893" cy="1656184"/>
          </a:xfrm>
          <a:prstGeom prst="leftArrow">
            <a:avLst>
              <a:gd name="adj1" fmla="val 84361"/>
              <a:gd name="adj2" fmla="val 36919"/>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es-MX" sz="1400" b="1" dirty="0" smtClean="0">
                <a:solidFill>
                  <a:schemeClr val="tx1"/>
                </a:solidFill>
              </a:rPr>
              <a:t>Dirigido a personal de Servicios educativos, Técnicos docentes y Coordinadores de zona. Se incorporarán documentos que apoyen sus tareas y materiales diversos. </a:t>
            </a:r>
            <a:r>
              <a:rPr lang="es-MX" sz="1400" b="1" dirty="0">
                <a:solidFill>
                  <a:schemeClr val="tx1"/>
                </a:solidFill>
              </a:rPr>
              <a:t>Así como un vínculo a los recursos para su formación, materiales de los estados dirigidos a esta figura y herramientas de seguimiento. </a:t>
            </a:r>
          </a:p>
        </p:txBody>
      </p:sp>
    </p:spTree>
    <p:extLst>
      <p:ext uri="{BB962C8B-B14F-4D97-AF65-F5344CB8AC3E}">
        <p14:creationId xmlns:p14="http://schemas.microsoft.com/office/powerpoint/2010/main" val="163314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descr="Presentacio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3059832" y="692696"/>
            <a:ext cx="2698496" cy="523220"/>
          </a:xfrm>
          <a:prstGeom prst="rect">
            <a:avLst/>
          </a:prstGeom>
          <a:noFill/>
        </p:spPr>
        <p:txBody>
          <a:bodyPr wrap="none" rtlCol="0">
            <a:spAutoFit/>
          </a:bodyPr>
          <a:lstStyle/>
          <a:p>
            <a:r>
              <a:rPr lang="es-MX" sz="2800" b="1" dirty="0" smtClean="0"/>
              <a:t>USO DEL PORTAL</a:t>
            </a:r>
            <a:endParaRPr lang="es-MX" sz="2800" b="1" dirty="0"/>
          </a:p>
        </p:txBody>
      </p:sp>
      <p:sp>
        <p:nvSpPr>
          <p:cNvPr id="12" name="Rectangle 3"/>
          <p:cNvSpPr txBox="1">
            <a:spLocks noChangeArrowheads="1"/>
          </p:cNvSpPr>
          <p:nvPr/>
        </p:nvSpPr>
        <p:spPr bwMode="auto">
          <a:xfrm>
            <a:off x="670738" y="1484784"/>
            <a:ext cx="7874526" cy="2568518"/>
          </a:xfrm>
          <a:prstGeom prst="rect">
            <a:avLst/>
          </a:prstGeom>
          <a:noFill/>
          <a:ln>
            <a:miter lim="800000"/>
            <a:headEnd/>
            <a:tailEn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lvl="1" indent="0">
              <a:lnSpc>
                <a:spcPct val="90000"/>
              </a:lnSpc>
              <a:buFont typeface="Arial" charset="0"/>
              <a:buNone/>
            </a:pPr>
            <a:r>
              <a:rPr lang="es-ES" sz="1800" dirty="0" smtClean="0">
                <a:ea typeface="MS PGothic"/>
              </a:rPr>
              <a:t>Se pretende que el portal funcione como un eje principal que proporcione:</a:t>
            </a:r>
          </a:p>
          <a:p>
            <a:pPr marL="465138" lvl="1">
              <a:lnSpc>
                <a:spcPct val="90000"/>
              </a:lnSpc>
            </a:pPr>
            <a:r>
              <a:rPr lang="es-ES" sz="1800" dirty="0" smtClean="0">
                <a:ea typeface="MS PGothic"/>
              </a:rPr>
              <a:t>Recursos informativos</a:t>
            </a:r>
          </a:p>
          <a:p>
            <a:pPr marL="465138" lvl="1">
              <a:lnSpc>
                <a:spcPct val="90000"/>
              </a:lnSpc>
            </a:pPr>
            <a:r>
              <a:rPr lang="es-ES" sz="1800" dirty="0" smtClean="0">
                <a:ea typeface="MS PGothic"/>
              </a:rPr>
              <a:t>Recursos formativos </a:t>
            </a:r>
          </a:p>
          <a:p>
            <a:pPr marL="465138" lvl="1">
              <a:lnSpc>
                <a:spcPct val="90000"/>
              </a:lnSpc>
            </a:pPr>
            <a:r>
              <a:rPr lang="es-ES" sz="1800" dirty="0" smtClean="0">
                <a:ea typeface="MS PGothic"/>
              </a:rPr>
              <a:t>Interacción con todas las figuras</a:t>
            </a:r>
          </a:p>
          <a:p>
            <a:pPr marL="465138" lvl="1">
              <a:lnSpc>
                <a:spcPct val="90000"/>
              </a:lnSpc>
            </a:pPr>
            <a:r>
              <a:rPr lang="es-ES" sz="1800" dirty="0" smtClean="0">
                <a:ea typeface="MS PGothic"/>
              </a:rPr>
              <a:t>Apoyos para su formación</a:t>
            </a:r>
          </a:p>
          <a:p>
            <a:pPr marL="465138" lvl="1">
              <a:lnSpc>
                <a:spcPct val="90000"/>
              </a:lnSpc>
            </a:pPr>
            <a:r>
              <a:rPr lang="es-ES" sz="1800" dirty="0" smtClean="0">
                <a:ea typeface="MS PGothic"/>
              </a:rPr>
              <a:t>Apoyos para la operación de las tareas de las diferentes figuras</a:t>
            </a:r>
          </a:p>
          <a:p>
            <a:pPr marL="465138" lvl="1">
              <a:lnSpc>
                <a:spcPct val="90000"/>
              </a:lnSpc>
            </a:pPr>
            <a:r>
              <a:rPr lang="es-ES" sz="1800" dirty="0" smtClean="0">
                <a:ea typeface="MS PGothic"/>
              </a:rPr>
              <a:t>Promover y potenciar tanto la labor educativa, administrativa y de gestión.</a:t>
            </a:r>
          </a:p>
        </p:txBody>
      </p:sp>
      <p:sp>
        <p:nvSpPr>
          <p:cNvPr id="13" name="Rectangle 2"/>
          <p:cNvSpPr txBox="1">
            <a:spLocks noChangeArrowheads="1"/>
          </p:cNvSpPr>
          <p:nvPr/>
        </p:nvSpPr>
        <p:spPr bwMode="auto">
          <a:xfrm>
            <a:off x="3563888" y="4149080"/>
            <a:ext cx="5328592" cy="2448272"/>
          </a:xfrm>
          <a:prstGeom prst="rect">
            <a:avLst/>
          </a:prstGeom>
          <a:noFill/>
          <a:ln w="9525">
            <a:noFill/>
            <a:miter lim="800000"/>
            <a:headEnd/>
            <a:tailEnd/>
          </a:ln>
        </p:spPr>
        <p:txBody>
          <a:bodyPr/>
          <a:lstStyle/>
          <a:p>
            <a:pPr marL="742950" lvl="1" indent="-285750" defTabSz="914400">
              <a:spcBef>
                <a:spcPct val="20000"/>
              </a:spcBef>
              <a:buClr>
                <a:srgbClr val="4A452A"/>
              </a:buClr>
              <a:buSzPct val="80000"/>
              <a:buFont typeface="Wingdings" pitchFamily="2" charset="2"/>
              <a:buChar char=""/>
            </a:pPr>
            <a:r>
              <a:rPr lang="es-ES" altLang="es-MX" dirty="0">
                <a:cs typeface="MS PGothic"/>
              </a:rPr>
              <a:t>Interactividad</a:t>
            </a:r>
          </a:p>
          <a:p>
            <a:pPr marL="742950" lvl="1" indent="-285750" defTabSz="914400">
              <a:spcBef>
                <a:spcPct val="20000"/>
              </a:spcBef>
              <a:buClr>
                <a:srgbClr val="4A452A"/>
              </a:buClr>
              <a:buSzPct val="80000"/>
              <a:buFont typeface="Wingdings" pitchFamily="2" charset="2"/>
              <a:buChar char=""/>
            </a:pPr>
            <a:r>
              <a:rPr lang="es-ES" altLang="es-MX" dirty="0">
                <a:cs typeface="MS PGothic"/>
              </a:rPr>
              <a:t>Flexibilidad </a:t>
            </a:r>
          </a:p>
          <a:p>
            <a:pPr marL="742950" lvl="1" indent="-285750" defTabSz="914400">
              <a:spcBef>
                <a:spcPct val="20000"/>
              </a:spcBef>
              <a:buClr>
                <a:srgbClr val="4A452A"/>
              </a:buClr>
              <a:buSzPct val="80000"/>
              <a:buFont typeface="Wingdings" pitchFamily="2" charset="2"/>
              <a:buChar char=""/>
            </a:pPr>
            <a:r>
              <a:rPr lang="es-ES" altLang="es-MX" dirty="0">
                <a:cs typeface="MS PGothic"/>
              </a:rPr>
              <a:t>Estandarización</a:t>
            </a:r>
          </a:p>
          <a:p>
            <a:pPr marL="742950" lvl="1" indent="-285750" defTabSz="914400">
              <a:spcBef>
                <a:spcPct val="20000"/>
              </a:spcBef>
              <a:buClr>
                <a:srgbClr val="4A452A"/>
              </a:buClr>
              <a:buSzPct val="80000"/>
              <a:buFont typeface="Wingdings" pitchFamily="2" charset="2"/>
              <a:buChar char=""/>
            </a:pPr>
            <a:r>
              <a:rPr lang="es-ES" altLang="es-MX" dirty="0">
                <a:cs typeface="MS PGothic"/>
              </a:rPr>
              <a:t>Publicación  ordenada de contenidos </a:t>
            </a:r>
            <a:endParaRPr lang="es-ES" altLang="es-MX" dirty="0" smtClean="0">
              <a:cs typeface="MS PGothic"/>
            </a:endParaRPr>
          </a:p>
          <a:p>
            <a:pPr marL="742950" lvl="1" indent="-285750" defTabSz="914400">
              <a:spcBef>
                <a:spcPct val="20000"/>
              </a:spcBef>
              <a:buClr>
                <a:srgbClr val="4A452A"/>
              </a:buClr>
              <a:buSzPct val="80000"/>
              <a:buFont typeface="Wingdings" pitchFamily="2" charset="2"/>
              <a:buChar char=""/>
            </a:pPr>
            <a:r>
              <a:rPr lang="es-ES" altLang="es-MX" dirty="0" smtClean="0">
                <a:cs typeface="MS PGothic"/>
              </a:rPr>
              <a:t>Articulación de actividades para el aprendizaje</a:t>
            </a:r>
          </a:p>
          <a:p>
            <a:pPr marL="742950" lvl="1" indent="-285750" defTabSz="914400">
              <a:spcBef>
                <a:spcPct val="20000"/>
              </a:spcBef>
              <a:buClr>
                <a:srgbClr val="4A452A"/>
              </a:buClr>
              <a:buSzPct val="80000"/>
              <a:buFont typeface="Wingdings" pitchFamily="2" charset="2"/>
              <a:buChar char=""/>
            </a:pPr>
            <a:r>
              <a:rPr lang="es-ES" altLang="es-MX" dirty="0" smtClean="0">
                <a:cs typeface="MS PGothic"/>
              </a:rPr>
              <a:t>Formación </a:t>
            </a:r>
            <a:r>
              <a:rPr lang="es-ES" altLang="es-MX" dirty="0">
                <a:cs typeface="MS PGothic"/>
              </a:rPr>
              <a:t>a distancia</a:t>
            </a:r>
          </a:p>
          <a:p>
            <a:pPr marL="742950" lvl="1" indent="-285750" defTabSz="914400">
              <a:spcBef>
                <a:spcPct val="20000"/>
              </a:spcBef>
              <a:buClr>
                <a:srgbClr val="4A452A"/>
              </a:buClr>
              <a:buSzPct val="80000"/>
              <a:buFont typeface="Wingdings" pitchFamily="2" charset="2"/>
              <a:buChar char=""/>
            </a:pPr>
            <a:r>
              <a:rPr lang="es-ES" altLang="es-MX" dirty="0">
                <a:cs typeface="MS PGothic"/>
              </a:rPr>
              <a:t>Comunicación (</a:t>
            </a:r>
            <a:r>
              <a:rPr lang="es-ES" altLang="es-MX" dirty="0" err="1">
                <a:cs typeface="MS PGothic"/>
              </a:rPr>
              <a:t>Feedback</a:t>
            </a:r>
            <a:r>
              <a:rPr lang="es-ES" altLang="es-MX" dirty="0">
                <a:cs typeface="MS PGothic"/>
              </a:rPr>
              <a:t>) </a:t>
            </a:r>
          </a:p>
        </p:txBody>
      </p:sp>
      <p:sp>
        <p:nvSpPr>
          <p:cNvPr id="2" name="1 CuadroTexto"/>
          <p:cNvSpPr txBox="1"/>
          <p:nvPr/>
        </p:nvSpPr>
        <p:spPr>
          <a:xfrm>
            <a:off x="3203848" y="4221088"/>
            <a:ext cx="648072" cy="369332"/>
          </a:xfrm>
          <a:prstGeom prst="rect">
            <a:avLst/>
          </a:prstGeom>
          <a:noFill/>
        </p:spPr>
        <p:txBody>
          <a:bodyPr wrap="square" rtlCol="0">
            <a:spAutoFit/>
          </a:bodyPr>
          <a:lstStyle/>
          <a:p>
            <a:pPr algn="r"/>
            <a:r>
              <a:rPr lang="es-MX" dirty="0" smtClean="0"/>
              <a:t>Con: </a:t>
            </a:r>
            <a:endParaRPr lang="es-MX" dirty="0"/>
          </a:p>
        </p:txBody>
      </p:sp>
    </p:spTree>
    <p:extLst>
      <p:ext uri="{BB962C8B-B14F-4D97-AF65-F5344CB8AC3E}">
        <p14:creationId xmlns:p14="http://schemas.microsoft.com/office/powerpoint/2010/main" val="1446179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Presentacio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284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752811" y="620688"/>
            <a:ext cx="3547381" cy="523220"/>
          </a:xfrm>
          <a:prstGeom prst="rect">
            <a:avLst/>
          </a:prstGeom>
          <a:noFill/>
        </p:spPr>
        <p:txBody>
          <a:bodyPr wrap="none" rtlCol="0">
            <a:spAutoFit/>
          </a:bodyPr>
          <a:lstStyle/>
          <a:p>
            <a:r>
              <a:rPr lang="es-MX" sz="2800" b="1" dirty="0" smtClean="0"/>
              <a:t>VENTAJAS DEL PORTAL</a:t>
            </a:r>
            <a:endParaRPr lang="es-MX" sz="2800" b="1" dirty="0"/>
          </a:p>
        </p:txBody>
      </p:sp>
      <p:sp>
        <p:nvSpPr>
          <p:cNvPr id="11" name="Text Box 3"/>
          <p:cNvSpPr txBox="1">
            <a:spLocks noChangeArrowheads="1"/>
          </p:cNvSpPr>
          <p:nvPr/>
        </p:nvSpPr>
        <p:spPr bwMode="auto">
          <a:xfrm>
            <a:off x="854092" y="1720840"/>
            <a:ext cx="7606339" cy="2923877"/>
          </a:xfrm>
          <a:prstGeom prst="rect">
            <a:avLst/>
          </a:prstGeom>
          <a:noFill/>
          <a:ln w="9525">
            <a:noFill/>
            <a:miter lim="800000"/>
            <a:headEnd/>
            <a:tailEnd/>
          </a:ln>
        </p:spPr>
        <p:txBody>
          <a:bodyPr wrap="square">
            <a:spAutoFit/>
          </a:bodyPr>
          <a:lstStyle/>
          <a:p>
            <a:pPr defTabSz="914400">
              <a:spcBef>
                <a:spcPct val="50000"/>
              </a:spcBef>
            </a:pPr>
            <a:r>
              <a:rPr lang="es-ES" altLang="es-MX" sz="1600" dirty="0">
                <a:cs typeface="MS PGothic"/>
              </a:rPr>
              <a:t>Un portal de Formación que </a:t>
            </a:r>
            <a:r>
              <a:rPr lang="es-ES" altLang="es-MX" sz="1600" dirty="0" smtClean="0">
                <a:cs typeface="MS PGothic"/>
              </a:rPr>
              <a:t>articula </a:t>
            </a:r>
            <a:r>
              <a:rPr lang="es-ES" altLang="es-MX" sz="1600" dirty="0">
                <a:cs typeface="MS PGothic"/>
              </a:rPr>
              <a:t>los recursos ya existentes pero que además </a:t>
            </a:r>
            <a:r>
              <a:rPr lang="es-ES" altLang="es-MX" sz="1600" dirty="0" smtClean="0">
                <a:cs typeface="MS PGothic"/>
              </a:rPr>
              <a:t>permite:</a:t>
            </a:r>
            <a:endParaRPr lang="es-ES" altLang="es-MX" sz="1600" dirty="0">
              <a:cs typeface="MS PGothic"/>
            </a:endParaRPr>
          </a:p>
          <a:p>
            <a:pPr defTabSz="914400">
              <a:spcBef>
                <a:spcPct val="50000"/>
              </a:spcBef>
              <a:buFont typeface="Wingdings" pitchFamily="2" charset="2"/>
              <a:buChar char="ü"/>
            </a:pPr>
            <a:r>
              <a:rPr lang="es-ES" altLang="es-MX" sz="1600" dirty="0">
                <a:cs typeface="MS PGothic"/>
              </a:rPr>
              <a:t>Normar  y orientar los procesos de formación de las figuras</a:t>
            </a:r>
          </a:p>
          <a:p>
            <a:pPr defTabSz="914400">
              <a:spcBef>
                <a:spcPct val="50000"/>
              </a:spcBef>
              <a:buFont typeface="Wingdings" pitchFamily="2" charset="2"/>
              <a:buChar char="ü"/>
            </a:pPr>
            <a:r>
              <a:rPr lang="es-ES" altLang="es-MX" sz="1600" dirty="0">
                <a:cs typeface="MS PGothic"/>
              </a:rPr>
              <a:t>Acompañar a los estados en los procesos de formación  </a:t>
            </a:r>
          </a:p>
          <a:p>
            <a:pPr defTabSz="914400">
              <a:spcBef>
                <a:spcPct val="50000"/>
              </a:spcBef>
              <a:buFont typeface="Wingdings" pitchFamily="2" charset="2"/>
              <a:buChar char="ü"/>
            </a:pPr>
            <a:r>
              <a:rPr lang="es-ES" altLang="es-MX" sz="1600" dirty="0">
                <a:cs typeface="MS PGothic"/>
              </a:rPr>
              <a:t>Favorecer el intercambio de las diversas experiencias de formación estatales</a:t>
            </a:r>
          </a:p>
          <a:p>
            <a:pPr defTabSz="914400">
              <a:spcBef>
                <a:spcPct val="50000"/>
              </a:spcBef>
              <a:buFont typeface="Wingdings" pitchFamily="2" charset="2"/>
              <a:buChar char="ü"/>
            </a:pPr>
            <a:r>
              <a:rPr lang="es-ES" altLang="es-MX" sz="1600" dirty="0">
                <a:cs typeface="MS PGothic"/>
              </a:rPr>
              <a:t>Consolidar una oferta de formación a distancia </a:t>
            </a:r>
            <a:r>
              <a:rPr lang="es-ES" altLang="es-MX" sz="1600" dirty="0" smtClean="0">
                <a:cs typeface="MS PGothic"/>
              </a:rPr>
              <a:t>ampliada</a:t>
            </a:r>
            <a:endParaRPr lang="es-ES" altLang="es-MX" sz="1600" dirty="0">
              <a:cs typeface="MS PGothic"/>
            </a:endParaRPr>
          </a:p>
          <a:p>
            <a:pPr defTabSz="914400">
              <a:spcBef>
                <a:spcPct val="50000"/>
              </a:spcBef>
              <a:buFont typeface="Wingdings" pitchFamily="2" charset="2"/>
              <a:buChar char="ü"/>
            </a:pPr>
            <a:r>
              <a:rPr lang="es-ES" altLang="es-MX" sz="1600" dirty="0">
                <a:cs typeface="MS PGothic"/>
              </a:rPr>
              <a:t>Fortalecer los procesos de formación de las diferentes figuras</a:t>
            </a:r>
          </a:p>
          <a:p>
            <a:pPr defTabSz="914400">
              <a:spcBef>
                <a:spcPct val="50000"/>
              </a:spcBef>
              <a:buFont typeface="Wingdings" pitchFamily="2" charset="2"/>
              <a:buChar char="ü"/>
            </a:pPr>
            <a:r>
              <a:rPr lang="es-ES" altLang="es-MX" sz="1600" dirty="0">
                <a:cs typeface="MS PGothic"/>
              </a:rPr>
              <a:t>Proporcionar información oportuna, vigente y dinámica para los estados.</a:t>
            </a:r>
          </a:p>
          <a:p>
            <a:pPr defTabSz="914400">
              <a:spcBef>
                <a:spcPct val="50000"/>
              </a:spcBef>
              <a:buFont typeface="Wingdings" pitchFamily="2" charset="2"/>
              <a:buChar char="ü"/>
            </a:pPr>
            <a:r>
              <a:rPr lang="es-ES" altLang="es-MX" sz="1600" dirty="0">
                <a:cs typeface="MS PGothic"/>
              </a:rPr>
              <a:t>Medir el impacto de los usuarios no sólo por el ingreso, si no a partir de los procesos</a:t>
            </a:r>
          </a:p>
        </p:txBody>
      </p:sp>
    </p:spTree>
    <p:extLst>
      <p:ext uri="{BB962C8B-B14F-4D97-AF65-F5344CB8AC3E}">
        <p14:creationId xmlns:p14="http://schemas.microsoft.com/office/powerpoint/2010/main" val="3898189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696</Words>
  <Application>Microsoft Office PowerPoint</Application>
  <PresentationFormat>Presentación en pantalla (4:3)</PresentationFormat>
  <Paragraphs>64</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Nora Estrada Marquez</dc:creator>
  <cp:lastModifiedBy>Vvillegas</cp:lastModifiedBy>
  <cp:revision>1</cp:revision>
  <dcterms:created xsi:type="dcterms:W3CDTF">2015-09-22T21:03:41Z</dcterms:created>
  <dcterms:modified xsi:type="dcterms:W3CDTF">2015-09-22T21:15:16Z</dcterms:modified>
</cp:coreProperties>
</file>