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74" r:id="rId1"/>
  </p:sldMasterIdLst>
  <p:notesMasterIdLst>
    <p:notesMasterId r:id="rId28"/>
  </p:notesMasterIdLst>
  <p:handoutMasterIdLst>
    <p:handoutMasterId r:id="rId29"/>
  </p:handoutMasterIdLst>
  <p:sldIdLst>
    <p:sldId id="358" r:id="rId2"/>
    <p:sldId id="460" r:id="rId3"/>
    <p:sldId id="461" r:id="rId4"/>
    <p:sldId id="462" r:id="rId5"/>
    <p:sldId id="463" r:id="rId6"/>
    <p:sldId id="486" r:id="rId7"/>
    <p:sldId id="488" r:id="rId8"/>
    <p:sldId id="508" r:id="rId9"/>
    <p:sldId id="509" r:id="rId10"/>
    <p:sldId id="496" r:id="rId11"/>
    <p:sldId id="490" r:id="rId12"/>
    <p:sldId id="495" r:id="rId13"/>
    <p:sldId id="494" r:id="rId14"/>
    <p:sldId id="491" r:id="rId15"/>
    <p:sldId id="492" r:id="rId16"/>
    <p:sldId id="498" r:id="rId17"/>
    <p:sldId id="499" r:id="rId18"/>
    <p:sldId id="510" r:id="rId19"/>
    <p:sldId id="500" r:id="rId20"/>
    <p:sldId id="501" r:id="rId21"/>
    <p:sldId id="502" r:id="rId22"/>
    <p:sldId id="503" r:id="rId23"/>
    <p:sldId id="504" r:id="rId24"/>
    <p:sldId id="505" r:id="rId25"/>
    <p:sldId id="506" r:id="rId26"/>
    <p:sldId id="507" r:id="rId27"/>
  </p:sldIdLst>
  <p:sldSz cx="9144000" cy="6858000" type="screen4x3"/>
  <p:notesSz cx="7010400" cy="92964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CCFF99"/>
    <a:srgbClr val="FF9C85"/>
    <a:srgbClr val="FFFFCC"/>
    <a:srgbClr val="C7E6A4"/>
    <a:srgbClr val="336600"/>
    <a:srgbClr val="FFCCCC"/>
    <a:srgbClr val="ECD4E9"/>
    <a:srgbClr val="DA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 snapToGrid="0" snapToObjects="1">
      <p:cViewPr varScale="1">
        <p:scale>
          <a:sx n="76" d="100"/>
          <a:sy n="76" d="100"/>
        </p:scale>
        <p:origin x="1356" y="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costa\Desktop\2015\Valoraciones\bases%20finales\RESULTADOSxREACTIVO-ASESORES-2015-FINAL-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costa\Desktop\2015\Valoraciones\bases%20finales\RESULTADOSxREACTIVO-ASESORES-2015-FINAL-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costa\Desktop\2015\Valoraciones\bases%20finales\RESULTADOSxREACTIVO-ASESORES-2015-FINAL-O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s-MX" sz="2400" b="1">
                <a:solidFill>
                  <a:schemeClr val="tx1"/>
                </a:solidFill>
                <a:latin typeface="Cambria" panose="02040503050406030204" pitchFamily="18" charset="0"/>
              </a:rPr>
              <a:t>Matemáticas</a:t>
            </a:r>
          </a:p>
        </c:rich>
      </c:tx>
      <c:layout>
        <c:manualLayout>
          <c:xMode val="edge"/>
          <c:yMode val="edge"/>
          <c:x val="0.31009438654879495"/>
          <c:y val="6.7604234340963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74855824682813E-2"/>
          <c:y val="5.2330547818013017E-2"/>
          <c:w val="0.97462514319531002"/>
          <c:h val="0.8207119513960476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Hoja8!$B$3:$B$6</c:f>
              <c:strCache>
                <c:ptCount val="4"/>
                <c:pt idx="0">
                  <c:v>Álgebra</c:v>
                </c:pt>
                <c:pt idx="1">
                  <c:v>Geometría</c:v>
                </c:pt>
                <c:pt idx="2">
                  <c:v>Aritmética</c:v>
                </c:pt>
                <c:pt idx="3">
                  <c:v>Tratamiendo de la información </c:v>
                </c:pt>
              </c:strCache>
            </c:strRef>
          </c:cat>
          <c:val>
            <c:numRef>
              <c:f>Hoja8!$C$3:$C$6</c:f>
              <c:numCache>
                <c:formatCode>0%</c:formatCode>
                <c:ptCount val="4"/>
                <c:pt idx="0">
                  <c:v>0.46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shape val="cylinder"/>
        <c:axId val="2045183888"/>
        <c:axId val="2045189872"/>
        <c:axId val="0"/>
      </c:bar3DChart>
      <c:catAx>
        <c:axId val="204518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MX"/>
          </a:p>
        </c:txPr>
        <c:crossAx val="2045189872"/>
        <c:crosses val="autoZero"/>
        <c:auto val="1"/>
        <c:lblAlgn val="ctr"/>
        <c:lblOffset val="100"/>
        <c:noMultiLvlLbl val="0"/>
      </c:catAx>
      <c:valAx>
        <c:axId val="204518987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451838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s-MX" sz="2400" b="1">
                <a:solidFill>
                  <a:sysClr val="windowText" lastClr="000000"/>
                </a:solidFill>
                <a:latin typeface="Cambria" panose="02040503050406030204" pitchFamily="18" charset="0"/>
              </a:rPr>
              <a:t>Lengua y</a:t>
            </a:r>
            <a:r>
              <a:rPr lang="es-MX" sz="2400" b="1" baseline="0">
                <a:solidFill>
                  <a:sysClr val="windowText" lastClr="000000"/>
                </a:solidFill>
                <a:latin typeface="Cambria" panose="02040503050406030204" pitchFamily="18" charset="0"/>
              </a:rPr>
              <a:t> comunicación </a:t>
            </a:r>
            <a:endParaRPr lang="es-MX" sz="2400" b="1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ysClr val="windowText" lastClr="000000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/>
        </a:solidFill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36197171481324E-3"/>
          <c:y val="0.23904685687881871"/>
          <c:w val="0.99496380282851871"/>
          <c:h val="0.483188548070222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Gráficas!$B$2:$B$4</c:f>
              <c:strCache>
                <c:ptCount val="3"/>
                <c:pt idx="0">
                  <c:v>Lectura</c:v>
                </c:pt>
                <c:pt idx="1">
                  <c:v>Escritura</c:v>
                </c:pt>
                <c:pt idx="2">
                  <c:v>Sistematización de la Información </c:v>
                </c:pt>
              </c:strCache>
            </c:strRef>
          </c:cat>
          <c:val>
            <c:numRef>
              <c:f>Gráficas!$C$2:$C$4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045190416"/>
        <c:axId val="2045186608"/>
        <c:axId val="0"/>
      </c:bar3DChart>
      <c:catAx>
        <c:axId val="2045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MX"/>
          </a:p>
        </c:txPr>
        <c:crossAx val="2045186608"/>
        <c:crosses val="autoZero"/>
        <c:auto val="1"/>
        <c:lblAlgn val="ctr"/>
        <c:lblOffset val="100"/>
        <c:noMultiLvlLbl val="0"/>
      </c:catAx>
      <c:valAx>
        <c:axId val="20451866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45190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s-MX" sz="2400" b="1">
                <a:solidFill>
                  <a:schemeClr val="tx1"/>
                </a:solidFill>
                <a:latin typeface="Cambria" panose="02040503050406030204" pitchFamily="18" charset="0"/>
              </a:rPr>
              <a:t>Aptitudes</a:t>
            </a:r>
            <a:r>
              <a:rPr lang="es-MX" sz="2400" b="1" baseline="0">
                <a:solidFill>
                  <a:schemeClr val="tx1"/>
                </a:solidFill>
                <a:latin typeface="Cambria" panose="02040503050406030204" pitchFamily="18" charset="0"/>
              </a:rPr>
              <a:t> y Habilidades pedagógicas</a:t>
            </a:r>
            <a:endParaRPr lang="es-MX" sz="2400" b="1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7545869656794516"/>
          <c:y val="0.35861755963681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3733585513356129"/>
          <c:w val="0.90364719746913269"/>
          <c:h val="0.4671430698641635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20000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4B4B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F20000"/>
              </a:solidFill>
              <a:ln>
                <a:noFill/>
              </a:ln>
              <a:effectLst/>
              <a:sp3d/>
            </c:spPr>
          </c:dPt>
          <c:dPt>
            <c:idx val="4"/>
            <c:invertIfNegative val="0"/>
            <c:bubble3D val="0"/>
            <c:spPr>
              <a:solidFill>
                <a:srgbClr val="FF4B4B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Hoja8!$B$11:$B$15</c:f>
              <c:strCache>
                <c:ptCount val="5"/>
                <c:pt idx="0">
                  <c:v>Conocimientos 
Valorales</c:v>
                </c:pt>
                <c:pt idx="1">
                  <c:v>Habilidades
Comunicativas</c:v>
                </c:pt>
                <c:pt idx="2">
                  <c:v>Habilidades
 Cognitivas</c:v>
                </c:pt>
                <c:pt idx="3">
                  <c:v>Habilidades 
Diagnóstico</c:v>
                </c:pt>
                <c:pt idx="4">
                  <c:v>Habilidades 
Lógicas</c:v>
                </c:pt>
              </c:strCache>
            </c:strRef>
          </c:cat>
          <c:val>
            <c:numRef>
              <c:f>Hoja8!$C$11:$C$15</c:f>
              <c:numCache>
                <c:formatCode>0%</c:formatCode>
                <c:ptCount val="5"/>
                <c:pt idx="0">
                  <c:v>0.4</c:v>
                </c:pt>
                <c:pt idx="1">
                  <c:v>0.37</c:v>
                </c:pt>
                <c:pt idx="2">
                  <c:v>0.44</c:v>
                </c:pt>
                <c:pt idx="3">
                  <c:v>0.4</c:v>
                </c:pt>
                <c:pt idx="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shape val="cylinder"/>
        <c:axId val="2045196400"/>
        <c:axId val="2045193136"/>
        <c:axId val="0"/>
      </c:bar3DChart>
      <c:catAx>
        <c:axId val="204519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s-MX"/>
          </a:p>
        </c:txPr>
        <c:crossAx val="2045193136"/>
        <c:crosses val="autoZero"/>
        <c:auto val="1"/>
        <c:lblAlgn val="ctr"/>
        <c:lblOffset val="100"/>
        <c:noMultiLvlLbl val="0"/>
      </c:catAx>
      <c:valAx>
        <c:axId val="2045193136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045196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4218A-B374-432F-B6BF-C3091FDFCFA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B9FF70A-9358-42BD-9A55-44EE6A27AB05}">
      <dgm:prSet phldrT="[Texto]" custT="1"/>
      <dgm:spPr/>
      <dgm:t>
        <a:bodyPr/>
        <a:lstStyle/>
        <a:p>
          <a:r>
            <a:rPr lang="es-MX" sz="2400" dirty="0" smtClean="0"/>
            <a:t>Lengua materna</a:t>
          </a:r>
          <a:endParaRPr lang="es-MX" sz="2400" dirty="0"/>
        </a:p>
      </dgm:t>
    </dgm:pt>
    <dgm:pt modelId="{BCB296C1-C2BC-4FD0-A2CF-E5C1243AD471}" type="parTrans" cxnId="{CAFBB0BD-FE89-4C3D-9706-C67378F95D6D}">
      <dgm:prSet/>
      <dgm:spPr/>
      <dgm:t>
        <a:bodyPr/>
        <a:lstStyle/>
        <a:p>
          <a:endParaRPr lang="es-MX"/>
        </a:p>
      </dgm:t>
    </dgm:pt>
    <dgm:pt modelId="{C062C5A4-2CD5-46AF-9DC4-CC1E2F7BA7C6}" type="sibTrans" cxnId="{CAFBB0BD-FE89-4C3D-9706-C67378F95D6D}">
      <dgm:prSet/>
      <dgm:spPr/>
      <dgm:t>
        <a:bodyPr/>
        <a:lstStyle/>
        <a:p>
          <a:endParaRPr lang="es-MX"/>
        </a:p>
      </dgm:t>
    </dgm:pt>
    <dgm:pt modelId="{F8AFB508-20F7-4039-B0AC-B2FA617A9B86}">
      <dgm:prSet phldrT="[Texto]"/>
      <dgm:spPr/>
      <dgm:t>
        <a:bodyPr/>
        <a:lstStyle/>
        <a:p>
          <a:r>
            <a:rPr lang="es-MX" dirty="0" smtClean="0"/>
            <a:t>Comprende las ideas principales de un texto sencillo</a:t>
          </a:r>
          <a:endParaRPr lang="es-MX" dirty="0"/>
        </a:p>
      </dgm:t>
    </dgm:pt>
    <dgm:pt modelId="{E3461F5E-C74B-4CD7-820B-75C5017F0CC5}" type="parTrans" cxnId="{FEBD5913-FB73-49F1-B4F7-88EF32E95449}">
      <dgm:prSet/>
      <dgm:spPr/>
      <dgm:t>
        <a:bodyPr/>
        <a:lstStyle/>
        <a:p>
          <a:endParaRPr lang="es-MX"/>
        </a:p>
      </dgm:t>
    </dgm:pt>
    <dgm:pt modelId="{99F75792-DD84-4700-8FE5-0293F224361D}" type="sibTrans" cxnId="{FEBD5913-FB73-49F1-B4F7-88EF32E95449}">
      <dgm:prSet/>
      <dgm:spPr/>
      <dgm:t>
        <a:bodyPr/>
        <a:lstStyle/>
        <a:p>
          <a:endParaRPr lang="es-MX"/>
        </a:p>
      </dgm:t>
    </dgm:pt>
    <dgm:pt modelId="{20CA7F57-7564-4771-B0B6-BA8E3FCCE8B1}">
      <dgm:prSet phldrT="[Texto]" custT="1"/>
      <dgm:spPr/>
      <dgm:t>
        <a:bodyPr/>
        <a:lstStyle/>
        <a:p>
          <a:r>
            <a:rPr lang="es-MX" sz="2400" dirty="0" smtClean="0"/>
            <a:t>Español como segunda lengua</a:t>
          </a:r>
          <a:endParaRPr lang="es-MX" sz="2400" dirty="0"/>
        </a:p>
      </dgm:t>
    </dgm:pt>
    <dgm:pt modelId="{BD21E739-F006-4CCF-B4EA-BD300F91DCBA}" type="parTrans" cxnId="{9A5D1BE3-7987-4F8C-BE7D-6E4C71F07755}">
      <dgm:prSet/>
      <dgm:spPr/>
      <dgm:t>
        <a:bodyPr/>
        <a:lstStyle/>
        <a:p>
          <a:endParaRPr lang="es-MX"/>
        </a:p>
      </dgm:t>
    </dgm:pt>
    <dgm:pt modelId="{FDF22797-30C9-4004-82BE-A40E9CE3B846}" type="sibTrans" cxnId="{9A5D1BE3-7987-4F8C-BE7D-6E4C71F07755}">
      <dgm:prSet/>
      <dgm:spPr/>
      <dgm:t>
        <a:bodyPr/>
        <a:lstStyle/>
        <a:p>
          <a:endParaRPr lang="es-MX"/>
        </a:p>
      </dgm:t>
    </dgm:pt>
    <dgm:pt modelId="{DE748F8E-B2CB-4B3E-A3C8-9C925B8DF1A4}">
      <dgm:prSet phldrT="[Texto]"/>
      <dgm:spPr/>
      <dgm:t>
        <a:bodyPr/>
        <a:lstStyle/>
        <a:p>
          <a:r>
            <a:rPr lang="es-MX" dirty="0" smtClean="0"/>
            <a:t>Comprende las ideas principales de un texto sencillo</a:t>
          </a:r>
          <a:endParaRPr lang="es-MX" dirty="0"/>
        </a:p>
      </dgm:t>
    </dgm:pt>
    <dgm:pt modelId="{CE0DC4BA-1F25-4F09-BE5A-C0742CDDAE2A}" type="parTrans" cxnId="{7B384552-E20C-4016-90CB-8F8A0B5C2E94}">
      <dgm:prSet/>
      <dgm:spPr/>
      <dgm:t>
        <a:bodyPr/>
        <a:lstStyle/>
        <a:p>
          <a:endParaRPr lang="es-MX"/>
        </a:p>
      </dgm:t>
    </dgm:pt>
    <dgm:pt modelId="{318FCBC5-A668-44C2-A6B5-2230750AAC4F}" type="sibTrans" cxnId="{7B384552-E20C-4016-90CB-8F8A0B5C2E94}">
      <dgm:prSet/>
      <dgm:spPr/>
      <dgm:t>
        <a:bodyPr/>
        <a:lstStyle/>
        <a:p>
          <a:endParaRPr lang="es-MX"/>
        </a:p>
      </dgm:t>
    </dgm:pt>
    <dgm:pt modelId="{D3004F3F-AFF9-4AD9-B9EE-9F8E89562D39}">
      <dgm:prSet phldrT="[Texto]" custT="1"/>
      <dgm:spPr/>
      <dgm:t>
        <a:bodyPr/>
        <a:lstStyle/>
        <a:p>
          <a:r>
            <a:rPr lang="es-MX" sz="2400" dirty="0" smtClean="0"/>
            <a:t>Habilidades pedagógicas</a:t>
          </a:r>
          <a:endParaRPr lang="es-MX" sz="2400" dirty="0"/>
        </a:p>
      </dgm:t>
    </dgm:pt>
    <dgm:pt modelId="{F40C0446-9AA3-4CD3-BD00-188C6747D61D}" type="parTrans" cxnId="{EF518023-8A3E-4A15-9DA9-8DA9F1FFA869}">
      <dgm:prSet/>
      <dgm:spPr/>
      <dgm:t>
        <a:bodyPr/>
        <a:lstStyle/>
        <a:p>
          <a:endParaRPr lang="es-MX"/>
        </a:p>
      </dgm:t>
    </dgm:pt>
    <dgm:pt modelId="{E5A97BC9-4851-4F77-995C-763F387DAE5A}" type="sibTrans" cxnId="{EF518023-8A3E-4A15-9DA9-8DA9F1FFA869}">
      <dgm:prSet/>
      <dgm:spPr/>
      <dgm:t>
        <a:bodyPr/>
        <a:lstStyle/>
        <a:p>
          <a:endParaRPr lang="es-MX"/>
        </a:p>
      </dgm:t>
    </dgm:pt>
    <dgm:pt modelId="{A9746828-2C17-48A3-A418-2396D2B1961E}">
      <dgm:prSet phldrT="[Texto]"/>
      <dgm:spPr/>
      <dgm:t>
        <a:bodyPr/>
        <a:lstStyle/>
        <a:p>
          <a:r>
            <a:rPr lang="es-MX" dirty="0" smtClean="0"/>
            <a:t>Identifica características a considerar en la educación de personas jóvenes y adultas</a:t>
          </a:r>
          <a:endParaRPr lang="es-MX" dirty="0"/>
        </a:p>
      </dgm:t>
    </dgm:pt>
    <dgm:pt modelId="{CD4EDD8E-F289-4BBA-A5AE-90FB66F00C77}" type="parTrans" cxnId="{E4414CAA-A83D-45F5-A170-82F7842613C2}">
      <dgm:prSet/>
      <dgm:spPr/>
      <dgm:t>
        <a:bodyPr/>
        <a:lstStyle/>
        <a:p>
          <a:endParaRPr lang="es-MX"/>
        </a:p>
      </dgm:t>
    </dgm:pt>
    <dgm:pt modelId="{9D3DA1A2-7874-417B-998A-3DE1A31C2D72}" type="sibTrans" cxnId="{E4414CAA-A83D-45F5-A170-82F7842613C2}">
      <dgm:prSet/>
      <dgm:spPr/>
      <dgm:t>
        <a:bodyPr/>
        <a:lstStyle/>
        <a:p>
          <a:endParaRPr lang="es-MX"/>
        </a:p>
      </dgm:t>
    </dgm:pt>
    <dgm:pt modelId="{E5A681C8-FA5C-4469-B0F9-D916EC2702EB}">
      <dgm:prSet phldrT="[Texto]"/>
      <dgm:spPr/>
      <dgm:t>
        <a:bodyPr/>
        <a:lstStyle/>
        <a:p>
          <a:r>
            <a:rPr lang="es-MX" dirty="0" smtClean="0"/>
            <a:t>Identifica la estructura de la lengua</a:t>
          </a:r>
          <a:endParaRPr lang="es-MX" dirty="0"/>
        </a:p>
      </dgm:t>
    </dgm:pt>
    <dgm:pt modelId="{BEB5F9DE-F255-4984-B3D3-F05892E49EAA}" type="parTrans" cxnId="{BEAF4367-E452-4EAF-B2DE-E38E3CAA5286}">
      <dgm:prSet/>
      <dgm:spPr/>
      <dgm:t>
        <a:bodyPr/>
        <a:lstStyle/>
        <a:p>
          <a:endParaRPr lang="es-MX"/>
        </a:p>
      </dgm:t>
    </dgm:pt>
    <dgm:pt modelId="{6D1E4149-F7E8-48A0-96F5-D15AE062DD13}" type="sibTrans" cxnId="{BEAF4367-E452-4EAF-B2DE-E38E3CAA5286}">
      <dgm:prSet/>
      <dgm:spPr/>
      <dgm:t>
        <a:bodyPr/>
        <a:lstStyle/>
        <a:p>
          <a:endParaRPr lang="es-MX"/>
        </a:p>
      </dgm:t>
    </dgm:pt>
    <dgm:pt modelId="{CC2EC202-1AB5-4E79-9FAF-1BFE9E1942D6}">
      <dgm:prSet phldrT="[Texto]"/>
      <dgm:spPr/>
      <dgm:t>
        <a:bodyPr/>
        <a:lstStyle/>
        <a:p>
          <a:r>
            <a:rPr lang="es-MX" dirty="0" smtClean="0"/>
            <a:t>Identifica el formato de un texto sencillo</a:t>
          </a:r>
          <a:endParaRPr lang="es-MX" dirty="0"/>
        </a:p>
      </dgm:t>
    </dgm:pt>
    <dgm:pt modelId="{22BD4BAF-534B-4CC8-8851-F14F2C825EC7}" type="parTrans" cxnId="{3BD60635-ED12-44DA-9F44-EF7D788AED60}">
      <dgm:prSet/>
      <dgm:spPr/>
      <dgm:t>
        <a:bodyPr/>
        <a:lstStyle/>
        <a:p>
          <a:endParaRPr lang="es-MX"/>
        </a:p>
      </dgm:t>
    </dgm:pt>
    <dgm:pt modelId="{5D3D5E38-D762-438E-9E4F-4CBF653A17E1}" type="sibTrans" cxnId="{3BD60635-ED12-44DA-9F44-EF7D788AED60}">
      <dgm:prSet/>
      <dgm:spPr/>
      <dgm:t>
        <a:bodyPr/>
        <a:lstStyle/>
        <a:p>
          <a:endParaRPr lang="es-MX"/>
        </a:p>
      </dgm:t>
    </dgm:pt>
    <dgm:pt modelId="{A1AAC1FE-26C3-4952-BE19-FA16C5B88C77}">
      <dgm:prSet phldrT="[Texto]"/>
      <dgm:spPr/>
      <dgm:t>
        <a:bodyPr/>
        <a:lstStyle/>
        <a:p>
          <a:r>
            <a:rPr lang="es-MX" dirty="0" smtClean="0"/>
            <a:t>Analiza diversas ideas de un tema y selecciona la opción que corresponde al contexto cultural de su grupo</a:t>
          </a:r>
          <a:endParaRPr lang="es-MX" dirty="0"/>
        </a:p>
      </dgm:t>
    </dgm:pt>
    <dgm:pt modelId="{EE68D7F8-C71A-4FA8-8591-D83122920091}" type="parTrans" cxnId="{80B1CEF5-F8C1-4409-B145-9ADC22B35B47}">
      <dgm:prSet/>
      <dgm:spPr/>
      <dgm:t>
        <a:bodyPr/>
        <a:lstStyle/>
        <a:p>
          <a:endParaRPr lang="es-MX"/>
        </a:p>
      </dgm:t>
    </dgm:pt>
    <dgm:pt modelId="{0A6AACFF-075F-4F38-95FF-27D759C1B0DB}" type="sibTrans" cxnId="{80B1CEF5-F8C1-4409-B145-9ADC22B35B47}">
      <dgm:prSet/>
      <dgm:spPr/>
      <dgm:t>
        <a:bodyPr/>
        <a:lstStyle/>
        <a:p>
          <a:endParaRPr lang="es-MX"/>
        </a:p>
      </dgm:t>
    </dgm:pt>
    <dgm:pt modelId="{8DEC4FA8-97C1-4FAD-B286-7DE210F02BBF}">
      <dgm:prSet phldrT="[Texto]"/>
      <dgm:spPr/>
      <dgm:t>
        <a:bodyPr/>
        <a:lstStyle/>
        <a:p>
          <a:r>
            <a:rPr lang="es-MX" dirty="0" smtClean="0"/>
            <a:t>Identifica la estructura de la lengua</a:t>
          </a:r>
          <a:endParaRPr lang="es-MX" dirty="0"/>
        </a:p>
      </dgm:t>
    </dgm:pt>
    <dgm:pt modelId="{B94D5882-3141-4797-BB4F-C590D08D078E}" type="parTrans" cxnId="{B44DEB90-0ED5-4B36-95BE-6E1AD3D3AF74}">
      <dgm:prSet/>
      <dgm:spPr/>
      <dgm:t>
        <a:bodyPr/>
        <a:lstStyle/>
        <a:p>
          <a:endParaRPr lang="es-MX"/>
        </a:p>
      </dgm:t>
    </dgm:pt>
    <dgm:pt modelId="{6BC504F4-B777-470D-BCC4-B408FF3EC446}" type="sibTrans" cxnId="{B44DEB90-0ED5-4B36-95BE-6E1AD3D3AF74}">
      <dgm:prSet/>
      <dgm:spPr/>
      <dgm:t>
        <a:bodyPr/>
        <a:lstStyle/>
        <a:p>
          <a:endParaRPr lang="es-MX"/>
        </a:p>
      </dgm:t>
    </dgm:pt>
    <dgm:pt modelId="{7A8C5087-EE7D-4A3F-9B29-67D5F486F0ED}">
      <dgm:prSet phldrT="[Texto]"/>
      <dgm:spPr/>
      <dgm:t>
        <a:bodyPr/>
        <a:lstStyle/>
        <a:p>
          <a:r>
            <a:rPr lang="es-MX" dirty="0" smtClean="0"/>
            <a:t>Identifica el formato usado con un texto escrito</a:t>
          </a:r>
          <a:endParaRPr lang="es-MX" dirty="0"/>
        </a:p>
      </dgm:t>
    </dgm:pt>
    <dgm:pt modelId="{0416D76E-0CD2-417B-BA60-B131E5CC8C11}" type="parTrans" cxnId="{162A5173-44D2-4345-81BE-58BF4D755B81}">
      <dgm:prSet/>
      <dgm:spPr/>
      <dgm:t>
        <a:bodyPr/>
        <a:lstStyle/>
        <a:p>
          <a:endParaRPr lang="es-MX"/>
        </a:p>
      </dgm:t>
    </dgm:pt>
    <dgm:pt modelId="{191BD872-0862-47B7-9227-DA5E039F93B9}" type="sibTrans" cxnId="{162A5173-44D2-4345-81BE-58BF4D755B81}">
      <dgm:prSet/>
      <dgm:spPr/>
      <dgm:t>
        <a:bodyPr/>
        <a:lstStyle/>
        <a:p>
          <a:endParaRPr lang="es-MX"/>
        </a:p>
      </dgm:t>
    </dgm:pt>
    <dgm:pt modelId="{D931BA5C-F75E-41EB-801D-2F4CF371A983}">
      <dgm:prSet phldrT="[Texto]"/>
      <dgm:spPr/>
      <dgm:t>
        <a:bodyPr/>
        <a:lstStyle/>
        <a:p>
          <a:r>
            <a:rPr lang="es-MX" dirty="0" smtClean="0"/>
            <a:t>Realiza inferencias sobre un tema dado</a:t>
          </a:r>
          <a:endParaRPr lang="es-MX" dirty="0"/>
        </a:p>
      </dgm:t>
    </dgm:pt>
    <dgm:pt modelId="{F2F15903-35C9-49C1-8003-77A965C60A2B}" type="parTrans" cxnId="{74CEFD44-83E9-435F-BC15-05AA6FF32695}">
      <dgm:prSet/>
      <dgm:spPr/>
      <dgm:t>
        <a:bodyPr/>
        <a:lstStyle/>
        <a:p>
          <a:endParaRPr lang="es-MX"/>
        </a:p>
      </dgm:t>
    </dgm:pt>
    <dgm:pt modelId="{F4FD792B-EAF6-435C-8F30-5A6003A37FFF}" type="sibTrans" cxnId="{74CEFD44-83E9-435F-BC15-05AA6FF32695}">
      <dgm:prSet/>
      <dgm:spPr/>
      <dgm:t>
        <a:bodyPr/>
        <a:lstStyle/>
        <a:p>
          <a:endParaRPr lang="es-MX"/>
        </a:p>
      </dgm:t>
    </dgm:pt>
    <dgm:pt modelId="{C1F35817-4325-4E68-B469-474A6CF24E41}">
      <dgm:prSet phldrT="[Texto]"/>
      <dgm:spPr/>
      <dgm:t>
        <a:bodyPr/>
        <a:lstStyle/>
        <a:p>
          <a:r>
            <a:rPr lang="es-MX" dirty="0" smtClean="0"/>
            <a:t>Promueve la motivación en el grupo de estudio</a:t>
          </a:r>
          <a:endParaRPr lang="es-MX" dirty="0"/>
        </a:p>
      </dgm:t>
    </dgm:pt>
    <dgm:pt modelId="{A98E186D-810F-4907-ABEA-7EE8472E535A}" type="parTrans" cxnId="{705B023F-F9D7-4EBE-843F-D9A89DBB172D}">
      <dgm:prSet/>
      <dgm:spPr/>
      <dgm:t>
        <a:bodyPr/>
        <a:lstStyle/>
        <a:p>
          <a:endParaRPr lang="es-MX"/>
        </a:p>
      </dgm:t>
    </dgm:pt>
    <dgm:pt modelId="{74B1FCFF-3092-4CD0-92BE-F69F2EC2EFDB}" type="sibTrans" cxnId="{705B023F-F9D7-4EBE-843F-D9A89DBB172D}">
      <dgm:prSet/>
      <dgm:spPr/>
      <dgm:t>
        <a:bodyPr/>
        <a:lstStyle/>
        <a:p>
          <a:endParaRPr lang="es-MX"/>
        </a:p>
      </dgm:t>
    </dgm:pt>
    <dgm:pt modelId="{C735F745-054B-4846-89A3-1672A60EDD03}">
      <dgm:prSet phldrT="[Texto]"/>
      <dgm:spPr/>
      <dgm:t>
        <a:bodyPr/>
        <a:lstStyle/>
        <a:p>
          <a:r>
            <a:rPr lang="es-MX" dirty="0" smtClean="0"/>
            <a:t>Identifica una estrategia de lectura</a:t>
          </a:r>
          <a:endParaRPr lang="es-MX" dirty="0"/>
        </a:p>
      </dgm:t>
    </dgm:pt>
    <dgm:pt modelId="{A847C4C1-E94C-44CC-918E-97A582C9F728}" type="parTrans" cxnId="{460D0F65-6D18-45EE-A079-3D19D3B5C62A}">
      <dgm:prSet/>
      <dgm:spPr/>
      <dgm:t>
        <a:bodyPr/>
        <a:lstStyle/>
        <a:p>
          <a:endParaRPr lang="es-MX"/>
        </a:p>
      </dgm:t>
    </dgm:pt>
    <dgm:pt modelId="{7656DB0D-05F5-46E6-A6FE-4268BBC24466}" type="sibTrans" cxnId="{460D0F65-6D18-45EE-A079-3D19D3B5C62A}">
      <dgm:prSet/>
      <dgm:spPr/>
      <dgm:t>
        <a:bodyPr/>
        <a:lstStyle/>
        <a:p>
          <a:endParaRPr lang="es-MX"/>
        </a:p>
      </dgm:t>
    </dgm:pt>
    <dgm:pt modelId="{FFFD7C6E-A428-4DB1-8999-B13478AAD339}" type="pres">
      <dgm:prSet presAssocID="{BC64218A-B374-432F-B6BF-C3091FDFCF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895AFEC-B303-43DC-AECC-D7F206B049ED}" type="pres">
      <dgm:prSet presAssocID="{AB9FF70A-9358-42BD-9A55-44EE6A27AB05}" presName="linNode" presStyleCnt="0"/>
      <dgm:spPr/>
    </dgm:pt>
    <dgm:pt modelId="{E4402FFF-957A-477C-AFDC-BD3383220E11}" type="pres">
      <dgm:prSet presAssocID="{AB9FF70A-9358-42BD-9A55-44EE6A27AB0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023393-7FB7-4C2D-8472-5EEEBAFA1305}" type="pres">
      <dgm:prSet presAssocID="{AB9FF70A-9358-42BD-9A55-44EE6A27AB0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B49342-3A68-4522-B0D6-F06A10CE07B7}" type="pres">
      <dgm:prSet presAssocID="{C062C5A4-2CD5-46AF-9DC4-CC1E2F7BA7C6}" presName="sp" presStyleCnt="0"/>
      <dgm:spPr/>
    </dgm:pt>
    <dgm:pt modelId="{760B3B03-65AC-4144-BD3F-F87F6AE814E3}" type="pres">
      <dgm:prSet presAssocID="{20CA7F57-7564-4771-B0B6-BA8E3FCCE8B1}" presName="linNode" presStyleCnt="0"/>
      <dgm:spPr/>
    </dgm:pt>
    <dgm:pt modelId="{2125EFC2-AF3E-4E39-AA11-901CCC29197E}" type="pres">
      <dgm:prSet presAssocID="{20CA7F57-7564-4771-B0B6-BA8E3FCCE8B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BA9F40-5494-4300-B110-978376DF9186}" type="pres">
      <dgm:prSet presAssocID="{20CA7F57-7564-4771-B0B6-BA8E3FCCE8B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EDC5F7-9F13-4946-9DF6-1B01B4380B7C}" type="pres">
      <dgm:prSet presAssocID="{FDF22797-30C9-4004-82BE-A40E9CE3B846}" presName="sp" presStyleCnt="0"/>
      <dgm:spPr/>
    </dgm:pt>
    <dgm:pt modelId="{42444A48-3370-4CA1-A9C9-83A3173C52BF}" type="pres">
      <dgm:prSet presAssocID="{D3004F3F-AFF9-4AD9-B9EE-9F8E89562D39}" presName="linNode" presStyleCnt="0"/>
      <dgm:spPr/>
    </dgm:pt>
    <dgm:pt modelId="{68A5F410-867C-4A11-99A8-75D4D3F2CCB9}" type="pres">
      <dgm:prSet presAssocID="{D3004F3F-AFF9-4AD9-B9EE-9F8E89562D39}" presName="parentText" presStyleLbl="node1" presStyleIdx="2" presStyleCnt="3" custLinFactNeighborY="166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A2A7ED-CD5B-464C-AB71-4F4A3A180FC4}" type="pres">
      <dgm:prSet presAssocID="{D3004F3F-AFF9-4AD9-B9EE-9F8E89562D3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05B023F-F9D7-4EBE-843F-D9A89DBB172D}" srcId="{D3004F3F-AFF9-4AD9-B9EE-9F8E89562D39}" destId="{C1F35817-4325-4E68-B469-474A6CF24E41}" srcOrd="1" destOrd="0" parTransId="{A98E186D-810F-4907-ABEA-7EE8472E535A}" sibTransId="{74B1FCFF-3092-4CD0-92BE-F69F2EC2EFDB}"/>
    <dgm:cxn modelId="{7B384552-E20C-4016-90CB-8F8A0B5C2E94}" srcId="{20CA7F57-7564-4771-B0B6-BA8E3FCCE8B1}" destId="{DE748F8E-B2CB-4B3E-A3C8-9C925B8DF1A4}" srcOrd="0" destOrd="0" parTransId="{CE0DC4BA-1F25-4F09-BE5A-C0742CDDAE2A}" sibTransId="{318FCBC5-A668-44C2-A6B5-2230750AAC4F}"/>
    <dgm:cxn modelId="{9A5D1BE3-7987-4F8C-BE7D-6E4C71F07755}" srcId="{BC64218A-B374-432F-B6BF-C3091FDFCFA0}" destId="{20CA7F57-7564-4771-B0B6-BA8E3FCCE8B1}" srcOrd="1" destOrd="0" parTransId="{BD21E739-F006-4CCF-B4EA-BD300F91DCBA}" sibTransId="{FDF22797-30C9-4004-82BE-A40E9CE3B846}"/>
    <dgm:cxn modelId="{E4414CAA-A83D-45F5-A170-82F7842613C2}" srcId="{D3004F3F-AFF9-4AD9-B9EE-9F8E89562D39}" destId="{A9746828-2C17-48A3-A418-2396D2B1961E}" srcOrd="0" destOrd="0" parTransId="{CD4EDD8E-F289-4BBA-A5AE-90FB66F00C77}" sibTransId="{9D3DA1A2-7874-417B-998A-3DE1A31C2D72}"/>
    <dgm:cxn modelId="{B3487A39-F29B-4A87-9E36-3F57EF80CB1B}" type="presOf" srcId="{D931BA5C-F75E-41EB-801D-2F4CF371A983}" destId="{D4BA9F40-5494-4300-B110-978376DF9186}" srcOrd="0" destOrd="3" presId="urn:microsoft.com/office/officeart/2005/8/layout/vList5"/>
    <dgm:cxn modelId="{6E9751E2-4F70-4587-ABFB-DD1FC4F0A09A}" type="presOf" srcId="{C1F35817-4325-4E68-B469-474A6CF24E41}" destId="{72A2A7ED-CD5B-464C-AB71-4F4A3A180FC4}" srcOrd="0" destOrd="1" presId="urn:microsoft.com/office/officeart/2005/8/layout/vList5"/>
    <dgm:cxn modelId="{B44DEB90-0ED5-4B36-95BE-6E1AD3D3AF74}" srcId="{20CA7F57-7564-4771-B0B6-BA8E3FCCE8B1}" destId="{8DEC4FA8-97C1-4FAD-B286-7DE210F02BBF}" srcOrd="1" destOrd="0" parTransId="{B94D5882-3141-4797-BB4F-C590D08D078E}" sibTransId="{6BC504F4-B777-470D-BCC4-B408FF3EC446}"/>
    <dgm:cxn modelId="{553209CC-3D6C-4D61-B55B-FE81F06E70DD}" type="presOf" srcId="{20CA7F57-7564-4771-B0B6-BA8E3FCCE8B1}" destId="{2125EFC2-AF3E-4E39-AA11-901CCC29197E}" srcOrd="0" destOrd="0" presId="urn:microsoft.com/office/officeart/2005/8/layout/vList5"/>
    <dgm:cxn modelId="{BEAF4367-E452-4EAF-B2DE-E38E3CAA5286}" srcId="{AB9FF70A-9358-42BD-9A55-44EE6A27AB05}" destId="{E5A681C8-FA5C-4469-B0F9-D916EC2702EB}" srcOrd="1" destOrd="0" parTransId="{BEB5F9DE-F255-4984-B3D3-F05892E49EAA}" sibTransId="{6D1E4149-F7E8-48A0-96F5-D15AE062DD13}"/>
    <dgm:cxn modelId="{C41769EA-ABDA-47EA-B990-AC829F61B100}" type="presOf" srcId="{C735F745-054B-4846-89A3-1672A60EDD03}" destId="{72A2A7ED-CD5B-464C-AB71-4F4A3A180FC4}" srcOrd="0" destOrd="2" presId="urn:microsoft.com/office/officeart/2005/8/layout/vList5"/>
    <dgm:cxn modelId="{211E3B10-E37A-4FC5-B63E-66442A13EBA1}" type="presOf" srcId="{7A8C5087-EE7D-4A3F-9B29-67D5F486F0ED}" destId="{D4BA9F40-5494-4300-B110-978376DF9186}" srcOrd="0" destOrd="2" presId="urn:microsoft.com/office/officeart/2005/8/layout/vList5"/>
    <dgm:cxn modelId="{74CEFD44-83E9-435F-BC15-05AA6FF32695}" srcId="{20CA7F57-7564-4771-B0B6-BA8E3FCCE8B1}" destId="{D931BA5C-F75E-41EB-801D-2F4CF371A983}" srcOrd="3" destOrd="0" parTransId="{F2F15903-35C9-49C1-8003-77A965C60A2B}" sibTransId="{F4FD792B-EAF6-435C-8F30-5A6003A37FFF}"/>
    <dgm:cxn modelId="{3BA756AB-0850-4965-93EE-7B7760FF2282}" type="presOf" srcId="{F8AFB508-20F7-4039-B0AC-B2FA617A9B86}" destId="{2F023393-7FB7-4C2D-8472-5EEEBAFA1305}" srcOrd="0" destOrd="0" presId="urn:microsoft.com/office/officeart/2005/8/layout/vList5"/>
    <dgm:cxn modelId="{FC1067A2-3C7F-41E6-BB13-FCDC4440AC5F}" type="presOf" srcId="{D3004F3F-AFF9-4AD9-B9EE-9F8E89562D39}" destId="{68A5F410-867C-4A11-99A8-75D4D3F2CCB9}" srcOrd="0" destOrd="0" presId="urn:microsoft.com/office/officeart/2005/8/layout/vList5"/>
    <dgm:cxn modelId="{A52EEFB2-7663-47F1-8B8A-3DF3B111CF68}" type="presOf" srcId="{A1AAC1FE-26C3-4952-BE19-FA16C5B88C77}" destId="{2F023393-7FB7-4C2D-8472-5EEEBAFA1305}" srcOrd="0" destOrd="3" presId="urn:microsoft.com/office/officeart/2005/8/layout/vList5"/>
    <dgm:cxn modelId="{FEBD5913-FB73-49F1-B4F7-88EF32E95449}" srcId="{AB9FF70A-9358-42BD-9A55-44EE6A27AB05}" destId="{F8AFB508-20F7-4039-B0AC-B2FA617A9B86}" srcOrd="0" destOrd="0" parTransId="{E3461F5E-C74B-4CD7-820B-75C5017F0CC5}" sibTransId="{99F75792-DD84-4700-8FE5-0293F224361D}"/>
    <dgm:cxn modelId="{6CAA8A3B-B7CC-431D-8FBF-E2BBD1A1E577}" type="presOf" srcId="{8DEC4FA8-97C1-4FAD-B286-7DE210F02BBF}" destId="{D4BA9F40-5494-4300-B110-978376DF9186}" srcOrd="0" destOrd="1" presId="urn:microsoft.com/office/officeart/2005/8/layout/vList5"/>
    <dgm:cxn modelId="{162A5173-44D2-4345-81BE-58BF4D755B81}" srcId="{20CA7F57-7564-4771-B0B6-BA8E3FCCE8B1}" destId="{7A8C5087-EE7D-4A3F-9B29-67D5F486F0ED}" srcOrd="2" destOrd="0" parTransId="{0416D76E-0CD2-417B-BA60-B131E5CC8C11}" sibTransId="{191BD872-0862-47B7-9227-DA5E039F93B9}"/>
    <dgm:cxn modelId="{80B1CEF5-F8C1-4409-B145-9ADC22B35B47}" srcId="{AB9FF70A-9358-42BD-9A55-44EE6A27AB05}" destId="{A1AAC1FE-26C3-4952-BE19-FA16C5B88C77}" srcOrd="3" destOrd="0" parTransId="{EE68D7F8-C71A-4FA8-8591-D83122920091}" sibTransId="{0A6AACFF-075F-4F38-95FF-27D759C1B0DB}"/>
    <dgm:cxn modelId="{26C732C9-338A-4A63-B680-E14E90A8AC3E}" type="presOf" srcId="{AB9FF70A-9358-42BD-9A55-44EE6A27AB05}" destId="{E4402FFF-957A-477C-AFDC-BD3383220E11}" srcOrd="0" destOrd="0" presId="urn:microsoft.com/office/officeart/2005/8/layout/vList5"/>
    <dgm:cxn modelId="{B32DA418-A867-4018-8794-0416F23A956C}" type="presOf" srcId="{E5A681C8-FA5C-4469-B0F9-D916EC2702EB}" destId="{2F023393-7FB7-4C2D-8472-5EEEBAFA1305}" srcOrd="0" destOrd="1" presId="urn:microsoft.com/office/officeart/2005/8/layout/vList5"/>
    <dgm:cxn modelId="{460D0F65-6D18-45EE-A079-3D19D3B5C62A}" srcId="{D3004F3F-AFF9-4AD9-B9EE-9F8E89562D39}" destId="{C735F745-054B-4846-89A3-1672A60EDD03}" srcOrd="2" destOrd="0" parTransId="{A847C4C1-E94C-44CC-918E-97A582C9F728}" sibTransId="{7656DB0D-05F5-46E6-A6FE-4268BBC24466}"/>
    <dgm:cxn modelId="{3BD60635-ED12-44DA-9F44-EF7D788AED60}" srcId="{AB9FF70A-9358-42BD-9A55-44EE6A27AB05}" destId="{CC2EC202-1AB5-4E79-9FAF-1BFE9E1942D6}" srcOrd="2" destOrd="0" parTransId="{22BD4BAF-534B-4CC8-8851-F14F2C825EC7}" sibTransId="{5D3D5E38-D762-438E-9E4F-4CBF653A17E1}"/>
    <dgm:cxn modelId="{EF518023-8A3E-4A15-9DA9-8DA9F1FFA869}" srcId="{BC64218A-B374-432F-B6BF-C3091FDFCFA0}" destId="{D3004F3F-AFF9-4AD9-B9EE-9F8E89562D39}" srcOrd="2" destOrd="0" parTransId="{F40C0446-9AA3-4CD3-BD00-188C6747D61D}" sibTransId="{E5A97BC9-4851-4F77-995C-763F387DAE5A}"/>
    <dgm:cxn modelId="{6FB8FF90-70F8-454E-8F89-6D6975CE995A}" type="presOf" srcId="{CC2EC202-1AB5-4E79-9FAF-1BFE9E1942D6}" destId="{2F023393-7FB7-4C2D-8472-5EEEBAFA1305}" srcOrd="0" destOrd="2" presId="urn:microsoft.com/office/officeart/2005/8/layout/vList5"/>
    <dgm:cxn modelId="{7CFB355C-D653-4016-89F2-EFC936314938}" type="presOf" srcId="{BC64218A-B374-432F-B6BF-C3091FDFCFA0}" destId="{FFFD7C6E-A428-4DB1-8999-B13478AAD339}" srcOrd="0" destOrd="0" presId="urn:microsoft.com/office/officeart/2005/8/layout/vList5"/>
    <dgm:cxn modelId="{2DEC8670-5382-40E2-92B5-6D2016753B99}" type="presOf" srcId="{A9746828-2C17-48A3-A418-2396D2B1961E}" destId="{72A2A7ED-CD5B-464C-AB71-4F4A3A180FC4}" srcOrd="0" destOrd="0" presId="urn:microsoft.com/office/officeart/2005/8/layout/vList5"/>
    <dgm:cxn modelId="{CAFBB0BD-FE89-4C3D-9706-C67378F95D6D}" srcId="{BC64218A-B374-432F-B6BF-C3091FDFCFA0}" destId="{AB9FF70A-9358-42BD-9A55-44EE6A27AB05}" srcOrd="0" destOrd="0" parTransId="{BCB296C1-C2BC-4FD0-A2CF-E5C1243AD471}" sibTransId="{C062C5A4-2CD5-46AF-9DC4-CC1E2F7BA7C6}"/>
    <dgm:cxn modelId="{419D7C35-4CF8-4F97-A734-C3AEE3B69E37}" type="presOf" srcId="{DE748F8E-B2CB-4B3E-A3C8-9C925B8DF1A4}" destId="{D4BA9F40-5494-4300-B110-978376DF9186}" srcOrd="0" destOrd="0" presId="urn:microsoft.com/office/officeart/2005/8/layout/vList5"/>
    <dgm:cxn modelId="{76D2347A-B1F2-4C1E-A0D8-6ABB04944A77}" type="presParOf" srcId="{FFFD7C6E-A428-4DB1-8999-B13478AAD339}" destId="{F895AFEC-B303-43DC-AECC-D7F206B049ED}" srcOrd="0" destOrd="0" presId="urn:microsoft.com/office/officeart/2005/8/layout/vList5"/>
    <dgm:cxn modelId="{6FC8353C-A593-4DAC-AEA4-2507AA524781}" type="presParOf" srcId="{F895AFEC-B303-43DC-AECC-D7F206B049ED}" destId="{E4402FFF-957A-477C-AFDC-BD3383220E11}" srcOrd="0" destOrd="0" presId="urn:microsoft.com/office/officeart/2005/8/layout/vList5"/>
    <dgm:cxn modelId="{5CD6FE63-A02D-457B-8A61-BD0FE65DD776}" type="presParOf" srcId="{F895AFEC-B303-43DC-AECC-D7F206B049ED}" destId="{2F023393-7FB7-4C2D-8472-5EEEBAFA1305}" srcOrd="1" destOrd="0" presId="urn:microsoft.com/office/officeart/2005/8/layout/vList5"/>
    <dgm:cxn modelId="{134B7A30-97CE-4232-B171-E9271B88F237}" type="presParOf" srcId="{FFFD7C6E-A428-4DB1-8999-B13478AAD339}" destId="{C0B49342-3A68-4522-B0D6-F06A10CE07B7}" srcOrd="1" destOrd="0" presId="urn:microsoft.com/office/officeart/2005/8/layout/vList5"/>
    <dgm:cxn modelId="{041F0DA7-CE1C-460B-86A4-EB28293C3254}" type="presParOf" srcId="{FFFD7C6E-A428-4DB1-8999-B13478AAD339}" destId="{760B3B03-65AC-4144-BD3F-F87F6AE814E3}" srcOrd="2" destOrd="0" presId="urn:microsoft.com/office/officeart/2005/8/layout/vList5"/>
    <dgm:cxn modelId="{68E35A7C-93BF-4958-BBF5-C0C390A5C9E6}" type="presParOf" srcId="{760B3B03-65AC-4144-BD3F-F87F6AE814E3}" destId="{2125EFC2-AF3E-4E39-AA11-901CCC29197E}" srcOrd="0" destOrd="0" presId="urn:microsoft.com/office/officeart/2005/8/layout/vList5"/>
    <dgm:cxn modelId="{5A6D8AA7-063C-45EB-8488-FDD5B042F259}" type="presParOf" srcId="{760B3B03-65AC-4144-BD3F-F87F6AE814E3}" destId="{D4BA9F40-5494-4300-B110-978376DF9186}" srcOrd="1" destOrd="0" presId="urn:microsoft.com/office/officeart/2005/8/layout/vList5"/>
    <dgm:cxn modelId="{6CBD0C42-F462-4C10-B033-A66D9570EE6E}" type="presParOf" srcId="{FFFD7C6E-A428-4DB1-8999-B13478AAD339}" destId="{26EDC5F7-9F13-4946-9DF6-1B01B4380B7C}" srcOrd="3" destOrd="0" presId="urn:microsoft.com/office/officeart/2005/8/layout/vList5"/>
    <dgm:cxn modelId="{52446ED0-8598-4882-A0BA-9C7813D617AB}" type="presParOf" srcId="{FFFD7C6E-A428-4DB1-8999-B13478AAD339}" destId="{42444A48-3370-4CA1-A9C9-83A3173C52BF}" srcOrd="4" destOrd="0" presId="urn:microsoft.com/office/officeart/2005/8/layout/vList5"/>
    <dgm:cxn modelId="{339101F4-1198-46DA-BADA-5CB90572095C}" type="presParOf" srcId="{42444A48-3370-4CA1-A9C9-83A3173C52BF}" destId="{68A5F410-867C-4A11-99A8-75D4D3F2CCB9}" srcOrd="0" destOrd="0" presId="urn:microsoft.com/office/officeart/2005/8/layout/vList5"/>
    <dgm:cxn modelId="{E1886BDE-41B6-4E48-ACA3-7793E2EDB3A8}" type="presParOf" srcId="{42444A48-3370-4CA1-A9C9-83A3173C52BF}" destId="{72A2A7ED-CD5B-464C-AB71-4F4A3A180F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0.80389</cdr:x>
      <cdr:y>0.55275</cdr:y>
    </cdr:from>
    <cdr:to>
      <cdr:x>1</cdr:x>
      <cdr:y>0.93201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994003" y="2787811"/>
          <a:ext cx="1950098" cy="19127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2000" dirty="0" smtClean="0"/>
            <a:t>Las gráficas representan el porcentaje de reactivos correctos</a:t>
          </a:r>
          <a:endParaRPr lang="es-MX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1506D72-E887-41F6-B2C2-EC65FFA231DA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6AB1A-1424-4795-8149-ACD768599DC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205807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C6D4F2-13C4-4BDE-9025-15125B187DCD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F0163D-1198-48EE-87A3-5F693E511927}" type="slidenum">
              <a:rPr lang="es-MX" altLang="es-MX"/>
              <a:pPr/>
              <a:t>‹Nº›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7725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0163D-1198-48EE-87A3-5F693E511927}" type="slidenum">
              <a:rPr lang="es-MX" altLang="es-MX" smtClean="0"/>
              <a:pPr/>
              <a:t>14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35050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0163D-1198-48EE-87A3-5F693E511927}" type="slidenum">
              <a:rPr lang="es-MX" altLang="es-MX" smtClean="0"/>
              <a:pPr/>
              <a:t>23</a:t>
            </a:fld>
            <a:endParaRPr lang="es-MX" altLang="es-MX" dirty="0"/>
          </a:p>
        </p:txBody>
      </p:sp>
    </p:spTree>
    <p:extLst>
      <p:ext uri="{BB962C8B-B14F-4D97-AF65-F5344CB8AC3E}">
        <p14:creationId xmlns:p14="http://schemas.microsoft.com/office/powerpoint/2010/main" val="8018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42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82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89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19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11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3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01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680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90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78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Presentacio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97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D2ABFD-F0C4-46BF-B1BC-6F3DF2861551}" type="datetimeFigureOut">
              <a:rPr lang="es-MX"/>
              <a:pPr>
                <a:defRPr/>
              </a:pPr>
              <a:t>23/09/2015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4B45FE4-D85D-48FB-B5EC-E02DCCAE4E0E}" type="slidenum">
              <a:rPr lang="es-MX" altLang="es-MX"/>
              <a:pPr/>
              <a:t>‹Nº›</a:t>
            </a:fld>
            <a:endParaRPr lang="es-MX" altLang="es-MX" dirty="0"/>
          </a:p>
        </p:txBody>
      </p:sp>
      <p:pic>
        <p:nvPicPr>
          <p:cNvPr id="1031" name="Imagen 1" descr="Presentacio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5" r:id="rId1"/>
    <p:sldLayoutId id="2147484796" r:id="rId2"/>
    <p:sldLayoutId id="2147484797" r:id="rId3"/>
    <p:sldLayoutId id="2147484798" r:id="rId4"/>
    <p:sldLayoutId id="2147484799" r:id="rId5"/>
    <p:sldLayoutId id="2147484800" r:id="rId6"/>
    <p:sldLayoutId id="2147484801" r:id="rId7"/>
    <p:sldLayoutId id="2147484802" r:id="rId8"/>
    <p:sldLayoutId id="2147484803" r:id="rId9"/>
    <p:sldLayoutId id="2147484804" r:id="rId10"/>
    <p:sldLayoutId id="2147484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6 Rectángulo"/>
          <p:cNvSpPr>
            <a:spLocks noChangeArrowheads="1"/>
          </p:cNvSpPr>
          <p:nvPr/>
        </p:nvSpPr>
        <p:spPr bwMode="auto">
          <a:xfrm>
            <a:off x="3277012" y="6354634"/>
            <a:ext cx="453270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MX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septiembre de 2015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21644" y="2481943"/>
            <a:ext cx="6088077" cy="32657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315" name="1 CuadroTexto"/>
          <p:cNvSpPr txBox="1">
            <a:spLocks noChangeArrowheads="1"/>
          </p:cNvSpPr>
          <p:nvPr/>
        </p:nvSpPr>
        <p:spPr bwMode="auto">
          <a:xfrm>
            <a:off x="1960130" y="2897594"/>
            <a:ext cx="5611104" cy="2460903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7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Identificación de necesidades de formación de Asesores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MX" altLang="es-MX" sz="2700" dirty="0" smtClean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000" dirty="0" smtClean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Valoración </a:t>
            </a:r>
            <a:r>
              <a:rPr lang="es-MX" altLang="es-MX" sz="20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Diagnóstica de Asesores 2015</a:t>
            </a:r>
            <a:endParaRPr lang="es-MX" altLang="es-MX" sz="2700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316" name="5 CuadroTexto"/>
          <p:cNvSpPr txBox="1">
            <a:spLocks noChangeArrowheads="1"/>
          </p:cNvSpPr>
          <p:nvPr/>
        </p:nvSpPr>
        <p:spPr bwMode="auto">
          <a:xfrm>
            <a:off x="1721645" y="1686737"/>
            <a:ext cx="5882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Reunión Nacional Académica 2015</a:t>
            </a:r>
            <a:endParaRPr lang="es-MX" altLang="es-MX" sz="24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57288" y="2820195"/>
            <a:ext cx="7029450" cy="208597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Cambria" panose="02040503050406030204" pitchFamily="18" charset="0"/>
              </a:rPr>
              <a:t>Valoración Diagnóstica </a:t>
            </a:r>
          </a:p>
          <a:p>
            <a:pPr algn="ctr"/>
            <a:r>
              <a:rPr lang="es-MX" sz="3200" dirty="0" smtClean="0">
                <a:latin typeface="Cambria" panose="02040503050406030204" pitchFamily="18" charset="0"/>
              </a:rPr>
              <a:t>de Asesores y Figuras Educativas 2015 </a:t>
            </a:r>
            <a:endParaRPr lang="es-MX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cap="small" dirty="0" smtClean="0">
                <a:solidFill>
                  <a:srgbClr val="C00000"/>
                </a:solidFill>
                <a:latin typeface="Calibri" pitchFamily="34" charset="0"/>
                <a:cs typeface="+mn-cs"/>
              </a:rPr>
              <a:t>Comparativo</a:t>
            </a:r>
            <a:endParaRPr lang="es-MX" sz="2400" b="1" cap="small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16832" y="1630589"/>
            <a:ext cx="6110374" cy="461963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80784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Asesores educativos HH</a:t>
            </a:r>
            <a:endParaRPr lang="es-ES" altLang="es-MX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1716831" y="2631637"/>
            <a:ext cx="2827174" cy="33701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u="sng" dirty="0" smtClean="0">
                <a:solidFill>
                  <a:schemeClr val="tx2"/>
                </a:solidFill>
                <a:latin typeface="Calibri" pitchFamily="34" charset="0"/>
              </a:rPr>
              <a:t>2010</a:t>
            </a:r>
            <a:endParaRPr lang="es-MX" sz="2400" u="sng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 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65 mil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  76% mujeres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  56 % de 15 a 29 años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  48% solteros (as)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   37% menos de 1 año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chemeClr val="tx2"/>
                </a:solidFill>
                <a:latin typeface="Calibri" pitchFamily="34" charset="0"/>
              </a:rPr>
              <a:t>  Atención de 1 a 3 educandos el 20%</a:t>
            </a:r>
          </a:p>
        </p:txBody>
      </p:sp>
      <p:sp>
        <p:nvSpPr>
          <p:cNvPr id="15" name="11 CuadroTexto"/>
          <p:cNvSpPr txBox="1"/>
          <p:nvPr/>
        </p:nvSpPr>
        <p:spPr>
          <a:xfrm>
            <a:off x="5001205" y="2631638"/>
            <a:ext cx="2826000" cy="33701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u="sng" dirty="0" smtClean="0">
                <a:solidFill>
                  <a:srgbClr val="C00000"/>
                </a:solidFill>
                <a:latin typeface="Calibri" pitchFamily="34" charset="0"/>
              </a:rPr>
              <a:t>2015</a:t>
            </a:r>
            <a:endParaRPr lang="es-MX" sz="2400" u="sng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 82 mil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75% mujeres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60% de 15 a 29 años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57% solteros (as)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48% menos de 1 año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MX" dirty="0" smtClean="0">
                <a:solidFill>
                  <a:srgbClr val="C00000"/>
                </a:solidFill>
                <a:latin typeface="Calibri" pitchFamily="34" charset="0"/>
              </a:rPr>
              <a:t>  Atención de 1 a 3 educandos el 32%</a:t>
            </a:r>
            <a:endParaRPr lang="es-MX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797" y="0"/>
            <a:ext cx="3393283" cy="1143000"/>
          </a:xfrm>
        </p:spPr>
        <p:txBody>
          <a:bodyPr/>
          <a:lstStyle/>
          <a:p>
            <a:r>
              <a:rPr lang="es-MX" sz="2400" b="1" cap="sm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Muestra representativa de figuras educativas</a:t>
            </a:r>
            <a:endParaRPr lang="es-MX" sz="2800" b="1" cap="sm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85787" y="1373446"/>
            <a:ext cx="8401049" cy="5018841"/>
            <a:chOff x="585787" y="1210198"/>
            <a:chExt cx="8401049" cy="5018841"/>
          </a:xfrm>
        </p:grpSpPr>
        <p:sp>
          <p:nvSpPr>
            <p:cNvPr id="7" name="CuadroTexto 6"/>
            <p:cNvSpPr txBox="1"/>
            <p:nvPr/>
          </p:nvSpPr>
          <p:spPr>
            <a:xfrm>
              <a:off x="585787" y="1212281"/>
              <a:ext cx="2949811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 smtClean="0">
                  <a:solidFill>
                    <a:srgbClr val="336600"/>
                  </a:solidFill>
                  <a:latin typeface="Cambria" panose="02040503050406030204" pitchFamily="18" charset="0"/>
                </a:rPr>
                <a:t>7 entidades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Durango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Hidalgo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Estado de México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Nayarit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Quintana Roo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San Luís Potosí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s-MX" sz="3200" dirty="0" smtClean="0">
                  <a:latin typeface="Cambria" panose="02040503050406030204" pitchFamily="18" charset="0"/>
                </a:rPr>
                <a:t>Tlaxcala 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743325" y="1210198"/>
              <a:ext cx="524351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b="1" dirty="0" smtClean="0">
                  <a:solidFill>
                    <a:srgbClr val="336600"/>
                  </a:solidFill>
                  <a:latin typeface="Cambria" panose="02040503050406030204" pitchFamily="18" charset="0"/>
                </a:rPr>
                <a:t>Figuras valoradas: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MX" sz="2400" dirty="0" smtClean="0">
                  <a:latin typeface="Cambria" panose="02040503050406030204" pitchFamily="18" charset="0"/>
                </a:rPr>
                <a:t>Estructura Educativa en Coordinación de Zona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es-MX" sz="2400" dirty="0" smtClean="0">
                  <a:latin typeface="Cambria" panose="02040503050406030204" pitchFamily="18" charset="0"/>
                </a:rPr>
                <a:t>Asesores </a:t>
              </a:r>
              <a:endParaRPr lang="es-MX" sz="2400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3424541"/>
            <a:ext cx="3614739" cy="32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950" y="131763"/>
            <a:ext cx="3086100" cy="1143000"/>
          </a:xfrm>
        </p:spPr>
        <p:txBody>
          <a:bodyPr/>
          <a:lstStyle/>
          <a:p>
            <a:r>
              <a:rPr lang="es-MX" cap="sm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Muestra de Asesores </a:t>
            </a:r>
            <a:endParaRPr lang="es-MX" cap="sm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1" y="1511304"/>
            <a:ext cx="8817237" cy="3860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3381" y="5608642"/>
            <a:ext cx="8817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Cambria" panose="02040503050406030204" pitchFamily="18" charset="0"/>
              </a:rPr>
              <a:t>Con respecto a las valoración de la </a:t>
            </a:r>
            <a:r>
              <a:rPr lang="es-MX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Estructura Educativa </a:t>
            </a:r>
            <a:r>
              <a:rPr lang="es-MX" sz="2000" dirty="0" smtClean="0">
                <a:latin typeface="Cambria" panose="02040503050406030204" pitchFamily="18" charset="0"/>
              </a:rPr>
              <a:t>en coordinación de zona, se valoró al </a:t>
            </a:r>
            <a:r>
              <a:rPr lang="es-MX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total</a:t>
            </a:r>
            <a:r>
              <a:rPr lang="es-MX" sz="2000" dirty="0" smtClean="0">
                <a:latin typeface="Cambria" panose="02040503050406030204" pitchFamily="18" charset="0"/>
              </a:rPr>
              <a:t> de figuras </a:t>
            </a:r>
            <a:r>
              <a:rPr lang="es-MX" sz="20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registradas en SASA </a:t>
            </a:r>
            <a:r>
              <a:rPr lang="es-MX" sz="2000" dirty="0" smtClean="0">
                <a:latin typeface="Cambria" panose="02040503050406030204" pitchFamily="18" charset="0"/>
              </a:rPr>
              <a:t>en el periodo de valoraciones. </a:t>
            </a:r>
            <a:endParaRPr lang="es-MX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00399" y="444822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Dirección Académica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84324" y="1325942"/>
            <a:ext cx="5472113" cy="830997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80784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s-MX" altLang="es-MX" sz="2400" dirty="0">
                <a:solidFill>
                  <a:schemeClr val="bg1"/>
                </a:solidFill>
                <a:latin typeface="Calibri" panose="020F0502020204030204" pitchFamily="34" charset="0"/>
              </a:rPr>
              <a:t>Aplicación a </a:t>
            </a:r>
            <a:r>
              <a:rPr lang="es-MX" altLang="es-MX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una MUESTRA de </a:t>
            </a:r>
          </a:p>
          <a:p>
            <a:pPr algn="ctr" eaLnBrk="1" hangingPunct="1">
              <a:spcBef>
                <a:spcPts val="0"/>
              </a:spcBef>
            </a:pPr>
            <a:r>
              <a:rPr lang="es-MX" altLang="es-MX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Asesores  </a:t>
            </a:r>
            <a:r>
              <a:rPr lang="es-MX" altLang="es-MX" sz="2400" dirty="0">
                <a:solidFill>
                  <a:schemeClr val="bg1"/>
                </a:solidFill>
                <a:latin typeface="Calibri" panose="020F0502020204030204" pitchFamily="34" charset="0"/>
              </a:rPr>
              <a:t>HH</a:t>
            </a:r>
            <a:endParaRPr lang="es-ES" altLang="es-MX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87673" y="2796061"/>
            <a:ext cx="2665413" cy="707886"/>
          </a:xfrm>
          <a:prstGeom prst="rect">
            <a:avLst/>
          </a:prstGeom>
          <a:noFill/>
          <a:ln w="38100" cmpd="dbl">
            <a:solidFill>
              <a:srgbClr val="A59B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s-MX" altLang="es-MX" sz="2000" b="1" dirty="0">
                <a:solidFill>
                  <a:srgbClr val="663300"/>
                </a:solidFill>
                <a:latin typeface="Calibri" panose="020F0502020204030204" pitchFamily="34" charset="0"/>
              </a:rPr>
              <a:t>Valoración </a:t>
            </a:r>
            <a:r>
              <a:rPr lang="es-MX" altLang="es-MX" sz="2000" b="1" dirty="0" smtClean="0">
                <a:solidFill>
                  <a:srgbClr val="663300"/>
                </a:solidFill>
                <a:latin typeface="Calibri" panose="020F0502020204030204" pitchFamily="34" charset="0"/>
              </a:rPr>
              <a:t>Diagnóstica de Asesores 2015</a:t>
            </a:r>
            <a:endParaRPr lang="es-ES" altLang="es-MX" sz="2000" b="1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124073" y="4659104"/>
            <a:ext cx="4392612" cy="460375"/>
          </a:xfrm>
          <a:prstGeom prst="rect">
            <a:avLst/>
          </a:prstGeom>
          <a:solidFill>
            <a:srgbClr val="92D050"/>
          </a:solidFill>
          <a:ln w="76200" cmpd="tri">
            <a:solidFill>
              <a:srgbClr val="80784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MX" sz="2400">
                <a:solidFill>
                  <a:schemeClr val="bg1"/>
                </a:solidFill>
                <a:latin typeface="Calibri" panose="020F0502020204030204" pitchFamily="34" charset="0"/>
              </a:rPr>
              <a:t>FORTALEZAS</a:t>
            </a:r>
            <a:endParaRPr lang="es-ES" altLang="es-MX" sz="2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33709" y="5272928"/>
            <a:ext cx="4392612" cy="460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 cmpd="tri">
            <a:solidFill>
              <a:srgbClr val="807848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400">
                <a:solidFill>
                  <a:schemeClr val="bg1"/>
                </a:solidFill>
                <a:latin typeface="Calibri" pitchFamily="34" charset="0"/>
                <a:cs typeface="Arial" charset="0"/>
              </a:rPr>
              <a:t>DEBILIDADES</a:t>
            </a:r>
            <a:endParaRPr lang="es-ES" sz="24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074035" y="2264038"/>
            <a:ext cx="419668" cy="424924"/>
            <a:chOff x="476" y="1570"/>
            <a:chExt cx="136" cy="27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476" y="1570"/>
              <a:ext cx="0" cy="27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612" y="1570"/>
              <a:ext cx="0" cy="272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</p:grpSp>
      <p:sp>
        <p:nvSpPr>
          <p:cNvPr id="13" name="17 Flecha abajo"/>
          <p:cNvSpPr/>
          <p:nvPr/>
        </p:nvSpPr>
        <p:spPr>
          <a:xfrm>
            <a:off x="3980912" y="3675180"/>
            <a:ext cx="605914" cy="81269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4" name="10 CuadroTexto"/>
          <p:cNvSpPr txBox="1"/>
          <p:nvPr/>
        </p:nvSpPr>
        <p:spPr>
          <a:xfrm>
            <a:off x="179388" y="2420938"/>
            <a:ext cx="1871662" cy="2084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400" u="sng" dirty="0" smtClean="0">
                <a:solidFill>
                  <a:schemeClr val="tx2"/>
                </a:solidFill>
                <a:latin typeface="Calibri" pitchFamily="34" charset="0"/>
              </a:rPr>
              <a:t>Ejes</a:t>
            </a:r>
            <a:endParaRPr lang="es-MX" sz="1400" u="sng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Matemáticas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Lengua y comunicación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Ciencias Naturales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Ciencias sociales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Aptitudes pedagógicas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   Actitudes </a:t>
            </a:r>
            <a:r>
              <a:rPr lang="es-MX" sz="1100" dirty="0" smtClean="0">
                <a:solidFill>
                  <a:schemeClr val="tx2"/>
                </a:solidFill>
                <a:latin typeface="Calibri" pitchFamily="34" charset="0"/>
              </a:rPr>
              <a:t>pedagógicas y  </a:t>
            </a:r>
            <a:r>
              <a:rPr lang="es-MX" sz="1100" dirty="0">
                <a:solidFill>
                  <a:schemeClr val="tx2"/>
                </a:solidFill>
                <a:latin typeface="Calibri" pitchFamily="34" charset="0"/>
              </a:rPr>
              <a:t>socioculturales</a:t>
            </a:r>
          </a:p>
        </p:txBody>
      </p:sp>
      <p:sp>
        <p:nvSpPr>
          <p:cNvPr id="15" name="11 CuadroTexto"/>
          <p:cNvSpPr txBox="1"/>
          <p:nvPr/>
        </p:nvSpPr>
        <p:spPr>
          <a:xfrm>
            <a:off x="6516688" y="2420938"/>
            <a:ext cx="1871662" cy="18312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400" u="sng" dirty="0" smtClean="0">
                <a:solidFill>
                  <a:srgbClr val="C00000"/>
                </a:solidFill>
                <a:latin typeface="Calibri" pitchFamily="34" charset="0"/>
              </a:rPr>
              <a:t>4 </a:t>
            </a:r>
            <a:r>
              <a:rPr lang="es-MX" sz="1400" u="sng" dirty="0">
                <a:solidFill>
                  <a:srgbClr val="C00000"/>
                </a:solidFill>
                <a:latin typeface="Calibri" pitchFamily="34" charset="0"/>
              </a:rPr>
              <a:t>niveles</a:t>
            </a:r>
          </a:p>
          <a:p>
            <a:pPr>
              <a:lnSpc>
                <a:spcPct val="150000"/>
              </a:lnSpc>
              <a:defRPr/>
            </a:pPr>
            <a:endParaRPr lang="es-MX" sz="11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sz="1100" dirty="0">
                <a:solidFill>
                  <a:srgbClr val="C00000"/>
                </a:solidFill>
                <a:latin typeface="Calibri" pitchFamily="34" charset="0"/>
              </a:rPr>
              <a:t>   Elemental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sz="1100" dirty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es-MX" sz="1100" dirty="0" smtClean="0">
                <a:solidFill>
                  <a:srgbClr val="C00000"/>
                </a:solidFill>
                <a:latin typeface="Calibri" pitchFamily="34" charset="0"/>
              </a:rPr>
              <a:t>Básico</a:t>
            </a:r>
            <a:endParaRPr lang="es-MX" sz="11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sz="1100" dirty="0">
                <a:solidFill>
                  <a:srgbClr val="C00000"/>
                </a:solidFill>
                <a:latin typeface="Calibri" pitchFamily="34" charset="0"/>
              </a:rPr>
              <a:t>   Bueno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s-MX" sz="1100" dirty="0">
                <a:solidFill>
                  <a:srgbClr val="C00000"/>
                </a:solidFill>
                <a:latin typeface="Calibri" pitchFamily="34" charset="0"/>
              </a:rPr>
              <a:t>   Avanzado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s-MX" sz="1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12 Flecha abajo"/>
          <p:cNvSpPr/>
          <p:nvPr/>
        </p:nvSpPr>
        <p:spPr>
          <a:xfrm rot="5400000">
            <a:off x="2267744" y="2682081"/>
            <a:ext cx="476250" cy="6746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3 Flecha abajo"/>
          <p:cNvSpPr/>
          <p:nvPr/>
        </p:nvSpPr>
        <p:spPr>
          <a:xfrm rot="16200000">
            <a:off x="5896765" y="2669006"/>
            <a:ext cx="476250" cy="67468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97121" y="6046136"/>
            <a:ext cx="434816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</a:pPr>
            <a:r>
              <a:rPr lang="es-MX" altLang="es-MX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Valoración </a:t>
            </a:r>
            <a:r>
              <a:rPr lang="es-MX" altLang="es-MX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Estructuras educativas en Coordinación de zona</a:t>
            </a:r>
            <a:endParaRPr lang="es-ES" altLang="es-MX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7518" y="117475"/>
            <a:ext cx="3128963" cy="1143000"/>
          </a:xfrm>
        </p:spPr>
        <p:txBody>
          <a:bodyPr/>
          <a:lstStyle/>
          <a:p>
            <a:r>
              <a:rPr lang="es-MX" sz="2800" b="1" cap="sm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Resultados obtenidos </a:t>
            </a:r>
            <a:endParaRPr lang="es-MX" sz="2800" b="1" cap="sm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03658"/>
              </p:ext>
            </p:extLst>
          </p:nvPr>
        </p:nvGraphicFramePr>
        <p:xfrm>
          <a:off x="2319336" y="2200554"/>
          <a:ext cx="5153027" cy="174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119"/>
                <a:gridCol w="1712119"/>
                <a:gridCol w="1728789"/>
              </a:tblGrid>
              <a:tr h="873125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Meta </a:t>
                      </a:r>
                      <a:endParaRPr lang="es-MX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Figuras Valoradas</a:t>
                      </a:r>
                      <a:r>
                        <a:rPr lang="es-MX" sz="2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s-MX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%</a:t>
                      </a:r>
                      <a:endParaRPr lang="es-MX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390</a:t>
                      </a:r>
                      <a:endParaRPr lang="es-MX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363</a:t>
                      </a:r>
                      <a:endParaRPr lang="es-MX" sz="2400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93.1%</a:t>
                      </a:r>
                      <a:endParaRPr lang="es-MX" sz="3200" b="1" dirty="0">
                        <a:solidFill>
                          <a:srgbClr val="C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71538" y="1471613"/>
            <a:ext cx="7667624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+mj-lt"/>
              </a:rPr>
              <a:t>Estructura Educativa en Coordinación de Zona </a:t>
            </a:r>
            <a:endParaRPr lang="es-MX" sz="2800" b="1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71538" y="4363385"/>
            <a:ext cx="6915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FIGURAS VALORADAS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Organizadores de Servicios Educativos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Formadores Especializados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Enlaces Educativos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Gisha" panose="020B0502040204020203" pitchFamily="34" charset="-79"/>
                <a:cs typeface="Gisha" panose="020B0502040204020203" pitchFamily="34" charset="-79"/>
              </a:rPr>
              <a:t>Personal de Formación </a:t>
            </a:r>
            <a:endParaRPr lang="es-MX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44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4706" y="0"/>
            <a:ext cx="2414588" cy="1143000"/>
          </a:xfrm>
        </p:spPr>
        <p:txBody>
          <a:bodyPr/>
          <a:lstStyle/>
          <a:p>
            <a:r>
              <a:rPr lang="es-MX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Figuras Educativas</a:t>
            </a:r>
            <a:endParaRPr lang="es-MX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5725" y="3510050"/>
            <a:ext cx="8972550" cy="2008106"/>
            <a:chOff x="85725" y="1547720"/>
            <a:chExt cx="8972550" cy="2008106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" y="1667249"/>
              <a:ext cx="8972550" cy="1888577"/>
            </a:xfrm>
            <a:prstGeom prst="rect">
              <a:avLst/>
            </a:prstGeom>
          </p:spPr>
        </p:pic>
        <p:sp>
          <p:nvSpPr>
            <p:cNvPr id="11" name="Elipse 10"/>
            <p:cNvSpPr/>
            <p:nvPr/>
          </p:nvSpPr>
          <p:spPr>
            <a:xfrm>
              <a:off x="3793331" y="2175768"/>
              <a:ext cx="1107282" cy="32454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5725" y="1547720"/>
              <a:ext cx="32789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smtClean="0">
                  <a:solidFill>
                    <a:srgbClr val="7030A0"/>
                  </a:solidFill>
                </a:rPr>
                <a:t>VALORACIÓN 2015 </a:t>
              </a:r>
              <a:endParaRPr lang="es-MX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14312" y="1448227"/>
            <a:ext cx="8715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Cambria" panose="02040503050406030204" pitchFamily="18" charset="0"/>
              </a:rPr>
              <a:t>Las Figuras Educativas encargadas de apoyar a los asesores en el proceso de enseñanza-aprendizaje, muestran una </a:t>
            </a:r>
            <a:r>
              <a:rPr lang="es-MX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mayor necesidad de formación</a:t>
            </a:r>
            <a:r>
              <a:rPr lang="es-MX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s-MX" sz="2400" dirty="0" smtClean="0">
                <a:latin typeface="Cambria" panose="02040503050406030204" pitchFamily="18" charset="0"/>
              </a:rPr>
              <a:t>en el </a:t>
            </a:r>
            <a:r>
              <a:rPr lang="es-MX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eje </a:t>
            </a:r>
            <a:r>
              <a:rPr lang="es-MX" sz="2400" dirty="0" smtClean="0">
                <a:latin typeface="Cambria" panose="02040503050406030204" pitchFamily="18" charset="0"/>
              </a:rPr>
              <a:t>de </a:t>
            </a:r>
            <a:r>
              <a:rPr lang="es-MX" sz="28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Aptitudes y habilidades pedagógicas. </a:t>
            </a:r>
            <a:endParaRPr lang="es-MX" sz="28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225653" y="4138098"/>
            <a:ext cx="1107282" cy="32454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3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14688" y="17463"/>
            <a:ext cx="3200400" cy="1143000"/>
          </a:xfrm>
        </p:spPr>
        <p:txBody>
          <a:bodyPr/>
          <a:lstStyle/>
          <a:p>
            <a:r>
              <a:rPr lang="es-MX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Figuras Educativas</a:t>
            </a:r>
            <a:endParaRPr lang="es-MX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" y="1458196"/>
            <a:ext cx="8964697" cy="26423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95606" y="4412533"/>
            <a:ext cx="8515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+mj-lt"/>
              </a:rPr>
              <a:t>En cuanto al eje de </a:t>
            </a:r>
            <a:r>
              <a:rPr lang="es-MX" sz="2800" b="1" dirty="0" smtClean="0">
                <a:solidFill>
                  <a:srgbClr val="C00000"/>
                </a:solidFill>
                <a:latin typeface="+mj-lt"/>
              </a:rPr>
              <a:t>Actitudes socioculturales y pedagógicas</a:t>
            </a:r>
            <a:r>
              <a:rPr lang="es-MX" sz="2800" dirty="0" smtClean="0">
                <a:latin typeface="+mj-lt"/>
              </a:rPr>
              <a:t>, los resultados son favorecedores al darse mas del 70% dentro de los rangos de </a:t>
            </a:r>
            <a:r>
              <a:rPr lang="es-MX" sz="2800" b="1" dirty="0" smtClean="0">
                <a:solidFill>
                  <a:srgbClr val="009900"/>
                </a:solidFill>
                <a:latin typeface="+mj-lt"/>
              </a:rPr>
              <a:t>FACILITADOR y MUY FACILITADOR</a:t>
            </a:r>
            <a:r>
              <a:rPr lang="es-MX" sz="2800" dirty="0" smtClean="0">
                <a:latin typeface="+mj-lt"/>
              </a:rPr>
              <a:t> </a:t>
            </a:r>
            <a:endParaRPr lang="es-MX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0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7518" y="117475"/>
            <a:ext cx="3128963" cy="1143000"/>
          </a:xfrm>
        </p:spPr>
        <p:txBody>
          <a:bodyPr/>
          <a:lstStyle/>
          <a:p>
            <a:r>
              <a:rPr lang="es-MX" sz="2800" b="1" dirty="0">
                <a:solidFill>
                  <a:srgbClr val="C00000"/>
                </a:solidFill>
                <a:latin typeface="Cambria" panose="02040503050406030204" pitchFamily="18" charset="0"/>
              </a:rPr>
              <a:t>Valoración de Asesores </a:t>
            </a:r>
            <a:endParaRPr lang="es-MX" sz="2800" b="1" cap="sm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6" y="1879347"/>
            <a:ext cx="3769567" cy="28271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17845" y="1884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89856" y="5079747"/>
            <a:ext cx="37695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Mesas de ayuda estatales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823926" y="5079747"/>
            <a:ext cx="39826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Respuesta entusiasta de asesores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6" y="1870016"/>
            <a:ext cx="3982615" cy="283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500" y="117476"/>
            <a:ext cx="3429000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Valoración de Asesores </a:t>
            </a:r>
            <a:endParaRPr lang="es-MX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75" y="2110873"/>
            <a:ext cx="6334925" cy="37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616943" y="413466"/>
            <a:ext cx="19708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700" b="1" dirty="0">
                <a:solidFill>
                  <a:srgbClr val="C00000"/>
                </a:solidFill>
              </a:rPr>
              <a:t>Origen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78607" y="1369786"/>
            <a:ext cx="864751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s-MX" dirty="0">
                <a:latin typeface="+mj-lt"/>
                <a:cs typeface="Arial" panose="020B0604020202020204" pitchFamily="34" charset="0"/>
              </a:rPr>
              <a:t>- En la Evaluación de consistencia y resultados del programa Atención a la demanda de Educación para Adultos a través del MEVyT del Instituto Nacional para la Educación de los Adultos (INEA), realizada por al Facultad Latinoamericana de Ciencias Sociales, FLACSO, Sede México, en marzo de 2008.</a:t>
            </a:r>
          </a:p>
          <a:p>
            <a:pPr algn="just"/>
            <a:endParaRPr lang="es-MX" sz="1100" b="1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MX" sz="1600" b="1" dirty="0">
                <a:latin typeface="+mj-lt"/>
                <a:cs typeface="Arial" panose="020B0604020202020204" pitchFamily="34" charset="0"/>
              </a:rPr>
              <a:t>	</a:t>
            </a:r>
            <a:r>
              <a:rPr lang="es-MX" sz="2000" b="1" i="1" dirty="0">
                <a:solidFill>
                  <a:srgbClr val="336600"/>
                </a:solidFill>
                <a:latin typeface="+mj-lt"/>
                <a:cs typeface="Arial" panose="020B0604020202020204" pitchFamily="34" charset="0"/>
              </a:rPr>
              <a:t>Se concluyó que una limitante importante que enfrenta la implementación del modelo educativo, es la carencia de un perfil adecuado de los asesores educativos.</a:t>
            </a:r>
          </a:p>
          <a:p>
            <a:pPr algn="just"/>
            <a:endParaRPr lang="es-MX" b="1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+mj-lt"/>
                <a:cs typeface="Arial" panose="020B0604020202020204" pitchFamily="34" charset="0"/>
              </a:rPr>
              <a:t> - La Evaluación del Perfil, Reclutamiento, Capacitación y Gratificación de los Asesores, realizada por Ahumada, Lobo y Asociados en febrero de 2009.</a:t>
            </a:r>
          </a:p>
          <a:p>
            <a:pPr algn="just"/>
            <a:endParaRPr lang="es-MX" sz="14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MX" sz="2000" b="1" dirty="0">
                <a:latin typeface="+mj-lt"/>
                <a:cs typeface="Arial" panose="020B0604020202020204" pitchFamily="34" charset="0"/>
              </a:rPr>
              <a:t>	</a:t>
            </a:r>
            <a:r>
              <a:rPr lang="es-MX" sz="2000" b="1" i="1" dirty="0">
                <a:solidFill>
                  <a:srgbClr val="3366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Reiteró la inexistencia de un proceso formal de valoración de las capacidades que deben tener los asesores. Asimismo, señaló la falta de  instrumentos de diagnóstico de competencias y de detección de necesidades de formación. Las dificultades que enfrentan los asesores en el proceso educativo y la oferta indiscriminada de talleres de formación a todos los asesores, incluidos aquellos que no necesariamente son los que más los requieren.</a:t>
            </a:r>
          </a:p>
        </p:txBody>
      </p:sp>
    </p:spTree>
    <p:extLst>
      <p:ext uri="{BB962C8B-B14F-4D97-AF65-F5344CB8AC3E}">
        <p14:creationId xmlns:p14="http://schemas.microsoft.com/office/powerpoint/2010/main" val="2716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78931" y="131763"/>
            <a:ext cx="3386138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Valoración de Asesores </a:t>
            </a:r>
            <a:endParaRPr lang="es-MX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1028699" y="1320978"/>
            <a:ext cx="6967538" cy="5488741"/>
            <a:chOff x="1028699" y="1320978"/>
            <a:chExt cx="6967538" cy="5488741"/>
          </a:xfrm>
        </p:grpSpPr>
        <p:grpSp>
          <p:nvGrpSpPr>
            <p:cNvPr id="18" name="Grupo 17"/>
            <p:cNvGrpSpPr/>
            <p:nvPr/>
          </p:nvGrpSpPr>
          <p:grpSpPr>
            <a:xfrm>
              <a:off x="1028699" y="1320978"/>
              <a:ext cx="6967538" cy="2846945"/>
              <a:chOff x="1028699" y="1320978"/>
              <a:chExt cx="6967538" cy="2846945"/>
            </a:xfrm>
          </p:grpSpPr>
          <p:sp>
            <p:nvSpPr>
              <p:cNvPr id="5" name="Rectángulo 4"/>
              <p:cNvSpPr/>
              <p:nvPr/>
            </p:nvSpPr>
            <p:spPr>
              <a:xfrm>
                <a:off x="1028699" y="3196367"/>
                <a:ext cx="2871787" cy="971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32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Valoración</a:t>
                </a:r>
                <a:r>
                  <a:rPr lang="es-MX" sz="32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</a:t>
                </a:r>
                <a:endParaRPr lang="es-MX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s-MX" sz="32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2,922</a:t>
                </a:r>
                <a:endParaRPr lang="es-MX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7" name="Rectángulo 6"/>
              <p:cNvSpPr/>
              <p:nvPr/>
            </p:nvSpPr>
            <p:spPr>
              <a:xfrm>
                <a:off x="5124450" y="3186654"/>
                <a:ext cx="2871787" cy="9715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3200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Revaloración</a:t>
                </a:r>
                <a:r>
                  <a:rPr lang="es-MX" sz="32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  </a:t>
                </a:r>
                <a:endParaRPr lang="es-MX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  <a:p>
                <a:pPr algn="ctr"/>
                <a:r>
                  <a:rPr lang="es-MX" sz="3200" b="1" dirty="0" smtClean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1,746</a:t>
                </a:r>
                <a:endParaRPr lang="es-MX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1295399" y="1320978"/>
                <a:ext cx="6553199" cy="1077218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3200" dirty="0" smtClean="0">
                    <a:latin typeface="Cambria" panose="02040503050406030204" pitchFamily="18" charset="0"/>
                  </a:rPr>
                  <a:t>Total de asesores valorados </a:t>
                </a:r>
              </a:p>
              <a:p>
                <a:pPr algn="ctr"/>
                <a:r>
                  <a:rPr lang="es-MX" sz="3200" b="1" dirty="0" smtClean="0">
                    <a:latin typeface="Cambria" panose="02040503050406030204" pitchFamily="18" charset="0"/>
                  </a:rPr>
                  <a:t>4, 668 </a:t>
                </a:r>
                <a:endParaRPr lang="es-MX" sz="3200" b="1" dirty="0">
                  <a:latin typeface="Cambria" panose="02040503050406030204" pitchFamily="18" charset="0"/>
                </a:endParaRPr>
              </a:p>
            </p:txBody>
          </p:sp>
          <p:grpSp>
            <p:nvGrpSpPr>
              <p:cNvPr id="15" name="Grupo 14"/>
              <p:cNvGrpSpPr/>
              <p:nvPr/>
            </p:nvGrpSpPr>
            <p:grpSpPr>
              <a:xfrm>
                <a:off x="2393154" y="2390128"/>
                <a:ext cx="4095751" cy="796526"/>
                <a:chOff x="2464592" y="2398196"/>
                <a:chExt cx="4095751" cy="796526"/>
              </a:xfrm>
            </p:grpSpPr>
            <p:cxnSp>
              <p:nvCxnSpPr>
                <p:cNvPr id="10" name="Conector recto 9"/>
                <p:cNvCxnSpPr>
                  <a:stCxn id="8" idx="2"/>
                </p:cNvCxnSpPr>
                <p:nvPr/>
              </p:nvCxnSpPr>
              <p:spPr>
                <a:xfrm flipH="1">
                  <a:off x="4571998" y="2398196"/>
                  <a:ext cx="1" cy="324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recto 11"/>
                <p:cNvCxnSpPr/>
                <p:nvPr/>
              </p:nvCxnSpPr>
              <p:spPr>
                <a:xfrm>
                  <a:off x="2464592" y="2731909"/>
                  <a:ext cx="409575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cto 12"/>
                <p:cNvCxnSpPr/>
                <p:nvPr/>
              </p:nvCxnSpPr>
              <p:spPr>
                <a:xfrm flipH="1">
                  <a:off x="2464592" y="2726722"/>
                  <a:ext cx="1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cto 13"/>
                <p:cNvCxnSpPr/>
                <p:nvPr/>
              </p:nvCxnSpPr>
              <p:spPr>
                <a:xfrm flipH="1">
                  <a:off x="6560341" y="2726722"/>
                  <a:ext cx="1" cy="46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2"/>
            <a:srcRect l="4753" r="30989" b="691"/>
            <a:stretch/>
          </p:blipFill>
          <p:spPr>
            <a:xfrm>
              <a:off x="1209019" y="4225558"/>
              <a:ext cx="2511149" cy="2561004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9056" y="4202401"/>
              <a:ext cx="2511149" cy="2607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4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6" y="1253102"/>
            <a:ext cx="8756084" cy="2780915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693316" y="1632675"/>
            <a:ext cx="1407319" cy="3245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3788564" y="4470742"/>
            <a:ext cx="1407319" cy="32454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064669" y="0"/>
            <a:ext cx="3386138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Resultados </a:t>
            </a:r>
            <a:endParaRPr lang="es-MX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38125" y="4065587"/>
            <a:ext cx="8837613" cy="2749549"/>
            <a:chOff x="150" y="2561"/>
            <a:chExt cx="5567" cy="173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" y="2567"/>
              <a:ext cx="5516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0" y="2561"/>
              <a:ext cx="5567" cy="1732"/>
              <a:chOff x="150" y="2561"/>
              <a:chExt cx="5567" cy="173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56" y="2567"/>
                <a:ext cx="2217" cy="273"/>
              </a:xfrm>
              <a:prstGeom prst="rect">
                <a:avLst/>
              </a:prstGeom>
              <a:solidFill>
                <a:srgbClr val="D9E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2366" y="2567"/>
                <a:ext cx="3306" cy="273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56" y="3787"/>
                <a:ext cx="2217" cy="272"/>
              </a:xfrm>
              <a:prstGeom prst="rect">
                <a:avLst/>
              </a:prstGeom>
              <a:solidFill>
                <a:srgbClr val="D9E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366" y="3787"/>
                <a:ext cx="3306" cy="272"/>
              </a:xfrm>
              <a:prstGeom prst="rect">
                <a:avLst/>
              </a:prstGeom>
              <a:solidFill>
                <a:srgbClr val="CC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2438" y="271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2976" y="271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3287" y="271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773" y="271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052" y="271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4538" y="271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4849" y="271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5406" y="271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82" y="2846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325" y="2846"/>
                <a:ext cx="202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Aptitudes y habilidades pedagógicas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2476" y="2846"/>
                <a:ext cx="36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1,478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2891" y="2846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84.7%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3403" y="2846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3656" y="2846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15.1%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4298" y="2846"/>
                <a:ext cx="136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4486" y="2846"/>
                <a:ext cx="3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0.3%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5127" y="2846"/>
                <a:ext cx="136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5393" y="2846"/>
                <a:ext cx="3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0.0%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82" y="3008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325" y="3008"/>
                <a:ext cx="966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Ciencias Sociales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2574" y="3008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683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2891" y="3008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39.1%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3403" y="3008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720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3656" y="3008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41.2%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4168" y="3008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224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4421" y="3008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12.8%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4998" y="3008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119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5393" y="3008"/>
                <a:ext cx="3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6.8%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82" y="3170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325" y="3170"/>
                <a:ext cx="1335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Lengua y Comunicación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2574" y="3170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512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>
                <a:off x="2891" y="3170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29.3%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3403" y="3170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715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3656" y="3170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41.0%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4168" y="3170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352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/>
            </p:nvSpPr>
            <p:spPr bwMode="auto">
              <a:xfrm>
                <a:off x="4421" y="3170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20.2%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/>
            </p:nvSpPr>
            <p:spPr bwMode="auto">
              <a:xfrm>
                <a:off x="4998" y="3170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167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5393" y="3170"/>
                <a:ext cx="3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9.6%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82" y="3333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325" y="3333"/>
                <a:ext cx="77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Matemáticas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/>
            </p:nvSpPr>
            <p:spPr bwMode="auto">
              <a:xfrm>
                <a:off x="2574" y="3333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425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/>
            </p:nvSpPr>
            <p:spPr bwMode="auto">
              <a:xfrm>
                <a:off x="2891" y="3333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24.3%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3403" y="3333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677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3656" y="3333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38.8%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/>
            </p:nvSpPr>
            <p:spPr bwMode="auto">
              <a:xfrm>
                <a:off x="4168" y="3333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373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/>
            </p:nvSpPr>
            <p:spPr bwMode="auto">
              <a:xfrm>
                <a:off x="4421" y="3333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21.4%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4998" y="3333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271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5328" y="3333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15.5%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82" y="3495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325" y="3495"/>
                <a:ext cx="1063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Ciencias Naturales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9"/>
              <p:cNvSpPr>
                <a:spLocks noChangeArrowheads="1"/>
              </p:cNvSpPr>
              <p:nvPr/>
            </p:nvSpPr>
            <p:spPr bwMode="auto">
              <a:xfrm>
                <a:off x="2574" y="3495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311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60"/>
              <p:cNvSpPr>
                <a:spLocks noChangeArrowheads="1"/>
              </p:cNvSpPr>
              <p:nvPr/>
            </p:nvSpPr>
            <p:spPr bwMode="auto">
              <a:xfrm>
                <a:off x="2891" y="3495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17.8%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3403" y="3495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853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3656" y="3495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48.9%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3"/>
              <p:cNvSpPr>
                <a:spLocks noChangeArrowheads="1"/>
              </p:cNvSpPr>
              <p:nvPr/>
            </p:nvSpPr>
            <p:spPr bwMode="auto">
              <a:xfrm>
                <a:off x="4168" y="3495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409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4"/>
              <p:cNvSpPr>
                <a:spLocks noChangeArrowheads="1"/>
              </p:cNvSpPr>
              <p:nvPr/>
            </p:nvSpPr>
            <p:spPr bwMode="auto">
              <a:xfrm>
                <a:off x="4421" y="3495"/>
                <a:ext cx="38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23.4%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5"/>
              <p:cNvSpPr>
                <a:spLocks noChangeArrowheads="1"/>
              </p:cNvSpPr>
              <p:nvPr/>
            </p:nvSpPr>
            <p:spPr bwMode="auto">
              <a:xfrm>
                <a:off x="4998" y="3495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173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5393" y="3495"/>
                <a:ext cx="32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9.9%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2438" y="393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68"/>
              <p:cNvSpPr>
                <a:spLocks noChangeArrowheads="1"/>
              </p:cNvSpPr>
              <p:nvPr/>
            </p:nvSpPr>
            <p:spPr bwMode="auto">
              <a:xfrm>
                <a:off x="2976" y="393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69"/>
              <p:cNvSpPr>
                <a:spLocks noChangeArrowheads="1"/>
              </p:cNvSpPr>
              <p:nvPr/>
            </p:nvSpPr>
            <p:spPr bwMode="auto">
              <a:xfrm>
                <a:off x="3287" y="393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/>
            </p:nvSpPr>
            <p:spPr bwMode="auto">
              <a:xfrm>
                <a:off x="3773" y="393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4052" y="393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4538" y="393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8" name="Rectangle 73"/>
              <p:cNvSpPr>
                <a:spLocks noChangeArrowheads="1"/>
              </p:cNvSpPr>
              <p:nvPr/>
            </p:nvSpPr>
            <p:spPr bwMode="auto">
              <a:xfrm>
                <a:off x="4849" y="3930"/>
                <a:ext cx="357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Figuras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9" name="Rectangle 74"/>
              <p:cNvSpPr>
                <a:spLocks noChangeArrowheads="1"/>
              </p:cNvSpPr>
              <p:nvPr/>
            </p:nvSpPr>
            <p:spPr bwMode="auto">
              <a:xfrm>
                <a:off x="5406" y="3930"/>
                <a:ext cx="12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%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" name="Rectangle 75"/>
              <p:cNvSpPr>
                <a:spLocks noChangeArrowheads="1"/>
              </p:cNvSpPr>
              <p:nvPr/>
            </p:nvSpPr>
            <p:spPr bwMode="auto">
              <a:xfrm>
                <a:off x="182" y="4092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6.-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1" name="Rectangle 76"/>
              <p:cNvSpPr>
                <a:spLocks noChangeArrowheads="1"/>
              </p:cNvSpPr>
              <p:nvPr/>
            </p:nvSpPr>
            <p:spPr bwMode="auto">
              <a:xfrm>
                <a:off x="325" y="4092"/>
                <a:ext cx="220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Actitudes socioculturales y pedagógicas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2639" y="4092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38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2956" y="4092"/>
                <a:ext cx="24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2.1%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4" name="Rectangle 79"/>
              <p:cNvSpPr>
                <a:spLocks noChangeArrowheads="1"/>
              </p:cNvSpPr>
              <p:nvPr/>
            </p:nvSpPr>
            <p:spPr bwMode="auto">
              <a:xfrm>
                <a:off x="3468" y="4092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43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5" name="Rectangle 80"/>
              <p:cNvSpPr>
                <a:spLocks noChangeArrowheads="1"/>
              </p:cNvSpPr>
              <p:nvPr/>
            </p:nvSpPr>
            <p:spPr bwMode="auto">
              <a:xfrm>
                <a:off x="3721" y="4092"/>
                <a:ext cx="24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2.4%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6" name="Rectangle 81"/>
              <p:cNvSpPr>
                <a:spLocks noChangeArrowheads="1"/>
              </p:cNvSpPr>
              <p:nvPr/>
            </p:nvSpPr>
            <p:spPr bwMode="auto">
              <a:xfrm>
                <a:off x="4168" y="4092"/>
                <a:ext cx="272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261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4434" y="4092"/>
                <a:ext cx="30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14.9%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/>
            </p:nvSpPr>
            <p:spPr bwMode="auto">
              <a:xfrm>
                <a:off x="4901" y="4092"/>
                <a:ext cx="369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1,404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" name="Rectangle 84"/>
              <p:cNvSpPr>
                <a:spLocks noChangeArrowheads="1"/>
              </p:cNvSpPr>
              <p:nvPr/>
            </p:nvSpPr>
            <p:spPr bwMode="auto">
              <a:xfrm>
                <a:off x="5328" y="4092"/>
                <a:ext cx="30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80.4%</a:t>
                </a:r>
                <a:endParaRPr kumimoji="0" lang="es-MX" alt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85"/>
              <p:cNvSpPr>
                <a:spLocks noChangeArrowheads="1"/>
              </p:cNvSpPr>
              <p:nvPr/>
            </p:nvSpPr>
            <p:spPr bwMode="auto">
              <a:xfrm>
                <a:off x="726" y="2606"/>
                <a:ext cx="1199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REVALORACIÓN 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Rectangle 86"/>
              <p:cNvSpPr>
                <a:spLocks noChangeArrowheads="1"/>
              </p:cNvSpPr>
              <p:nvPr/>
            </p:nvSpPr>
            <p:spPr bwMode="auto">
              <a:xfrm>
                <a:off x="2567" y="2580"/>
                <a:ext cx="57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ELEMENTAL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3468" y="2580"/>
                <a:ext cx="38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BÁSICO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4233" y="2580"/>
                <a:ext cx="376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BUENO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" name="Rectangle 89"/>
              <p:cNvSpPr>
                <a:spLocks noChangeArrowheads="1"/>
              </p:cNvSpPr>
              <p:nvPr/>
            </p:nvSpPr>
            <p:spPr bwMode="auto">
              <a:xfrm>
                <a:off x="4985" y="2580"/>
                <a:ext cx="564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AVANZADO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Rectangle 90"/>
              <p:cNvSpPr>
                <a:spLocks noChangeArrowheads="1"/>
              </p:cNvSpPr>
              <p:nvPr/>
            </p:nvSpPr>
            <p:spPr bwMode="auto">
              <a:xfrm>
                <a:off x="746" y="3826"/>
                <a:ext cx="1160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REVALORACIÓN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6" name="Rectangle 91"/>
              <p:cNvSpPr>
                <a:spLocks noChangeArrowheads="1"/>
              </p:cNvSpPr>
              <p:nvPr/>
            </p:nvSpPr>
            <p:spPr bwMode="auto">
              <a:xfrm>
                <a:off x="2567" y="3800"/>
                <a:ext cx="570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ELEMENTAL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3468" y="3800"/>
                <a:ext cx="38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BÁSICO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4116" y="3800"/>
                <a:ext cx="62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FACILITADOR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9" name="Rectangle 94"/>
              <p:cNvSpPr>
                <a:spLocks noChangeArrowheads="1"/>
              </p:cNvSpPr>
              <p:nvPr/>
            </p:nvSpPr>
            <p:spPr bwMode="auto">
              <a:xfrm>
                <a:off x="4842" y="3800"/>
                <a:ext cx="869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MX" altLang="es-MX" sz="12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MUY FACILITADOR</a:t>
                </a:r>
                <a:endParaRPr kumimoji="0" lang="es-MX" altLang="es-MX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Line 95"/>
              <p:cNvSpPr>
                <a:spLocks noChangeShapeType="1"/>
              </p:cNvSpPr>
              <p:nvPr/>
            </p:nvSpPr>
            <p:spPr bwMode="auto">
              <a:xfrm>
                <a:off x="2373" y="2697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1" name="Rectangle 96"/>
              <p:cNvSpPr>
                <a:spLocks noChangeArrowheads="1"/>
              </p:cNvSpPr>
              <p:nvPr/>
            </p:nvSpPr>
            <p:spPr bwMode="auto">
              <a:xfrm>
                <a:off x="2373" y="2697"/>
                <a:ext cx="84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" name="Line 97"/>
              <p:cNvSpPr>
                <a:spLocks noChangeShapeType="1"/>
              </p:cNvSpPr>
              <p:nvPr/>
            </p:nvSpPr>
            <p:spPr bwMode="auto">
              <a:xfrm>
                <a:off x="3235" y="2697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3235" y="2697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" name="Line 99"/>
              <p:cNvSpPr>
                <a:spLocks noChangeShapeType="1"/>
              </p:cNvSpPr>
              <p:nvPr/>
            </p:nvSpPr>
            <p:spPr bwMode="auto">
              <a:xfrm>
                <a:off x="4000" y="2697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" name="Rectangle 100"/>
              <p:cNvSpPr>
                <a:spLocks noChangeArrowheads="1"/>
              </p:cNvSpPr>
              <p:nvPr/>
            </p:nvSpPr>
            <p:spPr bwMode="auto">
              <a:xfrm>
                <a:off x="4000" y="2697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" name="Line 101"/>
              <p:cNvSpPr>
                <a:spLocks noChangeShapeType="1"/>
              </p:cNvSpPr>
              <p:nvPr/>
            </p:nvSpPr>
            <p:spPr bwMode="auto">
              <a:xfrm>
                <a:off x="2788" y="270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" name="Rectangle 102"/>
              <p:cNvSpPr>
                <a:spLocks noChangeArrowheads="1"/>
              </p:cNvSpPr>
              <p:nvPr/>
            </p:nvSpPr>
            <p:spPr bwMode="auto">
              <a:xfrm>
                <a:off x="2788" y="2703"/>
                <a:ext cx="6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" name="Line 103"/>
              <p:cNvSpPr>
                <a:spLocks noChangeShapeType="1"/>
              </p:cNvSpPr>
              <p:nvPr/>
            </p:nvSpPr>
            <p:spPr bwMode="auto">
              <a:xfrm>
                <a:off x="3617" y="270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9" name="Rectangle 104"/>
              <p:cNvSpPr>
                <a:spLocks noChangeArrowheads="1"/>
              </p:cNvSpPr>
              <p:nvPr/>
            </p:nvSpPr>
            <p:spPr bwMode="auto">
              <a:xfrm>
                <a:off x="3617" y="2703"/>
                <a:ext cx="7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0" name="Line 105"/>
              <p:cNvSpPr>
                <a:spLocks noChangeShapeType="1"/>
              </p:cNvSpPr>
              <p:nvPr/>
            </p:nvSpPr>
            <p:spPr bwMode="auto">
              <a:xfrm>
                <a:off x="4382" y="270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1" name="Rectangle 106"/>
              <p:cNvSpPr>
                <a:spLocks noChangeArrowheads="1"/>
              </p:cNvSpPr>
              <p:nvPr/>
            </p:nvSpPr>
            <p:spPr bwMode="auto">
              <a:xfrm>
                <a:off x="4382" y="2703"/>
                <a:ext cx="7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" name="Line 107"/>
              <p:cNvSpPr>
                <a:spLocks noChangeShapeType="1"/>
              </p:cNvSpPr>
              <p:nvPr/>
            </p:nvSpPr>
            <p:spPr bwMode="auto">
              <a:xfrm>
                <a:off x="5212" y="270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" name="Rectangle 108"/>
              <p:cNvSpPr>
                <a:spLocks noChangeArrowheads="1"/>
              </p:cNvSpPr>
              <p:nvPr/>
            </p:nvSpPr>
            <p:spPr bwMode="auto">
              <a:xfrm>
                <a:off x="5212" y="2703"/>
                <a:ext cx="6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" name="Line 109"/>
              <p:cNvSpPr>
                <a:spLocks noChangeShapeType="1"/>
              </p:cNvSpPr>
              <p:nvPr/>
            </p:nvSpPr>
            <p:spPr bwMode="auto">
              <a:xfrm>
                <a:off x="163" y="2995"/>
                <a:ext cx="21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" name="Rectangle 110"/>
              <p:cNvSpPr>
                <a:spLocks noChangeArrowheads="1"/>
              </p:cNvSpPr>
              <p:nvPr/>
            </p:nvSpPr>
            <p:spPr bwMode="auto">
              <a:xfrm>
                <a:off x="163" y="2995"/>
                <a:ext cx="2197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" name="Line 111"/>
              <p:cNvSpPr>
                <a:spLocks noChangeShapeType="1"/>
              </p:cNvSpPr>
              <p:nvPr/>
            </p:nvSpPr>
            <p:spPr bwMode="auto">
              <a:xfrm>
                <a:off x="2373" y="2995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" name="Rectangle 112"/>
              <p:cNvSpPr>
                <a:spLocks noChangeArrowheads="1"/>
              </p:cNvSpPr>
              <p:nvPr/>
            </p:nvSpPr>
            <p:spPr bwMode="auto">
              <a:xfrm>
                <a:off x="2373" y="2995"/>
                <a:ext cx="849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" name="Line 113"/>
              <p:cNvSpPr>
                <a:spLocks noChangeShapeType="1"/>
              </p:cNvSpPr>
              <p:nvPr/>
            </p:nvSpPr>
            <p:spPr bwMode="auto">
              <a:xfrm>
                <a:off x="3235" y="2995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9" name="Rectangle 114"/>
              <p:cNvSpPr>
                <a:spLocks noChangeArrowheads="1"/>
              </p:cNvSpPr>
              <p:nvPr/>
            </p:nvSpPr>
            <p:spPr bwMode="auto">
              <a:xfrm>
                <a:off x="3235" y="2995"/>
                <a:ext cx="75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0" name="Line 115"/>
              <p:cNvSpPr>
                <a:spLocks noChangeShapeType="1"/>
              </p:cNvSpPr>
              <p:nvPr/>
            </p:nvSpPr>
            <p:spPr bwMode="auto">
              <a:xfrm>
                <a:off x="4000" y="2995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1" name="Rectangle 116"/>
              <p:cNvSpPr>
                <a:spLocks noChangeArrowheads="1"/>
              </p:cNvSpPr>
              <p:nvPr/>
            </p:nvSpPr>
            <p:spPr bwMode="auto">
              <a:xfrm>
                <a:off x="4000" y="2995"/>
                <a:ext cx="752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2" name="Line 117"/>
              <p:cNvSpPr>
                <a:spLocks noChangeShapeType="1"/>
              </p:cNvSpPr>
              <p:nvPr/>
            </p:nvSpPr>
            <p:spPr bwMode="auto">
              <a:xfrm>
                <a:off x="163" y="3158"/>
                <a:ext cx="21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3" name="Rectangle 118"/>
              <p:cNvSpPr>
                <a:spLocks noChangeArrowheads="1"/>
              </p:cNvSpPr>
              <p:nvPr/>
            </p:nvSpPr>
            <p:spPr bwMode="auto">
              <a:xfrm>
                <a:off x="163" y="3158"/>
                <a:ext cx="219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" name="Line 119"/>
              <p:cNvSpPr>
                <a:spLocks noChangeShapeType="1"/>
              </p:cNvSpPr>
              <p:nvPr/>
            </p:nvSpPr>
            <p:spPr bwMode="auto">
              <a:xfrm>
                <a:off x="2373" y="3158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" name="Rectangle 120"/>
              <p:cNvSpPr>
                <a:spLocks noChangeArrowheads="1"/>
              </p:cNvSpPr>
              <p:nvPr/>
            </p:nvSpPr>
            <p:spPr bwMode="auto">
              <a:xfrm>
                <a:off x="2373" y="3158"/>
                <a:ext cx="84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" name="Line 121"/>
              <p:cNvSpPr>
                <a:spLocks noChangeShapeType="1"/>
              </p:cNvSpPr>
              <p:nvPr/>
            </p:nvSpPr>
            <p:spPr bwMode="auto">
              <a:xfrm>
                <a:off x="3235" y="3158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" name="Rectangle 122"/>
              <p:cNvSpPr>
                <a:spLocks noChangeArrowheads="1"/>
              </p:cNvSpPr>
              <p:nvPr/>
            </p:nvSpPr>
            <p:spPr bwMode="auto">
              <a:xfrm>
                <a:off x="3235" y="3158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" name="Line 123"/>
              <p:cNvSpPr>
                <a:spLocks noChangeShapeType="1"/>
              </p:cNvSpPr>
              <p:nvPr/>
            </p:nvSpPr>
            <p:spPr bwMode="auto">
              <a:xfrm>
                <a:off x="4000" y="3158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" name="Rectangle 124"/>
              <p:cNvSpPr>
                <a:spLocks noChangeArrowheads="1"/>
              </p:cNvSpPr>
              <p:nvPr/>
            </p:nvSpPr>
            <p:spPr bwMode="auto">
              <a:xfrm>
                <a:off x="4000" y="3158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" name="Line 125"/>
              <p:cNvSpPr>
                <a:spLocks noChangeShapeType="1"/>
              </p:cNvSpPr>
              <p:nvPr/>
            </p:nvSpPr>
            <p:spPr bwMode="auto">
              <a:xfrm>
                <a:off x="163" y="3320"/>
                <a:ext cx="21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" name="Rectangle 126"/>
              <p:cNvSpPr>
                <a:spLocks noChangeArrowheads="1"/>
              </p:cNvSpPr>
              <p:nvPr/>
            </p:nvSpPr>
            <p:spPr bwMode="auto">
              <a:xfrm>
                <a:off x="163" y="3320"/>
                <a:ext cx="219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2" name="Line 127"/>
              <p:cNvSpPr>
                <a:spLocks noChangeShapeType="1"/>
              </p:cNvSpPr>
              <p:nvPr/>
            </p:nvSpPr>
            <p:spPr bwMode="auto">
              <a:xfrm>
                <a:off x="2373" y="3320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3" name="Rectangle 128"/>
              <p:cNvSpPr>
                <a:spLocks noChangeArrowheads="1"/>
              </p:cNvSpPr>
              <p:nvPr/>
            </p:nvSpPr>
            <p:spPr bwMode="auto">
              <a:xfrm>
                <a:off x="2373" y="3320"/>
                <a:ext cx="84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" name="Line 129"/>
              <p:cNvSpPr>
                <a:spLocks noChangeShapeType="1"/>
              </p:cNvSpPr>
              <p:nvPr/>
            </p:nvSpPr>
            <p:spPr bwMode="auto">
              <a:xfrm>
                <a:off x="3235" y="3320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" name="Rectangle 130"/>
              <p:cNvSpPr>
                <a:spLocks noChangeArrowheads="1"/>
              </p:cNvSpPr>
              <p:nvPr/>
            </p:nvSpPr>
            <p:spPr bwMode="auto">
              <a:xfrm>
                <a:off x="3235" y="3320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" name="Line 131"/>
              <p:cNvSpPr>
                <a:spLocks noChangeShapeType="1"/>
              </p:cNvSpPr>
              <p:nvPr/>
            </p:nvSpPr>
            <p:spPr bwMode="auto">
              <a:xfrm>
                <a:off x="4000" y="3320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" name="Rectangle 132"/>
              <p:cNvSpPr>
                <a:spLocks noChangeArrowheads="1"/>
              </p:cNvSpPr>
              <p:nvPr/>
            </p:nvSpPr>
            <p:spPr bwMode="auto">
              <a:xfrm>
                <a:off x="4000" y="3320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" name="Line 133"/>
              <p:cNvSpPr>
                <a:spLocks noChangeShapeType="1"/>
              </p:cNvSpPr>
              <p:nvPr/>
            </p:nvSpPr>
            <p:spPr bwMode="auto">
              <a:xfrm>
                <a:off x="163" y="3482"/>
                <a:ext cx="21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" name="Rectangle 134"/>
              <p:cNvSpPr>
                <a:spLocks noChangeArrowheads="1"/>
              </p:cNvSpPr>
              <p:nvPr/>
            </p:nvSpPr>
            <p:spPr bwMode="auto">
              <a:xfrm>
                <a:off x="163" y="3482"/>
                <a:ext cx="2197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" name="Line 135"/>
              <p:cNvSpPr>
                <a:spLocks noChangeShapeType="1"/>
              </p:cNvSpPr>
              <p:nvPr/>
            </p:nvSpPr>
            <p:spPr bwMode="auto">
              <a:xfrm>
                <a:off x="2373" y="3482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" name="Rectangle 136"/>
              <p:cNvSpPr>
                <a:spLocks noChangeArrowheads="1"/>
              </p:cNvSpPr>
              <p:nvPr/>
            </p:nvSpPr>
            <p:spPr bwMode="auto">
              <a:xfrm>
                <a:off x="2373" y="3482"/>
                <a:ext cx="84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" name="Line 137"/>
              <p:cNvSpPr>
                <a:spLocks noChangeShapeType="1"/>
              </p:cNvSpPr>
              <p:nvPr/>
            </p:nvSpPr>
            <p:spPr bwMode="auto">
              <a:xfrm>
                <a:off x="3235" y="3482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" name="Rectangle 138"/>
              <p:cNvSpPr>
                <a:spLocks noChangeArrowheads="1"/>
              </p:cNvSpPr>
              <p:nvPr/>
            </p:nvSpPr>
            <p:spPr bwMode="auto">
              <a:xfrm>
                <a:off x="3235" y="3482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" name="Line 139"/>
              <p:cNvSpPr>
                <a:spLocks noChangeShapeType="1"/>
              </p:cNvSpPr>
              <p:nvPr/>
            </p:nvSpPr>
            <p:spPr bwMode="auto">
              <a:xfrm>
                <a:off x="4000" y="3482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" name="Rectangle 140"/>
              <p:cNvSpPr>
                <a:spLocks noChangeArrowheads="1"/>
              </p:cNvSpPr>
              <p:nvPr/>
            </p:nvSpPr>
            <p:spPr bwMode="auto">
              <a:xfrm>
                <a:off x="4000" y="3482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" name="Rectangle 141"/>
              <p:cNvSpPr>
                <a:spLocks noChangeArrowheads="1"/>
              </p:cNvSpPr>
              <p:nvPr/>
            </p:nvSpPr>
            <p:spPr bwMode="auto">
              <a:xfrm>
                <a:off x="150" y="2561"/>
                <a:ext cx="13" cy="10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" name="Rectangle 142"/>
              <p:cNvSpPr>
                <a:spLocks noChangeArrowheads="1"/>
              </p:cNvSpPr>
              <p:nvPr/>
            </p:nvSpPr>
            <p:spPr bwMode="auto">
              <a:xfrm>
                <a:off x="2360" y="2574"/>
                <a:ext cx="13" cy="10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" name="Rectangle 143"/>
              <p:cNvSpPr>
                <a:spLocks noChangeArrowheads="1"/>
              </p:cNvSpPr>
              <p:nvPr/>
            </p:nvSpPr>
            <p:spPr bwMode="auto">
              <a:xfrm>
                <a:off x="3222" y="2574"/>
                <a:ext cx="13" cy="10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" name="Rectangle 144"/>
              <p:cNvSpPr>
                <a:spLocks noChangeArrowheads="1"/>
              </p:cNvSpPr>
              <p:nvPr/>
            </p:nvSpPr>
            <p:spPr bwMode="auto">
              <a:xfrm>
                <a:off x="3987" y="2574"/>
                <a:ext cx="13" cy="10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" name="Rectangle 145"/>
              <p:cNvSpPr>
                <a:spLocks noChangeArrowheads="1"/>
              </p:cNvSpPr>
              <p:nvPr/>
            </p:nvSpPr>
            <p:spPr bwMode="auto">
              <a:xfrm>
                <a:off x="4752" y="2574"/>
                <a:ext cx="12" cy="10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1" name="Rectangle 146"/>
              <p:cNvSpPr>
                <a:spLocks noChangeArrowheads="1"/>
              </p:cNvSpPr>
              <p:nvPr/>
            </p:nvSpPr>
            <p:spPr bwMode="auto">
              <a:xfrm>
                <a:off x="5659" y="2574"/>
                <a:ext cx="13" cy="10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2" name="Line 147"/>
              <p:cNvSpPr>
                <a:spLocks noChangeShapeType="1"/>
              </p:cNvSpPr>
              <p:nvPr/>
            </p:nvSpPr>
            <p:spPr bwMode="auto">
              <a:xfrm>
                <a:off x="2788" y="2840"/>
                <a:ext cx="0" cy="8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" name="Rectangle 148"/>
              <p:cNvSpPr>
                <a:spLocks noChangeArrowheads="1"/>
              </p:cNvSpPr>
              <p:nvPr/>
            </p:nvSpPr>
            <p:spPr bwMode="auto">
              <a:xfrm>
                <a:off x="2788" y="2840"/>
                <a:ext cx="6" cy="8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" name="Line 149"/>
              <p:cNvSpPr>
                <a:spLocks noChangeShapeType="1"/>
              </p:cNvSpPr>
              <p:nvPr/>
            </p:nvSpPr>
            <p:spPr bwMode="auto">
              <a:xfrm>
                <a:off x="2373" y="3917"/>
                <a:ext cx="8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" name="Rectangle 150"/>
              <p:cNvSpPr>
                <a:spLocks noChangeArrowheads="1"/>
              </p:cNvSpPr>
              <p:nvPr/>
            </p:nvSpPr>
            <p:spPr bwMode="auto">
              <a:xfrm>
                <a:off x="2373" y="3917"/>
                <a:ext cx="849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" name="Line 151"/>
              <p:cNvSpPr>
                <a:spLocks noChangeShapeType="1"/>
              </p:cNvSpPr>
              <p:nvPr/>
            </p:nvSpPr>
            <p:spPr bwMode="auto">
              <a:xfrm>
                <a:off x="3617" y="2840"/>
                <a:ext cx="0" cy="8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7" name="Rectangle 152"/>
              <p:cNvSpPr>
                <a:spLocks noChangeArrowheads="1"/>
              </p:cNvSpPr>
              <p:nvPr/>
            </p:nvSpPr>
            <p:spPr bwMode="auto">
              <a:xfrm>
                <a:off x="3617" y="2840"/>
                <a:ext cx="7" cy="8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8" name="Line 153"/>
              <p:cNvSpPr>
                <a:spLocks noChangeShapeType="1"/>
              </p:cNvSpPr>
              <p:nvPr/>
            </p:nvSpPr>
            <p:spPr bwMode="auto">
              <a:xfrm>
                <a:off x="3235" y="3917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9" name="Rectangle 154"/>
              <p:cNvSpPr>
                <a:spLocks noChangeArrowheads="1"/>
              </p:cNvSpPr>
              <p:nvPr/>
            </p:nvSpPr>
            <p:spPr bwMode="auto">
              <a:xfrm>
                <a:off x="3235" y="3917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" name="Line 155"/>
              <p:cNvSpPr>
                <a:spLocks noChangeShapeType="1"/>
              </p:cNvSpPr>
              <p:nvPr/>
            </p:nvSpPr>
            <p:spPr bwMode="auto">
              <a:xfrm>
                <a:off x="4382" y="2840"/>
                <a:ext cx="0" cy="8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" name="Rectangle 156"/>
              <p:cNvSpPr>
                <a:spLocks noChangeArrowheads="1"/>
              </p:cNvSpPr>
              <p:nvPr/>
            </p:nvSpPr>
            <p:spPr bwMode="auto">
              <a:xfrm>
                <a:off x="4382" y="2840"/>
                <a:ext cx="7" cy="8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" name="Line 157"/>
              <p:cNvSpPr>
                <a:spLocks noChangeShapeType="1"/>
              </p:cNvSpPr>
              <p:nvPr/>
            </p:nvSpPr>
            <p:spPr bwMode="auto">
              <a:xfrm>
                <a:off x="4000" y="3917"/>
                <a:ext cx="75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" name="Rectangle 158"/>
              <p:cNvSpPr>
                <a:spLocks noChangeArrowheads="1"/>
              </p:cNvSpPr>
              <p:nvPr/>
            </p:nvSpPr>
            <p:spPr bwMode="auto">
              <a:xfrm>
                <a:off x="4000" y="3917"/>
                <a:ext cx="752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" name="Line 159"/>
              <p:cNvSpPr>
                <a:spLocks noChangeShapeType="1"/>
              </p:cNvSpPr>
              <p:nvPr/>
            </p:nvSpPr>
            <p:spPr bwMode="auto">
              <a:xfrm>
                <a:off x="5212" y="2840"/>
                <a:ext cx="0" cy="8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" name="Rectangle 160"/>
              <p:cNvSpPr>
                <a:spLocks noChangeArrowheads="1"/>
              </p:cNvSpPr>
              <p:nvPr/>
            </p:nvSpPr>
            <p:spPr bwMode="auto">
              <a:xfrm>
                <a:off x="5212" y="2840"/>
                <a:ext cx="6" cy="8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" name="Line 161"/>
              <p:cNvSpPr>
                <a:spLocks noChangeShapeType="1"/>
              </p:cNvSpPr>
              <p:nvPr/>
            </p:nvSpPr>
            <p:spPr bwMode="auto">
              <a:xfrm>
                <a:off x="299" y="2840"/>
                <a:ext cx="0" cy="8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" name="Rectangle 162"/>
              <p:cNvSpPr>
                <a:spLocks noChangeArrowheads="1"/>
              </p:cNvSpPr>
              <p:nvPr/>
            </p:nvSpPr>
            <p:spPr bwMode="auto">
              <a:xfrm>
                <a:off x="299" y="2840"/>
                <a:ext cx="6" cy="80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" name="Line 163"/>
              <p:cNvSpPr>
                <a:spLocks noChangeShapeType="1"/>
              </p:cNvSpPr>
              <p:nvPr/>
            </p:nvSpPr>
            <p:spPr bwMode="auto">
              <a:xfrm>
                <a:off x="2788" y="392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" name="Rectangle 164"/>
              <p:cNvSpPr>
                <a:spLocks noChangeArrowheads="1"/>
              </p:cNvSpPr>
              <p:nvPr/>
            </p:nvSpPr>
            <p:spPr bwMode="auto">
              <a:xfrm>
                <a:off x="2788" y="3923"/>
                <a:ext cx="6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0" name="Line 165"/>
              <p:cNvSpPr>
                <a:spLocks noChangeShapeType="1"/>
              </p:cNvSpPr>
              <p:nvPr/>
            </p:nvSpPr>
            <p:spPr bwMode="auto">
              <a:xfrm>
                <a:off x="3617" y="392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1" name="Rectangle 166"/>
              <p:cNvSpPr>
                <a:spLocks noChangeArrowheads="1"/>
              </p:cNvSpPr>
              <p:nvPr/>
            </p:nvSpPr>
            <p:spPr bwMode="auto">
              <a:xfrm>
                <a:off x="3617" y="3923"/>
                <a:ext cx="7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2" name="Line 167"/>
              <p:cNvSpPr>
                <a:spLocks noChangeShapeType="1"/>
              </p:cNvSpPr>
              <p:nvPr/>
            </p:nvSpPr>
            <p:spPr bwMode="auto">
              <a:xfrm>
                <a:off x="4382" y="392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3" name="Rectangle 168"/>
              <p:cNvSpPr>
                <a:spLocks noChangeArrowheads="1"/>
              </p:cNvSpPr>
              <p:nvPr/>
            </p:nvSpPr>
            <p:spPr bwMode="auto">
              <a:xfrm>
                <a:off x="4382" y="3923"/>
                <a:ext cx="7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4" name="Line 169"/>
              <p:cNvSpPr>
                <a:spLocks noChangeShapeType="1"/>
              </p:cNvSpPr>
              <p:nvPr/>
            </p:nvSpPr>
            <p:spPr bwMode="auto">
              <a:xfrm>
                <a:off x="5212" y="3923"/>
                <a:ext cx="0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5" name="Rectangle 170"/>
              <p:cNvSpPr>
                <a:spLocks noChangeArrowheads="1"/>
              </p:cNvSpPr>
              <p:nvPr/>
            </p:nvSpPr>
            <p:spPr bwMode="auto">
              <a:xfrm>
                <a:off x="5212" y="3923"/>
                <a:ext cx="6" cy="1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" name="Rectangle 171"/>
              <p:cNvSpPr>
                <a:spLocks noChangeArrowheads="1"/>
              </p:cNvSpPr>
              <p:nvPr/>
            </p:nvSpPr>
            <p:spPr bwMode="auto">
              <a:xfrm>
                <a:off x="150" y="3780"/>
                <a:ext cx="13" cy="5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" name="Rectangle 172"/>
              <p:cNvSpPr>
                <a:spLocks noChangeArrowheads="1"/>
              </p:cNvSpPr>
              <p:nvPr/>
            </p:nvSpPr>
            <p:spPr bwMode="auto">
              <a:xfrm>
                <a:off x="2360" y="3793"/>
                <a:ext cx="13" cy="4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" name="Rectangle 173"/>
              <p:cNvSpPr>
                <a:spLocks noChangeArrowheads="1"/>
              </p:cNvSpPr>
              <p:nvPr/>
            </p:nvSpPr>
            <p:spPr bwMode="auto">
              <a:xfrm>
                <a:off x="3222" y="3793"/>
                <a:ext cx="13" cy="4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" name="Rectangle 174"/>
              <p:cNvSpPr>
                <a:spLocks noChangeArrowheads="1"/>
              </p:cNvSpPr>
              <p:nvPr/>
            </p:nvSpPr>
            <p:spPr bwMode="auto">
              <a:xfrm>
                <a:off x="3987" y="3793"/>
                <a:ext cx="13" cy="4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" name="Rectangle 175"/>
              <p:cNvSpPr>
                <a:spLocks noChangeArrowheads="1"/>
              </p:cNvSpPr>
              <p:nvPr/>
            </p:nvSpPr>
            <p:spPr bwMode="auto">
              <a:xfrm>
                <a:off x="4752" y="3793"/>
                <a:ext cx="12" cy="4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" name="Rectangle 176"/>
              <p:cNvSpPr>
                <a:spLocks noChangeArrowheads="1"/>
              </p:cNvSpPr>
              <p:nvPr/>
            </p:nvSpPr>
            <p:spPr bwMode="auto">
              <a:xfrm>
                <a:off x="5659" y="3793"/>
                <a:ext cx="13" cy="48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" name="Line 177"/>
              <p:cNvSpPr>
                <a:spLocks noChangeShapeType="1"/>
              </p:cNvSpPr>
              <p:nvPr/>
            </p:nvSpPr>
            <p:spPr bwMode="auto">
              <a:xfrm>
                <a:off x="2788" y="4059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" name="Rectangle 178"/>
              <p:cNvSpPr>
                <a:spLocks noChangeArrowheads="1"/>
              </p:cNvSpPr>
              <p:nvPr/>
            </p:nvSpPr>
            <p:spPr bwMode="auto">
              <a:xfrm>
                <a:off x="2788" y="4059"/>
                <a:ext cx="6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" name="Line 179"/>
              <p:cNvSpPr>
                <a:spLocks noChangeShapeType="1"/>
              </p:cNvSpPr>
              <p:nvPr/>
            </p:nvSpPr>
            <p:spPr bwMode="auto">
              <a:xfrm>
                <a:off x="3617" y="4059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" name="Rectangle 180"/>
              <p:cNvSpPr>
                <a:spLocks noChangeArrowheads="1"/>
              </p:cNvSpPr>
              <p:nvPr/>
            </p:nvSpPr>
            <p:spPr bwMode="auto">
              <a:xfrm>
                <a:off x="3617" y="4059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" name="Line 181"/>
              <p:cNvSpPr>
                <a:spLocks noChangeShapeType="1"/>
              </p:cNvSpPr>
              <p:nvPr/>
            </p:nvSpPr>
            <p:spPr bwMode="auto">
              <a:xfrm>
                <a:off x="4382" y="4059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" name="Rectangle 182"/>
              <p:cNvSpPr>
                <a:spLocks noChangeArrowheads="1"/>
              </p:cNvSpPr>
              <p:nvPr/>
            </p:nvSpPr>
            <p:spPr bwMode="auto">
              <a:xfrm>
                <a:off x="4382" y="4059"/>
                <a:ext cx="7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" name="Line 183"/>
              <p:cNvSpPr>
                <a:spLocks noChangeShapeType="1"/>
              </p:cNvSpPr>
              <p:nvPr/>
            </p:nvSpPr>
            <p:spPr bwMode="auto">
              <a:xfrm>
                <a:off x="5212" y="4059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" name="Rectangle 184"/>
              <p:cNvSpPr>
                <a:spLocks noChangeArrowheads="1"/>
              </p:cNvSpPr>
              <p:nvPr/>
            </p:nvSpPr>
            <p:spPr bwMode="auto">
              <a:xfrm>
                <a:off x="5212" y="4059"/>
                <a:ext cx="6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" name="Line 185"/>
              <p:cNvSpPr>
                <a:spLocks noChangeShapeType="1"/>
              </p:cNvSpPr>
              <p:nvPr/>
            </p:nvSpPr>
            <p:spPr bwMode="auto">
              <a:xfrm>
                <a:off x="299" y="4059"/>
                <a:ext cx="0" cy="2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" name="Rectangle 186"/>
              <p:cNvSpPr>
                <a:spLocks noChangeArrowheads="1"/>
              </p:cNvSpPr>
              <p:nvPr/>
            </p:nvSpPr>
            <p:spPr bwMode="auto">
              <a:xfrm>
                <a:off x="299" y="4059"/>
                <a:ext cx="6" cy="2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2" name="Rectangle 187"/>
              <p:cNvSpPr>
                <a:spLocks noChangeArrowheads="1"/>
              </p:cNvSpPr>
              <p:nvPr/>
            </p:nvSpPr>
            <p:spPr bwMode="auto">
              <a:xfrm>
                <a:off x="163" y="2561"/>
                <a:ext cx="5509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3" name="Line 188"/>
              <p:cNvSpPr>
                <a:spLocks noChangeShapeType="1"/>
              </p:cNvSpPr>
              <p:nvPr/>
            </p:nvSpPr>
            <p:spPr bwMode="auto">
              <a:xfrm>
                <a:off x="4764" y="2697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4" name="Rectangle 189"/>
              <p:cNvSpPr>
                <a:spLocks noChangeArrowheads="1"/>
              </p:cNvSpPr>
              <p:nvPr/>
            </p:nvSpPr>
            <p:spPr bwMode="auto">
              <a:xfrm>
                <a:off x="4764" y="2697"/>
                <a:ext cx="89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" name="Rectangle 190"/>
              <p:cNvSpPr>
                <a:spLocks noChangeArrowheads="1"/>
              </p:cNvSpPr>
              <p:nvPr/>
            </p:nvSpPr>
            <p:spPr bwMode="auto">
              <a:xfrm>
                <a:off x="163" y="2827"/>
                <a:ext cx="5509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" name="Line 191"/>
              <p:cNvSpPr>
                <a:spLocks noChangeShapeType="1"/>
              </p:cNvSpPr>
              <p:nvPr/>
            </p:nvSpPr>
            <p:spPr bwMode="auto">
              <a:xfrm>
                <a:off x="4764" y="2995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" name="Rectangle 192"/>
              <p:cNvSpPr>
                <a:spLocks noChangeArrowheads="1"/>
              </p:cNvSpPr>
              <p:nvPr/>
            </p:nvSpPr>
            <p:spPr bwMode="auto">
              <a:xfrm>
                <a:off x="4764" y="2995"/>
                <a:ext cx="895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" name="Line 193"/>
              <p:cNvSpPr>
                <a:spLocks noChangeShapeType="1"/>
              </p:cNvSpPr>
              <p:nvPr/>
            </p:nvSpPr>
            <p:spPr bwMode="auto">
              <a:xfrm>
                <a:off x="4764" y="3158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" name="Rectangle 194"/>
              <p:cNvSpPr>
                <a:spLocks noChangeArrowheads="1"/>
              </p:cNvSpPr>
              <p:nvPr/>
            </p:nvSpPr>
            <p:spPr bwMode="auto">
              <a:xfrm>
                <a:off x="4764" y="3158"/>
                <a:ext cx="89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" name="Line 195"/>
              <p:cNvSpPr>
                <a:spLocks noChangeShapeType="1"/>
              </p:cNvSpPr>
              <p:nvPr/>
            </p:nvSpPr>
            <p:spPr bwMode="auto">
              <a:xfrm>
                <a:off x="4764" y="3320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" name="Rectangle 196"/>
              <p:cNvSpPr>
                <a:spLocks noChangeArrowheads="1"/>
              </p:cNvSpPr>
              <p:nvPr/>
            </p:nvSpPr>
            <p:spPr bwMode="auto">
              <a:xfrm>
                <a:off x="4764" y="3320"/>
                <a:ext cx="89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" name="Line 197"/>
              <p:cNvSpPr>
                <a:spLocks noChangeShapeType="1"/>
              </p:cNvSpPr>
              <p:nvPr/>
            </p:nvSpPr>
            <p:spPr bwMode="auto">
              <a:xfrm>
                <a:off x="4764" y="3482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" name="Rectangle 198"/>
              <p:cNvSpPr>
                <a:spLocks noChangeArrowheads="1"/>
              </p:cNvSpPr>
              <p:nvPr/>
            </p:nvSpPr>
            <p:spPr bwMode="auto">
              <a:xfrm>
                <a:off x="4764" y="3482"/>
                <a:ext cx="89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" name="Rectangle 199"/>
              <p:cNvSpPr>
                <a:spLocks noChangeArrowheads="1"/>
              </p:cNvSpPr>
              <p:nvPr/>
            </p:nvSpPr>
            <p:spPr bwMode="auto">
              <a:xfrm>
                <a:off x="163" y="3644"/>
                <a:ext cx="5509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" name="Rectangle 200"/>
              <p:cNvSpPr>
                <a:spLocks noChangeArrowheads="1"/>
              </p:cNvSpPr>
              <p:nvPr/>
            </p:nvSpPr>
            <p:spPr bwMode="auto">
              <a:xfrm>
                <a:off x="163" y="3780"/>
                <a:ext cx="5509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" name="Line 201"/>
              <p:cNvSpPr>
                <a:spLocks noChangeShapeType="1"/>
              </p:cNvSpPr>
              <p:nvPr/>
            </p:nvSpPr>
            <p:spPr bwMode="auto">
              <a:xfrm>
                <a:off x="4764" y="3917"/>
                <a:ext cx="8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" name="Rectangle 202"/>
              <p:cNvSpPr>
                <a:spLocks noChangeArrowheads="1"/>
              </p:cNvSpPr>
              <p:nvPr/>
            </p:nvSpPr>
            <p:spPr bwMode="auto">
              <a:xfrm>
                <a:off x="4764" y="3917"/>
                <a:ext cx="895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8" name="Rectangle 203"/>
              <p:cNvSpPr>
                <a:spLocks noChangeArrowheads="1"/>
              </p:cNvSpPr>
              <p:nvPr/>
            </p:nvSpPr>
            <p:spPr bwMode="auto">
              <a:xfrm>
                <a:off x="163" y="4047"/>
                <a:ext cx="5509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9" name="Rectangle 204"/>
              <p:cNvSpPr>
                <a:spLocks noChangeArrowheads="1"/>
              </p:cNvSpPr>
              <p:nvPr/>
            </p:nvSpPr>
            <p:spPr bwMode="auto">
              <a:xfrm>
                <a:off x="163" y="4267"/>
                <a:ext cx="5509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2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33227" y="5000625"/>
            <a:ext cx="8867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mbria" panose="02040503050406030204" pitchFamily="18" charset="0"/>
              </a:rPr>
              <a:t>Tanto para los asesores nuevos como los que tienen 3 años o más de antigüedad, la necesidad de Formación se centra en el eje de Aptitudes y habilidades pedagógicas, sin embargo los porcentajes más altos se obtuvieron en el eje de Actitudes socioculturales y pedagógicas. </a:t>
            </a:r>
          </a:p>
          <a:p>
            <a:r>
              <a:rPr lang="es-MX" dirty="0" smtClean="0">
                <a:latin typeface="Cambria" panose="02040503050406030204" pitchFamily="18" charset="0"/>
              </a:rPr>
              <a:t>Se puede decir que tenemos figuras educativas dispuestas a apoyar a la EPJA, pero necesitan desarrollar habilidades para saber cómo hacerlo.</a:t>
            </a:r>
            <a:endParaRPr lang="es-MX" dirty="0">
              <a:latin typeface="Cambria" panose="020405030504060302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7" y="1355648"/>
            <a:ext cx="4185942" cy="3316365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878931" y="131763"/>
            <a:ext cx="3386138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Valoración de Asesores </a:t>
            </a:r>
            <a:endParaRPr lang="es-MX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76" y="1355648"/>
            <a:ext cx="4185942" cy="33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upo 44"/>
          <p:cNvGrpSpPr/>
          <p:nvPr/>
        </p:nvGrpSpPr>
        <p:grpSpPr>
          <a:xfrm>
            <a:off x="122829" y="1282889"/>
            <a:ext cx="8869831" cy="3944205"/>
            <a:chOff x="122829" y="1282889"/>
            <a:chExt cx="8869831" cy="3944205"/>
          </a:xfrm>
        </p:grpSpPr>
        <p:pic>
          <p:nvPicPr>
            <p:cNvPr id="41" name="Imagen 40"/>
            <p:cNvPicPr>
              <a:picLocks noChangeAspect="1"/>
            </p:cNvPicPr>
            <p:nvPr/>
          </p:nvPicPr>
          <p:blipFill rotWithShape="1">
            <a:blip r:embed="rId3"/>
            <a:srcRect l="2402" t="1979" r="2708" b="3075"/>
            <a:stretch/>
          </p:blipFill>
          <p:spPr>
            <a:xfrm>
              <a:off x="122829" y="1282889"/>
              <a:ext cx="8869831" cy="3466532"/>
            </a:xfrm>
            <a:prstGeom prst="rect">
              <a:avLst/>
            </a:prstGeom>
          </p:spPr>
        </p:pic>
        <p:sp>
          <p:nvSpPr>
            <p:cNvPr id="42" name="Flecha abajo 41"/>
            <p:cNvSpPr/>
            <p:nvPr/>
          </p:nvSpPr>
          <p:spPr>
            <a:xfrm>
              <a:off x="1078172" y="4749422"/>
              <a:ext cx="668741" cy="477672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Flecha abajo 42"/>
            <p:cNvSpPr/>
            <p:nvPr/>
          </p:nvSpPr>
          <p:spPr>
            <a:xfrm>
              <a:off x="3929946" y="4749421"/>
              <a:ext cx="668741" cy="477672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Flecha abajo 43"/>
            <p:cNvSpPr/>
            <p:nvPr/>
          </p:nvSpPr>
          <p:spPr>
            <a:xfrm>
              <a:off x="6347874" y="4749422"/>
              <a:ext cx="668741" cy="477672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182802" y="5248239"/>
            <a:ext cx="2459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ambria" panose="02040503050406030204" pitchFamily="18" charset="0"/>
              </a:rPr>
              <a:t>El </a:t>
            </a:r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73%</a:t>
            </a:r>
            <a:r>
              <a:rPr lang="es-MX" dirty="0" smtClean="0">
                <a:latin typeface="Cambria" panose="02040503050406030204" pitchFamily="18" charset="0"/>
              </a:rPr>
              <a:t> de los asesores de más de </a:t>
            </a:r>
            <a:r>
              <a:rPr lang="es-MX" b="1" dirty="0">
                <a:solidFill>
                  <a:srgbClr val="C00000"/>
                </a:solidFill>
                <a:latin typeface="Cambria" panose="02040503050406030204" pitchFamily="18" charset="0"/>
              </a:rPr>
              <a:t>3 años de antigüedad</a:t>
            </a:r>
            <a:r>
              <a:rPr lang="es-MX" dirty="0" smtClean="0">
                <a:latin typeface="Cambria" panose="02040503050406030204" pitchFamily="18" charset="0"/>
              </a:rPr>
              <a:t>, aún se ubican en </a:t>
            </a:r>
            <a:r>
              <a:rPr lang="es-MX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elemental y básico </a:t>
            </a:r>
            <a:endParaRPr lang="es-MX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3034576" y="5227093"/>
            <a:ext cx="2459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ambria" panose="02040503050406030204" pitchFamily="18" charset="0"/>
              </a:rPr>
              <a:t>El </a:t>
            </a:r>
            <a:r>
              <a:rPr lang="es-MX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83%</a:t>
            </a:r>
            <a:r>
              <a:rPr lang="es-MX" sz="1400" dirty="0" smtClean="0">
                <a:latin typeface="Cambria" panose="02040503050406030204" pitchFamily="18" charset="0"/>
              </a:rPr>
              <a:t> de </a:t>
            </a:r>
            <a:r>
              <a:rPr lang="es-MX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asesores nuevos </a:t>
            </a:r>
            <a:r>
              <a:rPr lang="es-MX" sz="1400" dirty="0" smtClean="0">
                <a:latin typeface="Cambria" panose="02040503050406030204" pitchFamily="18" charset="0"/>
              </a:rPr>
              <a:t>se encuentran en </a:t>
            </a:r>
            <a:r>
              <a:rPr lang="es-MX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elemental y básico</a:t>
            </a:r>
            <a:r>
              <a:rPr lang="es-MX" sz="1400" dirty="0" smtClean="0">
                <a:latin typeface="Cambria" panose="02040503050406030204" pitchFamily="18" charset="0"/>
              </a:rPr>
              <a:t>, se ha logrado que el </a:t>
            </a:r>
            <a:r>
              <a:rPr lang="es-MX" sz="14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34% </a:t>
            </a:r>
            <a:r>
              <a:rPr lang="es-MX" sz="1400" dirty="0" smtClean="0">
                <a:latin typeface="Cambria" panose="02040503050406030204" pitchFamily="18" charset="0"/>
              </a:rPr>
              <a:t>de </a:t>
            </a:r>
            <a:r>
              <a:rPr lang="es-MX" sz="14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asesores con más </a:t>
            </a:r>
            <a:r>
              <a:rPr lang="es-MX" sz="1400" dirty="0" smtClean="0">
                <a:latin typeface="Cambria" panose="02040503050406030204" pitchFamily="18" charset="0"/>
              </a:rPr>
              <a:t>de </a:t>
            </a:r>
            <a:r>
              <a:rPr lang="es-MX" sz="14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3 años </a:t>
            </a:r>
            <a:r>
              <a:rPr lang="es-MX" sz="1400" dirty="0" smtClean="0">
                <a:latin typeface="Cambria" panose="02040503050406030204" pitchFamily="18" charset="0"/>
              </a:rPr>
              <a:t>se encuentren en nivel </a:t>
            </a:r>
            <a:r>
              <a:rPr lang="es-MX" sz="1400" b="1" dirty="0" smtClean="0">
                <a:solidFill>
                  <a:srgbClr val="009900"/>
                </a:solidFill>
                <a:latin typeface="Cambria" panose="02040503050406030204" pitchFamily="18" charset="0"/>
              </a:rPr>
              <a:t>bueno y avanzado</a:t>
            </a:r>
            <a:endParaRPr lang="es-MX" sz="1400" b="1" dirty="0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494055" y="5227092"/>
            <a:ext cx="2459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500" dirty="0" smtClean="0">
                <a:latin typeface="Cambria" panose="02040503050406030204" pitchFamily="18" charset="0"/>
              </a:rPr>
              <a:t>El </a:t>
            </a:r>
            <a:r>
              <a:rPr lang="es-MX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80%</a:t>
            </a:r>
            <a:r>
              <a:rPr lang="es-MX" sz="1500" dirty="0" smtClean="0">
                <a:latin typeface="Cambria" panose="02040503050406030204" pitchFamily="18" charset="0"/>
              </a:rPr>
              <a:t> de los </a:t>
            </a:r>
            <a:r>
              <a:rPr lang="es-MX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asesore</a:t>
            </a:r>
            <a:r>
              <a:rPr lang="es-MX" sz="1500" dirty="0" smtClean="0">
                <a:latin typeface="Cambria" panose="02040503050406030204" pitchFamily="18" charset="0"/>
              </a:rPr>
              <a:t>s </a:t>
            </a:r>
            <a:r>
              <a:rPr lang="es-MX" sz="15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tienen necesidades de formación </a:t>
            </a:r>
            <a:r>
              <a:rPr lang="es-MX" sz="1500" dirty="0" smtClean="0">
                <a:latin typeface="Cambria" panose="02040503050406030204" pitchFamily="18" charset="0"/>
              </a:rPr>
              <a:t>en el eje  ya que se encuentran en nivel elemental sin importar el rango de antigüedad. </a:t>
            </a:r>
            <a:endParaRPr lang="es-MX" sz="1500" b="1" dirty="0">
              <a:solidFill>
                <a:srgbClr val="009900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138985" y="272955"/>
            <a:ext cx="2866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Por rango de antigüedad</a:t>
            </a:r>
            <a:endParaRPr lang="es-MX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0388" y="0"/>
            <a:ext cx="3186113" cy="1143000"/>
          </a:xfrm>
        </p:spPr>
        <p:txBody>
          <a:bodyPr/>
          <a:lstStyle/>
          <a:p>
            <a:r>
              <a:rPr lang="es-MX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Necesidades por bloque </a:t>
            </a:r>
            <a:endParaRPr lang="es-MX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636657"/>
              </p:ext>
            </p:extLst>
          </p:nvPr>
        </p:nvGraphicFramePr>
        <p:xfrm>
          <a:off x="-14287" y="1257299"/>
          <a:ext cx="4357687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01569"/>
              </p:ext>
            </p:extLst>
          </p:nvPr>
        </p:nvGraphicFramePr>
        <p:xfrm>
          <a:off x="4029076" y="1459706"/>
          <a:ext cx="4943474" cy="239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55916"/>
              </p:ext>
            </p:extLst>
          </p:nvPr>
        </p:nvGraphicFramePr>
        <p:xfrm>
          <a:off x="-800101" y="2157413"/>
          <a:ext cx="9944101" cy="5043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28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675598" y="240221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cap="small" dirty="0" smtClean="0">
                <a:solidFill>
                  <a:srgbClr val="C00000"/>
                </a:solidFill>
              </a:rPr>
              <a:t>Asesores </a:t>
            </a:r>
            <a:r>
              <a:rPr lang="es-MX" sz="2800" b="1" cap="small" dirty="0" err="1" smtClean="0">
                <a:solidFill>
                  <a:srgbClr val="C00000"/>
                </a:solidFill>
              </a:rPr>
              <a:t>mib</a:t>
            </a:r>
            <a:endParaRPr lang="es-MX" sz="2400" b="1" cap="small" dirty="0">
              <a:solidFill>
                <a:srgbClr val="C00000"/>
              </a:solidFill>
            </a:endParaRPr>
          </a:p>
        </p:txBody>
      </p:sp>
      <p:sp>
        <p:nvSpPr>
          <p:cNvPr id="4" name="Text Box 6"/>
          <p:cNvSpPr>
            <a:spLocks noChangeArrowheads="1"/>
          </p:cNvSpPr>
          <p:nvPr/>
        </p:nvSpPr>
        <p:spPr bwMode="auto">
          <a:xfrm rot="20746971">
            <a:off x="2422525" y="1910800"/>
            <a:ext cx="1801813" cy="904875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500" b="1"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7" name="Text Box 6"/>
          <p:cNvSpPr>
            <a:spLocks noChangeArrowheads="1"/>
          </p:cNvSpPr>
          <p:nvPr/>
        </p:nvSpPr>
        <p:spPr bwMode="auto">
          <a:xfrm rot="20746971">
            <a:off x="4044950" y="1801262"/>
            <a:ext cx="1793875" cy="906463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500" b="1" dirty="0"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-36513" y="3153968"/>
            <a:ext cx="27717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Asesores Bilingües</a:t>
            </a:r>
          </a:p>
        </p:txBody>
      </p:sp>
      <p:sp>
        <p:nvSpPr>
          <p:cNvPr id="25" name="26 Rectángulo"/>
          <p:cNvSpPr/>
          <p:nvPr/>
        </p:nvSpPr>
        <p:spPr>
          <a:xfrm>
            <a:off x="4319852" y="3090725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1,699 </a:t>
            </a:r>
          </a:p>
        </p:txBody>
      </p:sp>
      <p:sp>
        <p:nvSpPr>
          <p:cNvPr id="26" name="27 Rectángulo"/>
          <p:cNvSpPr/>
          <p:nvPr/>
        </p:nvSpPr>
        <p:spPr>
          <a:xfrm>
            <a:off x="2952270" y="3090725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3" y="3719118"/>
            <a:ext cx="27717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Lenguas indígenas</a:t>
            </a:r>
          </a:p>
        </p:txBody>
      </p:sp>
      <p:sp>
        <p:nvSpPr>
          <p:cNvPr id="28" name="29 Rectángulo"/>
          <p:cNvSpPr/>
          <p:nvPr/>
        </p:nvSpPr>
        <p:spPr>
          <a:xfrm>
            <a:off x="4319852" y="3656023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 </a:t>
            </a:r>
          </a:p>
        </p:txBody>
      </p:sp>
      <p:sp>
        <p:nvSpPr>
          <p:cNvPr id="30" name="Text Box 6"/>
          <p:cNvSpPr>
            <a:spLocks noChangeArrowheads="1"/>
          </p:cNvSpPr>
          <p:nvPr/>
        </p:nvSpPr>
        <p:spPr bwMode="auto">
          <a:xfrm rot="20746971">
            <a:off x="5559425" y="1815550"/>
            <a:ext cx="1682750" cy="906462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5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6" name="49 Rectángulo"/>
          <p:cNvSpPr/>
          <p:nvPr/>
        </p:nvSpPr>
        <p:spPr>
          <a:xfrm>
            <a:off x="5938179" y="3091857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2,813</a:t>
            </a:r>
          </a:p>
        </p:txBody>
      </p:sp>
      <p:sp>
        <p:nvSpPr>
          <p:cNvPr id="37" name="50 Rectángulo"/>
          <p:cNvSpPr/>
          <p:nvPr/>
        </p:nvSpPr>
        <p:spPr>
          <a:xfrm>
            <a:off x="5938179" y="3657155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 </a:t>
            </a:r>
          </a:p>
        </p:txBody>
      </p:sp>
      <p:sp>
        <p:nvSpPr>
          <p:cNvPr id="2" name="Llamada de flecha a la izquierda 1"/>
          <p:cNvSpPr/>
          <p:nvPr/>
        </p:nvSpPr>
        <p:spPr>
          <a:xfrm>
            <a:off x="7088686" y="2868820"/>
            <a:ext cx="1754155" cy="2006081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Ch’ol</a:t>
            </a:r>
          </a:p>
          <a:p>
            <a:pPr algn="ctr"/>
            <a:r>
              <a:rPr lang="es-MX" dirty="0" smtClean="0"/>
              <a:t>Tseltal</a:t>
            </a:r>
          </a:p>
          <a:p>
            <a:pPr algn="ctr"/>
            <a:r>
              <a:rPr lang="es-MX" dirty="0" smtClean="0"/>
              <a:t>Tsotsil</a:t>
            </a:r>
          </a:p>
          <a:p>
            <a:pPr algn="ctr"/>
            <a:r>
              <a:rPr lang="es-MX" dirty="0" smtClean="0"/>
              <a:t>Tojolabal</a:t>
            </a:r>
          </a:p>
          <a:p>
            <a:pPr algn="ctr"/>
            <a:r>
              <a:rPr lang="es-MX" dirty="0" smtClean="0"/>
              <a:t>Zoque</a:t>
            </a:r>
            <a:endParaRPr lang="es-MX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95606" y="5429570"/>
            <a:ext cx="851535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+mj-lt"/>
              </a:rPr>
              <a:t>Se incluyó el eje de Lengua indígena y español como 2ª. lengua </a:t>
            </a:r>
            <a:endParaRPr lang="es-MX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6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600953" y="501831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cap="small" dirty="0" smtClean="0">
                <a:solidFill>
                  <a:srgbClr val="C00000"/>
                </a:solidFill>
              </a:rPr>
              <a:t>Asesores </a:t>
            </a:r>
            <a:r>
              <a:rPr lang="es-MX" sz="2800" b="1" cap="small" dirty="0" err="1" smtClean="0">
                <a:solidFill>
                  <a:srgbClr val="C00000"/>
                </a:solidFill>
              </a:rPr>
              <a:t>mib</a:t>
            </a:r>
            <a:endParaRPr lang="es-MX" sz="2400" b="1" cap="small" dirty="0">
              <a:solidFill>
                <a:srgbClr val="C00000"/>
              </a:solidFill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ctrTitle"/>
          </p:nvPr>
        </p:nvSpPr>
        <p:spPr>
          <a:xfrm>
            <a:off x="619749" y="1168108"/>
            <a:ext cx="7239057" cy="537882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/>
              <a:t>PERSPECTIVAS</a:t>
            </a:r>
            <a:endParaRPr lang="es-MX" sz="3200" b="1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591141203"/>
              </p:ext>
            </p:extLst>
          </p:nvPr>
        </p:nvGraphicFramePr>
        <p:xfrm>
          <a:off x="2514679" y="1705990"/>
          <a:ext cx="6545345" cy="501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87863" y="1946582"/>
            <a:ext cx="2295123" cy="1116106"/>
            <a:chOff x="685801" y="1356059"/>
            <a:chExt cx="2393576" cy="1116106"/>
          </a:xfrm>
        </p:grpSpPr>
        <p:sp>
          <p:nvSpPr>
            <p:cNvPr id="19" name="Pentágono 18"/>
            <p:cNvSpPr/>
            <p:nvPr/>
          </p:nvSpPr>
          <p:spPr>
            <a:xfrm>
              <a:off x="685801" y="1356059"/>
              <a:ext cx="2393576" cy="1116106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85801" y="1382314"/>
              <a:ext cx="21134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La valoración y revaloración de asesores bilingües incluirá tres ejes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Pentágono 20"/>
          <p:cNvSpPr/>
          <p:nvPr/>
        </p:nvSpPr>
        <p:spPr>
          <a:xfrm rot="10800000">
            <a:off x="119241" y="5332526"/>
            <a:ext cx="1894929" cy="111610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/>
          <p:cNvSpPr txBox="1"/>
          <p:nvPr/>
        </p:nvSpPr>
        <p:spPr>
          <a:xfrm>
            <a:off x="619749" y="5617635"/>
            <a:ext cx="123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Fortalecer la formación</a:t>
            </a:r>
            <a:endParaRPr lang="es-MX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531828" y="511779"/>
            <a:ext cx="42390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100" b="1" dirty="0" smtClean="0">
                <a:solidFill>
                  <a:srgbClr val="C00000"/>
                </a:solidFill>
              </a:rPr>
              <a:t>Antecedentes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637" y="1471910"/>
            <a:ext cx="83474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+mj-lt"/>
              </a:rPr>
              <a:t>En 2009  se diseñó la estrategia de “Valoración diagnóstica para asesores”, a partir de identificar los componentes del perfil del asesor, en relación con criterios y estándares de tareas específicas a desarrollar para facilitar procesos de enseñanza y aprendizaje.</a:t>
            </a:r>
          </a:p>
          <a:p>
            <a:pPr algn="just"/>
            <a:endParaRPr lang="es-MX" sz="2000" dirty="0">
              <a:latin typeface="+mj-lt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8000"/>
                </a:solidFill>
                <a:latin typeface="+mj-lt"/>
              </a:rPr>
              <a:t>Valorar</a:t>
            </a:r>
          </a:p>
          <a:p>
            <a:pPr marL="900113" lvl="2" indent="-214313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	Habilidades y conocimientos básicos</a:t>
            </a:r>
          </a:p>
          <a:p>
            <a:pPr marL="900113" lvl="2" indent="-214313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	Actitudes hacia ciertos aspectos socioculturales</a:t>
            </a:r>
          </a:p>
          <a:p>
            <a:pPr marL="900113" lvl="2" indent="-214313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	Disposición para la labor educativa</a:t>
            </a:r>
          </a:p>
          <a:p>
            <a:endParaRPr lang="es-MX" sz="2000" dirty="0"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8000"/>
                </a:solidFill>
                <a:latin typeface="+mj-lt"/>
              </a:rPr>
              <a:t>Vislumbrar fortalezas y debilidades</a:t>
            </a:r>
          </a:p>
          <a:p>
            <a:endParaRPr lang="es-MX" sz="2000" dirty="0">
              <a:latin typeface="+mj-lt"/>
            </a:endParaRPr>
          </a:p>
          <a:p>
            <a:endParaRPr lang="es-MX" sz="2000" dirty="0">
              <a:solidFill>
                <a:srgbClr val="008000"/>
              </a:solidFill>
              <a:latin typeface="+mj-l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008000"/>
                </a:solidFill>
                <a:latin typeface="+mj-lt"/>
              </a:rPr>
              <a:t>Sugerir aspectos de formación</a:t>
            </a:r>
            <a:endParaRPr lang="es-MX" sz="2000" dirty="0">
              <a:solidFill>
                <a:srgbClr val="008000"/>
              </a:solidFill>
              <a:latin typeface="+mj-lt"/>
            </a:endParaRPr>
          </a:p>
          <a:p>
            <a:endParaRPr lang="es-MX" sz="2000" b="1" dirty="0">
              <a:latin typeface="+mj-lt"/>
            </a:endParaRPr>
          </a:p>
          <a:p>
            <a:endParaRPr lang="es-MX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43951" y="1491260"/>
            <a:ext cx="8336756" cy="5329548"/>
            <a:chOff x="514350" y="1848447"/>
            <a:chExt cx="8336756" cy="5329548"/>
          </a:xfrm>
        </p:grpSpPr>
        <p:sp>
          <p:nvSpPr>
            <p:cNvPr id="6" name="5 CuadroTexto"/>
            <p:cNvSpPr txBox="1">
              <a:spLocks noChangeArrowheads="1"/>
            </p:cNvSpPr>
            <p:nvPr/>
          </p:nvSpPr>
          <p:spPr bwMode="auto">
            <a:xfrm>
              <a:off x="514350" y="1848447"/>
              <a:ext cx="66047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/>
                <a:t>Características de la Valoración Diagnóstica</a:t>
              </a:r>
              <a:endParaRPr lang="es-MX" b="1" dirty="0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514350" y="2192015"/>
              <a:ext cx="8336756" cy="4985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2800" dirty="0">
                  <a:solidFill>
                    <a:srgbClr val="C00000"/>
                  </a:solidFill>
                </a:rPr>
                <a:t> </a:t>
              </a:r>
              <a:r>
                <a:rPr lang="es-MX" sz="2800" b="1" dirty="0">
                  <a:solidFill>
                    <a:srgbClr val="C00000"/>
                  </a:solidFill>
                </a:rPr>
                <a:t>1.- Alcance nacional</a:t>
              </a:r>
              <a:r>
                <a:rPr lang="es-MX" sz="2800" dirty="0">
                  <a:solidFill>
                    <a:srgbClr val="C00000"/>
                  </a:solidFill>
                </a:rPr>
                <a:t>:</a:t>
              </a:r>
            </a:p>
            <a:p>
              <a:pPr algn="just"/>
              <a:r>
                <a:rPr lang="es-MX" dirty="0"/>
                <a:t>	Dirigida a todos los asesores y asesoras de los Institutos Estatales y Delegaciones del INEA que brindan atención a la población hispanohablante e indígena.</a:t>
              </a:r>
            </a:p>
            <a:p>
              <a:pPr algn="just"/>
              <a:endParaRPr lang="es-MX" b="1" i="1" dirty="0"/>
            </a:p>
            <a:p>
              <a:pPr algn="just"/>
              <a:r>
                <a:rPr lang="es-MX" sz="2800" b="1" dirty="0">
                  <a:solidFill>
                    <a:srgbClr val="C00000"/>
                  </a:solidFill>
                </a:rPr>
                <a:t>2.- Utiliza estándares nacionales:</a:t>
              </a:r>
            </a:p>
            <a:p>
              <a:pPr algn="just"/>
              <a:r>
                <a:rPr lang="es-MX" b="1" i="1" dirty="0"/>
                <a:t>	</a:t>
              </a:r>
              <a:r>
                <a:rPr lang="es-MX" i="1" dirty="0"/>
                <a:t>Se constituye con dos tipos de reactivos: opción múltiple (una sola respuesta correcta) y reactivos de escala Likert (todas las respuestas son correctas pero con ponderación diferente)</a:t>
              </a:r>
            </a:p>
            <a:p>
              <a:pPr algn="just"/>
              <a:r>
                <a:rPr lang="es-MX" i="1" dirty="0"/>
                <a:t>	Aplicaciones controladas: aplicador ajeno al proceso, clave única de acceso para cada sustentante, control a través de identificación oficial.</a:t>
              </a:r>
            </a:p>
            <a:p>
              <a:pPr algn="just"/>
              <a:endParaRPr lang="es-MX" i="1" dirty="0"/>
            </a:p>
            <a:p>
              <a:pPr algn="just"/>
              <a:r>
                <a:rPr lang="es-MX" sz="2800" b="1" dirty="0">
                  <a:solidFill>
                    <a:srgbClr val="C00000"/>
                  </a:solidFill>
                </a:rPr>
                <a:t>3.- Realimentación inmediata:</a:t>
              </a:r>
            </a:p>
            <a:p>
              <a:pPr algn="just"/>
              <a:r>
                <a:rPr lang="es-MX" i="1" dirty="0"/>
                <a:t>	Una vez concluido el instrumento, el asesor recibe en seguida el resultado de su valoración, y para cada eje:</a:t>
              </a:r>
            </a:p>
            <a:p>
              <a:pPr algn="just"/>
              <a:r>
                <a:rPr lang="es-MX" i="1" dirty="0"/>
                <a:t>		Nivel alcanzado: elemental, básico, intermedio, bueno o avanzado.</a:t>
              </a:r>
            </a:p>
            <a:p>
              <a:pPr algn="just"/>
              <a:r>
                <a:rPr lang="es-MX" i="1" dirty="0"/>
                <a:t>		Realimentación por reactivo: fortalezas o sugerencias de formación</a:t>
              </a:r>
            </a:p>
          </p:txBody>
        </p:sp>
      </p:grp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2531828" y="511779"/>
            <a:ext cx="42390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100" b="1" dirty="0" smtClean="0">
                <a:solidFill>
                  <a:srgbClr val="C00000"/>
                </a:solidFill>
              </a:rPr>
              <a:t>Antecedentes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531828" y="376737"/>
            <a:ext cx="423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valora? </a:t>
            </a:r>
            <a:endParaRPr lang="es-MX" sz="2100" b="1" cap="small" dirty="0"/>
          </a:p>
        </p:txBody>
      </p:sp>
      <p:sp>
        <p:nvSpPr>
          <p:cNvPr id="9" name="8 CuadroTexto"/>
          <p:cNvSpPr txBox="1"/>
          <p:nvPr/>
        </p:nvSpPr>
        <p:spPr>
          <a:xfrm>
            <a:off x="460772" y="1432769"/>
            <a:ext cx="82724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ambria" panose="02040503050406030204" pitchFamily="18" charset="0"/>
              </a:rPr>
              <a:t>La valoración está constituida en un instrumento de </a:t>
            </a:r>
            <a:r>
              <a:rPr lang="es-MX" sz="2400" b="1" dirty="0">
                <a:solidFill>
                  <a:srgbClr val="00B050"/>
                </a:solidFill>
                <a:latin typeface="Cambria" panose="02040503050406030204" pitchFamily="18" charset="0"/>
              </a:rPr>
              <a:t>214 reactivos</a:t>
            </a:r>
            <a:r>
              <a:rPr lang="es-MX" dirty="0">
                <a:latin typeface="Cambria" panose="02040503050406030204" pitchFamily="18" charset="0"/>
              </a:rPr>
              <a:t>, dividido en dos sesiones:</a:t>
            </a:r>
          </a:p>
          <a:p>
            <a:endParaRPr lang="es-MX" b="1" dirty="0">
              <a:latin typeface="Cambria" panose="02040503050406030204" pitchFamily="18" charset="0"/>
            </a:endParaRPr>
          </a:p>
          <a:p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Primera sesión, </a:t>
            </a:r>
            <a:r>
              <a:rPr lang="es-MX" b="1" dirty="0" smtClean="0">
                <a:latin typeface="Cambria" panose="02040503050406030204" pitchFamily="18" charset="0"/>
              </a:rPr>
              <a:t>evalúa </a:t>
            </a:r>
            <a:r>
              <a:rPr lang="es-MX" b="1" dirty="0">
                <a:latin typeface="Cambria" panose="02040503050406030204" pitchFamily="18" charset="0"/>
              </a:rPr>
              <a:t>competencias y aptitudes en 5 ejes:</a:t>
            </a:r>
          </a:p>
          <a:p>
            <a:endParaRPr lang="es-MX" b="1" dirty="0">
              <a:latin typeface="Cambria" panose="02040503050406030204" pitchFamily="18" charset="0"/>
            </a:endParaRP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MX" dirty="0">
                <a:latin typeface="Cambria" panose="02040503050406030204" pitchFamily="18" charset="0"/>
              </a:rPr>
              <a:t>Matemáticas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MX" dirty="0">
                <a:latin typeface="Cambria" panose="02040503050406030204" pitchFamily="18" charset="0"/>
              </a:rPr>
              <a:t>Lengua y comunicación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MX" dirty="0">
                <a:latin typeface="Cambria" panose="02040503050406030204" pitchFamily="18" charset="0"/>
              </a:rPr>
              <a:t>Ciencias naturales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MX" dirty="0">
                <a:latin typeface="Cambria" panose="02040503050406030204" pitchFamily="18" charset="0"/>
              </a:rPr>
              <a:t>Ciencias sociales</a:t>
            </a:r>
          </a:p>
          <a:p>
            <a:pPr marL="600075" lvl="1" indent="-257175">
              <a:buFont typeface="Wingdings" panose="05000000000000000000" pitchFamily="2" charset="2"/>
              <a:buChar char="ü"/>
            </a:pPr>
            <a:r>
              <a:rPr lang="es-MX" dirty="0">
                <a:latin typeface="Cambria" panose="02040503050406030204" pitchFamily="18" charset="0"/>
              </a:rPr>
              <a:t>Aptitudes pedagógicas</a:t>
            </a:r>
          </a:p>
          <a:p>
            <a:endParaRPr lang="es-MX" b="1" dirty="0">
              <a:latin typeface="Cambria" panose="02040503050406030204" pitchFamily="18" charset="0"/>
            </a:endParaRPr>
          </a:p>
          <a:p>
            <a:r>
              <a:rPr lang="es-MX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Segunda sesión</a:t>
            </a:r>
            <a:r>
              <a:rPr lang="es-MX" b="1" dirty="0">
                <a:latin typeface="Cambria" panose="02040503050406030204" pitchFamily="18" charset="0"/>
              </a:rPr>
              <a:t>,  valora 2 ejes más en actitudes:</a:t>
            </a:r>
          </a:p>
          <a:p>
            <a:endParaRPr lang="es-MX" b="1" dirty="0">
              <a:latin typeface="Cambria" panose="02040503050406030204" pitchFamily="18" charset="0"/>
            </a:endParaRPr>
          </a:p>
          <a:p>
            <a:r>
              <a:rPr lang="es-MX" b="1" dirty="0">
                <a:latin typeface="Cambria" panose="02040503050406030204" pitchFamily="18" charset="0"/>
              </a:rPr>
              <a:t>	</a:t>
            </a:r>
            <a:r>
              <a:rPr lang="es-MX" b="1" i="1" dirty="0">
                <a:latin typeface="Cambria" panose="02040503050406030204" pitchFamily="18" charset="0"/>
              </a:rPr>
              <a:t>Socioculturales: </a:t>
            </a:r>
            <a:r>
              <a:rPr lang="es-MX" dirty="0">
                <a:latin typeface="Cambria" panose="02040503050406030204" pitchFamily="18" charset="0"/>
              </a:rPr>
              <a:t>Género, Prácticas de salud, Interculturalidad, Ciudadanía, Derechos humanos y medio ambiente.</a:t>
            </a:r>
          </a:p>
          <a:p>
            <a:endParaRPr lang="es-MX" dirty="0">
              <a:latin typeface="Cambria" panose="02040503050406030204" pitchFamily="18" charset="0"/>
            </a:endParaRPr>
          </a:p>
          <a:p>
            <a:r>
              <a:rPr lang="es-MX" b="1" i="1" dirty="0">
                <a:latin typeface="Cambria" panose="02040503050406030204" pitchFamily="18" charset="0"/>
              </a:rPr>
              <a:t>	Pedagógicas</a:t>
            </a:r>
            <a:r>
              <a:rPr lang="es-MX" dirty="0">
                <a:latin typeface="Cambria" panose="02040503050406030204" pitchFamily="18" charset="0"/>
              </a:rPr>
              <a:t>, vinculadas a su disposición para el trabajo educativo.  </a:t>
            </a:r>
          </a:p>
        </p:txBody>
      </p:sp>
    </p:spTree>
    <p:extLst>
      <p:ext uri="{BB962C8B-B14F-4D97-AF65-F5344CB8AC3E}">
        <p14:creationId xmlns:p14="http://schemas.microsoft.com/office/powerpoint/2010/main" val="22404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10875" y="1328738"/>
            <a:ext cx="2526938" cy="168592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Matemáticas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Aritmética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Geometría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Álgebra</a:t>
            </a:r>
          </a:p>
          <a:p>
            <a:pPr marL="214313" indent="-1350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Tratamiento de la información </a:t>
            </a:r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2114115" y="2345978"/>
            <a:ext cx="2576049" cy="1697385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Ciencias  sociales</a:t>
            </a:r>
          </a:p>
          <a:p>
            <a:pPr algn="ctr"/>
            <a:endParaRPr lang="es-MX" sz="100" b="1" dirty="0">
              <a:latin typeface="Arial Narrow" panose="020B0606020202030204" pitchFamily="34" charset="0"/>
            </a:endParaRPr>
          </a:p>
          <a:p>
            <a:pPr marL="214313" indent="-1890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Historia Universal</a:t>
            </a:r>
          </a:p>
          <a:p>
            <a:pPr marL="214313" indent="-1890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Historia de México</a:t>
            </a:r>
          </a:p>
          <a:p>
            <a:pPr marL="214313" indent="-1890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Geografía </a:t>
            </a: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Humana</a:t>
            </a:r>
          </a:p>
          <a:p>
            <a:pPr marL="214313" indent="-18900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 Narrow" panose="020B0606020202030204" pitchFamily="34" charset="0"/>
              </a:rPr>
              <a:t>Cultura ciudadana</a:t>
            </a:r>
            <a:endParaRPr lang="es-MX" b="1" dirty="0">
              <a:latin typeface="Arial Narrow" panose="020B0606020202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224783" y="1267461"/>
            <a:ext cx="2468621" cy="1513569"/>
          </a:xfrm>
          <a:prstGeom prst="roundRect">
            <a:avLst/>
          </a:prstGeom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Lengua y comunicación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Lectura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Escritura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Sistematización de la información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676881" y="4402524"/>
            <a:ext cx="3407514" cy="1854670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500" b="1" dirty="0">
                <a:latin typeface="Arial Narrow" panose="020B0606020202030204" pitchFamily="34" charset="0"/>
              </a:rPr>
              <a:t>Aptitudes Pedagógicas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Habilidades </a:t>
            </a: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para el diagnóstico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Habilidades cognitivas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Conocimientos valorales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Habilidades Lógicas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Habilidades </a:t>
            </a: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comunicativas</a:t>
            </a:r>
            <a:endParaRPr lang="es-MX" sz="1500" b="1" dirty="0">
              <a:latin typeface="Arial Narrow" panose="020B0606020202030204" pitchFamily="34" charset="0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3232838" y="230631"/>
            <a:ext cx="2914651" cy="857250"/>
          </a:xfrm>
        </p:spPr>
        <p:txBody>
          <a:bodyPr/>
          <a:lstStyle/>
          <a:p>
            <a:r>
              <a:rPr lang="es-MX" sz="2400" b="1" cap="small" dirty="0">
                <a:solidFill>
                  <a:srgbClr val="C00000"/>
                </a:solidFill>
                <a:latin typeface="Cambria" panose="02040503050406030204" pitchFamily="18" charset="0"/>
              </a:rPr>
              <a:t>Bloques o temas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316791" y="2467730"/>
            <a:ext cx="2684334" cy="1704219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b="1" dirty="0">
                <a:latin typeface="Arial Narrow" panose="020B0606020202030204" pitchFamily="34" charset="0"/>
              </a:rPr>
              <a:t>Ciencias naturales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Biología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Física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Química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Geografía física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Educación Ambiental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4422350" y="4373949"/>
            <a:ext cx="4345037" cy="2184013"/>
          </a:xfrm>
          <a:prstGeom prst="roundRect">
            <a:avLst/>
          </a:prstGeom>
          <a:ln>
            <a:solidFill>
              <a:srgbClr val="008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00" b="1" dirty="0">
              <a:latin typeface="Arial Narrow" panose="020B0606020202030204" pitchFamily="34" charset="0"/>
            </a:endParaRPr>
          </a:p>
          <a:p>
            <a:pPr algn="ctr"/>
            <a:r>
              <a:rPr lang="es-MX" b="1" dirty="0">
                <a:latin typeface="Arial Narrow" panose="020B0606020202030204" pitchFamily="34" charset="0"/>
              </a:rPr>
              <a:t>Actitudes pedagógicas y socioculturales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Actitudes </a:t>
            </a: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pedagógicas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Interculturalidad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Derechos humanos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Equidad y </a:t>
            </a: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género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Protección </a:t>
            </a: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del entorno natural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Derechos ciudadanos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dk1"/>
                </a:solidFill>
                <a:latin typeface="Arial Narrow" panose="020B0606020202030204" pitchFamily="34" charset="0"/>
              </a:rPr>
              <a:t>Cuidados de la </a:t>
            </a:r>
            <a:r>
              <a:rPr lang="es-MX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salud</a:t>
            </a:r>
            <a:endParaRPr lang="es-MX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675598" y="240221"/>
            <a:ext cx="565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cap="small" dirty="0" smtClean="0">
                <a:solidFill>
                  <a:srgbClr val="C00000"/>
                </a:solidFill>
              </a:rPr>
              <a:t>Resultados obtenidos</a:t>
            </a:r>
            <a:endParaRPr lang="es-MX" sz="2400" b="1" cap="small" dirty="0">
              <a:solidFill>
                <a:srgbClr val="C0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844675"/>
            <a:ext cx="277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b="1">
                <a:latin typeface="Calibri" panose="020F0502020204030204" pitchFamily="34" charset="0"/>
              </a:rPr>
              <a:t>Reactivos (valoración diagnóstica)</a:t>
            </a:r>
          </a:p>
        </p:txBody>
      </p:sp>
      <p:sp>
        <p:nvSpPr>
          <p:cNvPr id="4" name="Text Box 6"/>
          <p:cNvSpPr>
            <a:spLocks noChangeArrowheads="1"/>
          </p:cNvSpPr>
          <p:nvPr/>
        </p:nvSpPr>
        <p:spPr bwMode="auto">
          <a:xfrm rot="20746971">
            <a:off x="2422525" y="893763"/>
            <a:ext cx="1801813" cy="904875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500" b="1"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5" name="32 Rectángulo"/>
          <p:cNvSpPr/>
          <p:nvPr/>
        </p:nvSpPr>
        <p:spPr>
          <a:xfrm>
            <a:off x="4320422" y="1884894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200 </a:t>
            </a:r>
          </a:p>
        </p:txBody>
      </p:sp>
      <p:sp>
        <p:nvSpPr>
          <p:cNvPr id="6" name="33 Rectángulo"/>
          <p:cNvSpPr/>
          <p:nvPr/>
        </p:nvSpPr>
        <p:spPr>
          <a:xfrm>
            <a:off x="2952270" y="1884894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214</a:t>
            </a:r>
          </a:p>
        </p:txBody>
      </p:sp>
      <p:sp>
        <p:nvSpPr>
          <p:cNvPr id="7" name="Text Box 6"/>
          <p:cNvSpPr>
            <a:spLocks noChangeArrowheads="1"/>
          </p:cNvSpPr>
          <p:nvPr/>
        </p:nvSpPr>
        <p:spPr bwMode="auto">
          <a:xfrm rot="20746971">
            <a:off x="4044950" y="784225"/>
            <a:ext cx="1793875" cy="906463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MX" sz="3500" b="1" dirty="0"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3" y="2628900"/>
            <a:ext cx="27717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Duración  promedio (hrs)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36513" y="3141663"/>
            <a:ext cx="277177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Hojas promedio en realimentación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36513" y="3860800"/>
            <a:ext cx="27717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Presentación-conclusión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36513" y="4508500"/>
            <a:ext cx="27717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Cobertura</a:t>
            </a:r>
          </a:p>
        </p:txBody>
      </p:sp>
      <p:sp>
        <p:nvSpPr>
          <p:cNvPr id="13" name="36 Rectángulo"/>
          <p:cNvSpPr/>
          <p:nvPr/>
        </p:nvSpPr>
        <p:spPr>
          <a:xfrm>
            <a:off x="4320422" y="3861480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97% </a:t>
            </a:r>
          </a:p>
        </p:txBody>
      </p:sp>
      <p:sp>
        <p:nvSpPr>
          <p:cNvPr id="14" name="37 Rectángulo"/>
          <p:cNvSpPr/>
          <p:nvPr/>
        </p:nvSpPr>
        <p:spPr>
          <a:xfrm>
            <a:off x="2952270" y="3861480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88%</a:t>
            </a:r>
          </a:p>
        </p:txBody>
      </p:sp>
      <p:sp>
        <p:nvSpPr>
          <p:cNvPr id="15" name="38 Rectángulo"/>
          <p:cNvSpPr/>
          <p:nvPr/>
        </p:nvSpPr>
        <p:spPr>
          <a:xfrm>
            <a:off x="4320422" y="4519126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69% </a:t>
            </a:r>
          </a:p>
        </p:txBody>
      </p:sp>
      <p:sp>
        <p:nvSpPr>
          <p:cNvPr id="16" name="39 Rectángulo"/>
          <p:cNvSpPr/>
          <p:nvPr/>
        </p:nvSpPr>
        <p:spPr>
          <a:xfrm>
            <a:off x="2952270" y="4519126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52%</a:t>
            </a:r>
          </a:p>
        </p:txBody>
      </p:sp>
      <p:sp>
        <p:nvSpPr>
          <p:cNvPr id="17" name="40 Rectángulo"/>
          <p:cNvSpPr/>
          <p:nvPr/>
        </p:nvSpPr>
        <p:spPr>
          <a:xfrm>
            <a:off x="4320422" y="2564904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18" name="41 Rectángulo"/>
          <p:cNvSpPr/>
          <p:nvPr/>
        </p:nvSpPr>
        <p:spPr>
          <a:xfrm>
            <a:off x="2952270" y="2564904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42 Rectángulo"/>
          <p:cNvSpPr/>
          <p:nvPr/>
        </p:nvSpPr>
        <p:spPr>
          <a:xfrm>
            <a:off x="4320422" y="3222437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8 </a:t>
            </a:r>
          </a:p>
        </p:txBody>
      </p:sp>
      <p:sp>
        <p:nvSpPr>
          <p:cNvPr id="20" name="43 Rectángulo"/>
          <p:cNvSpPr/>
          <p:nvPr/>
        </p:nvSpPr>
        <p:spPr>
          <a:xfrm>
            <a:off x="2952270" y="3222437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-36513" y="5230813"/>
            <a:ext cx="27717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Asesores Valorados</a:t>
            </a:r>
          </a:p>
        </p:txBody>
      </p:sp>
      <p:sp>
        <p:nvSpPr>
          <p:cNvPr id="22" name="45 Rectángulo"/>
          <p:cNvSpPr/>
          <p:nvPr/>
        </p:nvSpPr>
        <p:spPr>
          <a:xfrm>
            <a:off x="4320422" y="5167198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45,841 </a:t>
            </a:r>
          </a:p>
        </p:txBody>
      </p:sp>
      <p:sp>
        <p:nvSpPr>
          <p:cNvPr id="23" name="46 Rectángulo"/>
          <p:cNvSpPr/>
          <p:nvPr/>
        </p:nvSpPr>
        <p:spPr>
          <a:xfrm>
            <a:off x="2952270" y="5167198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b="1" dirty="0">
                <a:solidFill>
                  <a:schemeClr val="tx1"/>
                </a:solidFill>
              </a:rPr>
              <a:t>33,969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-36513" y="5878513"/>
            <a:ext cx="27717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Asesores Bilingües</a:t>
            </a:r>
          </a:p>
        </p:txBody>
      </p:sp>
      <p:sp>
        <p:nvSpPr>
          <p:cNvPr id="25" name="26 Rectángulo"/>
          <p:cNvSpPr/>
          <p:nvPr/>
        </p:nvSpPr>
        <p:spPr>
          <a:xfrm>
            <a:off x="4319852" y="5815270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1,699 </a:t>
            </a:r>
          </a:p>
        </p:txBody>
      </p:sp>
      <p:sp>
        <p:nvSpPr>
          <p:cNvPr id="26" name="27 Rectángulo"/>
          <p:cNvSpPr/>
          <p:nvPr/>
        </p:nvSpPr>
        <p:spPr>
          <a:xfrm>
            <a:off x="2952270" y="5815270"/>
            <a:ext cx="86409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-36513" y="6443663"/>
            <a:ext cx="27717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altLang="es-MX" b="1">
                <a:latin typeface="Calibri" panose="020F0502020204030204" pitchFamily="34" charset="0"/>
              </a:rPr>
              <a:t>Lenguas indígenas</a:t>
            </a:r>
          </a:p>
        </p:txBody>
      </p:sp>
      <p:sp>
        <p:nvSpPr>
          <p:cNvPr id="28" name="29 Rectángulo"/>
          <p:cNvSpPr/>
          <p:nvPr/>
        </p:nvSpPr>
        <p:spPr>
          <a:xfrm>
            <a:off x="4319852" y="6380568"/>
            <a:ext cx="936104" cy="4316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8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 </a:t>
            </a:r>
          </a:p>
        </p:txBody>
      </p:sp>
      <p:sp>
        <p:nvSpPr>
          <p:cNvPr id="29" name="30 Rectángulo"/>
          <p:cNvSpPr/>
          <p:nvPr/>
        </p:nvSpPr>
        <p:spPr>
          <a:xfrm>
            <a:off x="5938749" y="1886026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200 </a:t>
            </a:r>
          </a:p>
        </p:txBody>
      </p:sp>
      <p:sp>
        <p:nvSpPr>
          <p:cNvPr id="30" name="Text Box 6"/>
          <p:cNvSpPr>
            <a:spLocks noChangeArrowheads="1"/>
          </p:cNvSpPr>
          <p:nvPr/>
        </p:nvSpPr>
        <p:spPr bwMode="auto">
          <a:xfrm rot="20746971">
            <a:off x="5559425" y="798513"/>
            <a:ext cx="1682750" cy="906462"/>
          </a:xfrm>
          <a:prstGeom prst="star8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500" b="1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31" name="34 Rectángulo"/>
          <p:cNvSpPr/>
          <p:nvPr/>
        </p:nvSpPr>
        <p:spPr>
          <a:xfrm>
            <a:off x="5938749" y="3862612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98% </a:t>
            </a:r>
          </a:p>
        </p:txBody>
      </p:sp>
      <p:sp>
        <p:nvSpPr>
          <p:cNvPr id="32" name="35 Rectángulo"/>
          <p:cNvSpPr/>
          <p:nvPr/>
        </p:nvSpPr>
        <p:spPr>
          <a:xfrm>
            <a:off x="5938749" y="4520258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79 % </a:t>
            </a:r>
          </a:p>
        </p:txBody>
      </p:sp>
      <p:sp>
        <p:nvSpPr>
          <p:cNvPr id="33" name="44 Rectángulo"/>
          <p:cNvSpPr/>
          <p:nvPr/>
        </p:nvSpPr>
        <p:spPr>
          <a:xfrm>
            <a:off x="5938749" y="2566036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47 Rectángulo"/>
          <p:cNvSpPr/>
          <p:nvPr/>
        </p:nvSpPr>
        <p:spPr>
          <a:xfrm>
            <a:off x="5938749" y="3223569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8 </a:t>
            </a:r>
          </a:p>
        </p:txBody>
      </p:sp>
      <p:sp>
        <p:nvSpPr>
          <p:cNvPr id="35" name="48 Rectángulo"/>
          <p:cNvSpPr/>
          <p:nvPr/>
        </p:nvSpPr>
        <p:spPr>
          <a:xfrm>
            <a:off x="5938749" y="5168330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49,243</a:t>
            </a:r>
          </a:p>
        </p:txBody>
      </p:sp>
      <p:sp>
        <p:nvSpPr>
          <p:cNvPr id="36" name="49 Rectángulo"/>
          <p:cNvSpPr/>
          <p:nvPr/>
        </p:nvSpPr>
        <p:spPr>
          <a:xfrm>
            <a:off x="5938179" y="5816402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2,813</a:t>
            </a:r>
          </a:p>
        </p:txBody>
      </p:sp>
      <p:sp>
        <p:nvSpPr>
          <p:cNvPr id="37" name="50 Rectángulo"/>
          <p:cNvSpPr/>
          <p:nvPr/>
        </p:nvSpPr>
        <p:spPr>
          <a:xfrm>
            <a:off x="5938179" y="6381700"/>
            <a:ext cx="936104" cy="431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tx1"/>
                </a:solidFill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18428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851770" y="502314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Dirección Académica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pic>
        <p:nvPicPr>
          <p:cNvPr id="4" name="4 Imagen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42" y="1196976"/>
            <a:ext cx="6890008" cy="56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4263346"/>
            <a:ext cx="2146041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MOPRO</a:t>
            </a:r>
          </a:p>
          <a:p>
            <a:r>
              <a:rPr lang="es-MX" dirty="0" smtClean="0"/>
              <a:t>Campeche</a:t>
            </a:r>
          </a:p>
          <a:p>
            <a:r>
              <a:rPr lang="es-MX" dirty="0" smtClean="0"/>
              <a:t>Coahuila</a:t>
            </a:r>
          </a:p>
          <a:p>
            <a:r>
              <a:rPr lang="es-MX" dirty="0" smtClean="0"/>
              <a:t>Chiapas</a:t>
            </a:r>
          </a:p>
          <a:p>
            <a:r>
              <a:rPr lang="es-MX" dirty="0" smtClean="0"/>
              <a:t>Durango</a:t>
            </a:r>
          </a:p>
          <a:p>
            <a:r>
              <a:rPr lang="es-MX" dirty="0" smtClean="0"/>
              <a:t>Morelos</a:t>
            </a:r>
          </a:p>
          <a:p>
            <a:r>
              <a:rPr lang="es-MX" dirty="0" smtClean="0"/>
              <a:t>Nayarit</a:t>
            </a:r>
          </a:p>
          <a:p>
            <a:r>
              <a:rPr lang="es-MX" dirty="0" smtClean="0"/>
              <a:t>Tabasco</a:t>
            </a:r>
          </a:p>
          <a:p>
            <a:r>
              <a:rPr lang="es-MX" dirty="0" smtClean="0"/>
              <a:t>Zacatecas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47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796096" y="499016"/>
            <a:ext cx="56521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SIVE</a:t>
            </a:r>
            <a:endParaRPr lang="es-MX" sz="2400" b="1" dirty="0">
              <a:latin typeface="Calibri" pitchFamily="34" charset="0"/>
              <a:cs typeface="+mn-cs"/>
            </a:endParaRPr>
          </a:p>
        </p:txBody>
      </p:sp>
      <p:sp>
        <p:nvSpPr>
          <p:cNvPr id="29" name="3 Disco magnético"/>
          <p:cNvSpPr/>
          <p:nvPr/>
        </p:nvSpPr>
        <p:spPr>
          <a:xfrm>
            <a:off x="2832919" y="3571546"/>
            <a:ext cx="1076832" cy="691144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>
                <a:solidFill>
                  <a:schemeClr val="tx1"/>
                </a:solidFill>
              </a:rPr>
              <a:t>SASA OL</a:t>
            </a:r>
          </a:p>
          <a:p>
            <a:pPr algn="ctr"/>
            <a:r>
              <a:rPr lang="es-MX" sz="1100" b="1" dirty="0">
                <a:solidFill>
                  <a:schemeClr val="tx1"/>
                </a:solidFill>
              </a:rPr>
              <a:t>SASA Indígena</a:t>
            </a:r>
          </a:p>
        </p:txBody>
      </p:sp>
      <p:cxnSp>
        <p:nvCxnSpPr>
          <p:cNvPr id="30" name="5 Conector curvado"/>
          <p:cNvCxnSpPr>
            <a:stCxn id="29" idx="3"/>
            <a:endCxn id="31" idx="1"/>
          </p:cNvCxnSpPr>
          <p:nvPr/>
        </p:nvCxnSpPr>
        <p:spPr>
          <a:xfrm rot="16200000" flipH="1">
            <a:off x="3703540" y="3930484"/>
            <a:ext cx="630787" cy="129519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7 Proceso alternativo"/>
          <p:cNvSpPr/>
          <p:nvPr/>
        </p:nvSpPr>
        <p:spPr>
          <a:xfrm>
            <a:off x="4666532" y="4606254"/>
            <a:ext cx="1199200" cy="57444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SiVE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32" name="17 Proceso alternativo"/>
          <p:cNvSpPr/>
          <p:nvPr/>
        </p:nvSpPr>
        <p:spPr>
          <a:xfrm>
            <a:off x="7010339" y="3936364"/>
            <a:ext cx="962622" cy="574445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RAF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33" name="5 Conector curvado"/>
          <p:cNvCxnSpPr>
            <a:stCxn id="32" idx="0"/>
            <a:endCxn id="31" idx="3"/>
          </p:cNvCxnSpPr>
          <p:nvPr/>
        </p:nvCxnSpPr>
        <p:spPr>
          <a:xfrm rot="16200000" flipH="1" flipV="1">
            <a:off x="6200135" y="3601961"/>
            <a:ext cx="957112" cy="1625918"/>
          </a:xfrm>
          <a:prstGeom prst="curvedConnector4">
            <a:avLst>
              <a:gd name="adj1" fmla="val -24370"/>
              <a:gd name="adj2" fmla="val 64801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93 Forma"/>
          <p:cNvCxnSpPr>
            <a:stCxn id="31" idx="3"/>
            <a:endCxn id="32" idx="0"/>
          </p:cNvCxnSpPr>
          <p:nvPr/>
        </p:nvCxnSpPr>
        <p:spPr>
          <a:xfrm flipV="1">
            <a:off x="5865732" y="3936364"/>
            <a:ext cx="1625918" cy="957112"/>
          </a:xfrm>
          <a:prstGeom prst="curvedConnector4">
            <a:avLst>
              <a:gd name="adj1" fmla="val 35199"/>
              <a:gd name="adj2" fmla="val 124370"/>
            </a:avLst>
          </a:prstGeom>
          <a:ln>
            <a:prstDash val="sysDot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40 Bisel"/>
          <p:cNvSpPr/>
          <p:nvPr/>
        </p:nvSpPr>
        <p:spPr>
          <a:xfrm>
            <a:off x="3748596" y="5841960"/>
            <a:ext cx="800485" cy="44084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52 Bisel"/>
          <p:cNvSpPr/>
          <p:nvPr/>
        </p:nvSpPr>
        <p:spPr>
          <a:xfrm>
            <a:off x="4900887" y="5841960"/>
            <a:ext cx="800485" cy="44084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53 Bisel"/>
          <p:cNvSpPr/>
          <p:nvPr/>
        </p:nvSpPr>
        <p:spPr>
          <a:xfrm>
            <a:off x="6030088" y="5841960"/>
            <a:ext cx="800485" cy="44084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0" name="43 Conector recto de flecha"/>
          <p:cNvCxnSpPr>
            <a:endCxn id="39" idx="7"/>
          </p:cNvCxnSpPr>
          <p:nvPr/>
        </p:nvCxnSpPr>
        <p:spPr>
          <a:xfrm>
            <a:off x="5301131" y="5180698"/>
            <a:ext cx="1129201" cy="71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59 Conector recto de flecha"/>
          <p:cNvCxnSpPr>
            <a:endCxn id="38" idx="7"/>
          </p:cNvCxnSpPr>
          <p:nvPr/>
        </p:nvCxnSpPr>
        <p:spPr>
          <a:xfrm>
            <a:off x="5301129" y="5180698"/>
            <a:ext cx="1" cy="71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63 Conector recto de flecha"/>
          <p:cNvCxnSpPr>
            <a:endCxn id="37" idx="6"/>
          </p:cNvCxnSpPr>
          <p:nvPr/>
        </p:nvCxnSpPr>
        <p:spPr>
          <a:xfrm flipH="1">
            <a:off x="4148839" y="5180698"/>
            <a:ext cx="1152290" cy="66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70 CuadroTexto"/>
          <p:cNvSpPr txBox="1"/>
          <p:nvPr/>
        </p:nvSpPr>
        <p:spPr>
          <a:xfrm>
            <a:off x="2309279" y="5732638"/>
            <a:ext cx="1062056" cy="62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Servidores WEB</a:t>
            </a:r>
            <a:endParaRPr lang="es-MX" sz="1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783489" y="1663059"/>
            <a:ext cx="6008914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 smtClean="0"/>
              <a:t>En 2011</a:t>
            </a:r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Desarrollo de un sistema propio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Alojamiento en una plataforma de servidores robusta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Mejoras al instrumento de valoración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52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24745</TotalTime>
  <Words>1141</Words>
  <Application>Microsoft Office PowerPoint</Application>
  <PresentationFormat>Presentación en pantalla (4:3)</PresentationFormat>
  <Paragraphs>363</Paragraphs>
  <Slides>26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Arial Narrow</vt:lpstr>
      <vt:lpstr>Calibri</vt:lpstr>
      <vt:lpstr>Cambria</vt:lpstr>
      <vt:lpstr>Corbel</vt:lpstr>
      <vt:lpstr>Gisha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Bloques o temas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Muestra representativa de figuras educativas</vt:lpstr>
      <vt:lpstr>Muestra de Asesores </vt:lpstr>
      <vt:lpstr>Presentación de PowerPoint</vt:lpstr>
      <vt:lpstr>Resultados obtenidos </vt:lpstr>
      <vt:lpstr>Figuras Educativas</vt:lpstr>
      <vt:lpstr>Figuras Educativas</vt:lpstr>
      <vt:lpstr>Valoración de Asesores </vt:lpstr>
      <vt:lpstr>Valoración de Asesores </vt:lpstr>
      <vt:lpstr>Valoración de Asesores </vt:lpstr>
      <vt:lpstr>Resultados </vt:lpstr>
      <vt:lpstr>Valoración de Asesores </vt:lpstr>
      <vt:lpstr>Presentación de PowerPoint</vt:lpstr>
      <vt:lpstr>Necesidades por bloque </vt:lpstr>
      <vt:lpstr>Presentación de PowerPoint</vt:lpstr>
      <vt:lpstr>PERSPECTIVAS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 Académica</dc:creator>
  <cp:lastModifiedBy>Rodolfo Quintanilla Durán</cp:lastModifiedBy>
  <cp:revision>470</cp:revision>
  <cp:lastPrinted>2015-09-22T21:20:56Z</cp:lastPrinted>
  <dcterms:created xsi:type="dcterms:W3CDTF">2013-02-20T23:15:00Z</dcterms:created>
  <dcterms:modified xsi:type="dcterms:W3CDTF">2015-09-23T14:02:57Z</dcterms:modified>
</cp:coreProperties>
</file>