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4" r:id="rId1"/>
  </p:sldMasterIdLst>
  <p:notesMasterIdLst>
    <p:notesMasterId r:id="rId17"/>
  </p:notesMasterIdLst>
  <p:handoutMasterIdLst>
    <p:handoutMasterId r:id="rId18"/>
  </p:handoutMasterIdLst>
  <p:sldIdLst>
    <p:sldId id="358" r:id="rId2"/>
    <p:sldId id="500" r:id="rId3"/>
    <p:sldId id="484" r:id="rId4"/>
    <p:sldId id="485" r:id="rId5"/>
    <p:sldId id="496" r:id="rId6"/>
    <p:sldId id="487" r:id="rId7"/>
    <p:sldId id="492" r:id="rId8"/>
    <p:sldId id="499" r:id="rId9"/>
    <p:sldId id="486" r:id="rId10"/>
    <p:sldId id="491" r:id="rId11"/>
    <p:sldId id="497" r:id="rId12"/>
    <p:sldId id="490" r:id="rId13"/>
    <p:sldId id="488" r:id="rId14"/>
    <p:sldId id="498" r:id="rId15"/>
    <p:sldId id="489" r:id="rId16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  <a:srgbClr val="336600"/>
    <a:srgbClr val="FFFFCC"/>
    <a:srgbClr val="FFCCCC"/>
    <a:srgbClr val="ECD4E9"/>
    <a:srgbClr val="DAC1ED"/>
    <a:srgbClr val="C9A4E4"/>
    <a:srgbClr val="7BB98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quintanillad\AppData\Local\Microsoft\Windows\INetCache\IE\VU93NC9F\(07)%20Perfil%20Enlaces%20y%20Alfabetizadores%20H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ysClr val="windowText" lastClr="000000"/>
                </a:solidFill>
              </a:rPr>
              <a:t>Antigüedad </a:t>
            </a:r>
            <a:r>
              <a:rPr lang="es-MX" baseline="0">
                <a:solidFill>
                  <a:sysClr val="windowText" lastClr="000000"/>
                </a:solidFill>
              </a:rPr>
              <a:t>por fecha de registro </a:t>
            </a:r>
            <a:endParaRPr lang="es-MX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851024826561736"/>
          <c:y val="3.5615431858144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35381718589528"/>
          <c:y val="0.19849377372531463"/>
          <c:w val="0.81136197649206898"/>
          <c:h val="0.681536904652013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'Perfil de ENLACES '!$G$11</c:f>
              <c:strCache>
                <c:ptCount val="1"/>
                <c:pt idx="0">
                  <c:v>6 y menos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'!$K$11</c:f>
              <c:numCache>
                <c:formatCode>0%</c:formatCode>
                <c:ptCount val="1"/>
                <c:pt idx="0">
                  <c:v>0.15111561866125761</c:v>
                </c:pt>
              </c:numCache>
            </c:numRef>
          </c:val>
        </c:ser>
        <c:ser>
          <c:idx val="1"/>
          <c:order val="1"/>
          <c:tx>
            <c:strRef>
              <c:f>'Perfil de ENLACES '!$G$12</c:f>
              <c:strCache>
                <c:ptCount val="1"/>
                <c:pt idx="0">
                  <c:v>7 a 12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'!$K$12</c:f>
              <c:numCache>
                <c:formatCode>0%</c:formatCode>
                <c:ptCount val="1"/>
                <c:pt idx="0">
                  <c:v>0.17849898580121709</c:v>
                </c:pt>
              </c:numCache>
            </c:numRef>
          </c:val>
        </c:ser>
        <c:ser>
          <c:idx val="2"/>
          <c:order val="2"/>
          <c:tx>
            <c:strRef>
              <c:f>'Perfil de ENLACES '!$G$13</c:f>
              <c:strCache>
                <c:ptCount val="1"/>
                <c:pt idx="0">
                  <c:v>13 a 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'!$K$13</c:f>
              <c:numCache>
                <c:formatCode>0%</c:formatCode>
                <c:ptCount val="1"/>
                <c:pt idx="0">
                  <c:v>0.14908722109533473</c:v>
                </c:pt>
              </c:numCache>
            </c:numRef>
          </c:val>
        </c:ser>
        <c:ser>
          <c:idx val="3"/>
          <c:order val="3"/>
          <c:tx>
            <c:strRef>
              <c:f>'Perfil de ENLACES '!$G$14</c:f>
              <c:strCache>
                <c:ptCount val="1"/>
                <c:pt idx="0">
                  <c:v>19 a 24</c:v>
                </c:pt>
              </c:strCache>
            </c:strRef>
          </c:tx>
          <c:spPr>
            <a:solidFill>
              <a:srgbClr val="CCFF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'!$K$14</c:f>
              <c:numCache>
                <c:formatCode>0%</c:formatCode>
                <c:ptCount val="1"/>
                <c:pt idx="0">
                  <c:v>5.6795131845841812E-2</c:v>
                </c:pt>
              </c:numCache>
            </c:numRef>
          </c:val>
        </c:ser>
        <c:ser>
          <c:idx val="4"/>
          <c:order val="4"/>
          <c:tx>
            <c:strRef>
              <c:f>'Perfil de ENLACES '!$G$15</c:f>
              <c:strCache>
                <c:ptCount val="1"/>
                <c:pt idx="0">
                  <c:v>25 a 30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5.92225064177144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'!$K$15</c:f>
              <c:numCache>
                <c:formatCode>0%</c:formatCode>
                <c:ptCount val="1"/>
                <c:pt idx="0">
                  <c:v>2.7383367139959442E-2</c:v>
                </c:pt>
              </c:numCache>
            </c:numRef>
          </c:val>
        </c:ser>
        <c:ser>
          <c:idx val="5"/>
          <c:order val="5"/>
          <c:tx>
            <c:strRef>
              <c:f>'Perfil de ENLACES '!$G$16</c:f>
              <c:strCache>
                <c:ptCount val="1"/>
                <c:pt idx="0">
                  <c:v>31 a 36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5.9222506417714524E-2"/>
                  <c:y val="1.097670173449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'!$K$16</c:f>
              <c:numCache>
                <c:formatCode>0%</c:formatCode>
                <c:ptCount val="1"/>
                <c:pt idx="0">
                  <c:v>1.8255578093306295E-2</c:v>
                </c:pt>
              </c:numCache>
            </c:numRef>
          </c:val>
        </c:ser>
        <c:ser>
          <c:idx val="6"/>
          <c:order val="6"/>
          <c:tx>
            <c:strRef>
              <c:f>'Perfil de ENLACES '!$G$17</c:f>
              <c:strCache>
                <c:ptCount val="1"/>
                <c:pt idx="0">
                  <c:v>37 y más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'Perfil de ENLACES '!$G$9:$G$10</c:f>
              <c:strCache>
                <c:ptCount val="1"/>
                <c:pt idx="0">
                  <c:v>Antigüedad (meses)</c:v>
                </c:pt>
              </c:strCache>
            </c:strRef>
          </c:cat>
          <c:val>
            <c:numRef>
              <c:f>'Perfil de ENLACES '!$K$17</c:f>
              <c:numCache>
                <c:formatCode>0%</c:formatCode>
                <c:ptCount val="1"/>
                <c:pt idx="0">
                  <c:v>0.41886409736308328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24806584"/>
        <c:axId val="324806976"/>
        <c:axId val="0"/>
      </c:bar3DChart>
      <c:catAx>
        <c:axId val="32480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4806976"/>
        <c:crosses val="autoZero"/>
        <c:auto val="1"/>
        <c:lblAlgn val="ctr"/>
        <c:lblOffset val="100"/>
        <c:noMultiLvlLbl val="0"/>
      </c:catAx>
      <c:valAx>
        <c:axId val="324806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48065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2385598539312"/>
          <c:y val="0.32575063447944202"/>
          <c:w val="0.20630349195480999"/>
          <c:h val="0.4625702713760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1506D72-E887-41F6-B2C2-EC65FFA231DA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6AB1A-1424-4795-8149-ACD768599DC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5807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C6D4F2-13C4-4BDE-9025-15125B187DCD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0163D-1198-48EE-87A3-5F693E51192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725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2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2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9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19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3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1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9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9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D2ABFD-F0C4-46BF-B1BC-6F3DF2861551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B45FE4-D85D-48FB-B5EC-E02DCCAE4E0E}" type="slidenum">
              <a:rPr lang="es-MX" altLang="es-MX"/>
              <a:pPr/>
              <a:t>‹Nº›</a:t>
            </a:fld>
            <a:endParaRPr lang="es-MX" altLang="es-MX" dirty="0"/>
          </a:p>
        </p:txBody>
      </p:sp>
      <p:pic>
        <p:nvPicPr>
          <p:cNvPr id="1031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6 Rectángulo"/>
          <p:cNvSpPr>
            <a:spLocks noChangeArrowheads="1"/>
          </p:cNvSpPr>
          <p:nvPr/>
        </p:nvSpPr>
        <p:spPr bwMode="auto">
          <a:xfrm>
            <a:off x="3100388" y="6334780"/>
            <a:ext cx="6043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s-ES" alt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Puebla, Pue.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 de septiembre de 2015</a:t>
            </a:r>
            <a:endParaRPr lang="es-ES" altLang="es-MX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71525" y="2493608"/>
            <a:ext cx="7843837" cy="3207396"/>
            <a:chOff x="1417638" y="2580165"/>
            <a:chExt cx="6869112" cy="2622244"/>
          </a:xfrm>
        </p:grpSpPr>
        <p:sp>
          <p:nvSpPr>
            <p:cNvPr id="2" name="Rectángulo 1"/>
            <p:cNvSpPr/>
            <p:nvPr/>
          </p:nvSpPr>
          <p:spPr>
            <a:xfrm>
              <a:off x="1417638" y="2580165"/>
              <a:ext cx="6869112" cy="26222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315" name="1 CuadroTexto"/>
            <p:cNvSpPr txBox="1">
              <a:spLocks noChangeArrowheads="1"/>
            </p:cNvSpPr>
            <p:nvPr/>
          </p:nvSpPr>
          <p:spPr bwMode="auto">
            <a:xfrm>
              <a:off x="1686719" y="2869325"/>
              <a:ext cx="6330949" cy="1685896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Campaña Nacional de alfabetización y abatimiento del rezago educativo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Avances de las acciones educativas</a:t>
              </a:r>
              <a:endParaRPr lang="es-MX" altLang="es-MX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316" name="5 CuadroTexto"/>
          <p:cNvSpPr txBox="1">
            <a:spLocks noChangeArrowheads="1"/>
          </p:cNvSpPr>
          <p:nvPr/>
        </p:nvSpPr>
        <p:spPr bwMode="auto">
          <a:xfrm>
            <a:off x="771525" y="1589097"/>
            <a:ext cx="7843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latin typeface="Cambria" panose="02040503050406030204" pitchFamily="18" charset="0"/>
                <a:cs typeface="Arial" panose="020B0604020202020204" pitchFamily="34" charset="0"/>
              </a:rPr>
              <a:t>Reunión Nacional Académica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85796" y="632943"/>
            <a:ext cx="337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Perfil de Alfabetizadores HH</a:t>
            </a:r>
            <a:endParaRPr lang="es-MX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798"/>
            <a:ext cx="3806890" cy="24237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76" y="1261798"/>
            <a:ext cx="5402424" cy="24237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8" y="3685591"/>
            <a:ext cx="4584589" cy="27556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637" y="368559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85796" y="632943"/>
            <a:ext cx="337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Perfil de Alfabetizadores MIB</a:t>
            </a:r>
            <a:endParaRPr lang="es-MX" b="1" dirty="0">
              <a:latin typeface="Calibri" pitchFamily="34" charset="0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137"/>
            <a:ext cx="3714409" cy="25917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269" y="1247086"/>
            <a:ext cx="5495731" cy="25877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4882"/>
            <a:ext cx="4584589" cy="30231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589" y="3825557"/>
            <a:ext cx="4584589" cy="30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Alfabetizadores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4" y="1410281"/>
            <a:ext cx="8332237" cy="16628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3" y="3073093"/>
            <a:ext cx="8332237" cy="30384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7869" y="6466114"/>
            <a:ext cx="4786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Información al cierre de agosto de 2015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6114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Enlaces educativos HH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0" y="1483574"/>
            <a:ext cx="9144000" cy="3960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MX" sz="2000" smtClean="0"/>
              <a:t>Perfil de Enlaces educativos en Coordinación de zona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6766"/>
            <a:ext cx="5283981" cy="263123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055695"/>
              </p:ext>
            </p:extLst>
          </p:nvPr>
        </p:nvGraphicFramePr>
        <p:xfrm>
          <a:off x="5283981" y="4226766"/>
          <a:ext cx="3860019" cy="262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4171" y="1933505"/>
            <a:ext cx="5159830" cy="22839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933504"/>
            <a:ext cx="3984171" cy="22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Enlaces educativos MIB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0" y="1483574"/>
            <a:ext cx="9144000" cy="3960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MX" sz="2000" smtClean="0"/>
              <a:t>Perfil de Enlaces educativos en Coordinación de zona</a:t>
            </a:r>
            <a:endParaRPr lang="es-MX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158"/>
            <a:ext cx="4142792" cy="2167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92" y="1984159"/>
            <a:ext cx="5001208" cy="21679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89" y="4152122"/>
            <a:ext cx="5088442" cy="27058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442" y="4142862"/>
            <a:ext cx="4055559" cy="27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Dirección Académica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9" y="1268760"/>
            <a:ext cx="777672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41194" y="1351125"/>
            <a:ext cx="85571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¿Qué significa alfabetizarse?</a:t>
            </a:r>
          </a:p>
          <a:p>
            <a:r>
              <a:rPr lang="es-MX" sz="2000" b="1" dirty="0" smtClean="0"/>
              <a:t>La </a:t>
            </a:r>
            <a:r>
              <a:rPr lang="es-MX" sz="2000" b="1" dirty="0"/>
              <a:t>persona en su proceso de </a:t>
            </a:r>
            <a:r>
              <a:rPr lang="es-MX" sz="2000" b="1" dirty="0" smtClean="0"/>
              <a:t>aprendizaje…</a:t>
            </a:r>
            <a:endParaRPr lang="es-MX" sz="2000" b="1" dirty="0"/>
          </a:p>
          <a:p>
            <a:pPr marL="1169988" indent="-45720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Se </a:t>
            </a:r>
            <a:r>
              <a:rPr lang="es-MX" sz="2000" dirty="0"/>
              <a:t>revalora </a:t>
            </a:r>
            <a:r>
              <a:rPr lang="es-MX" sz="2000" dirty="0" smtClean="0"/>
              <a:t> y mejora </a:t>
            </a:r>
            <a:r>
              <a:rPr lang="es-MX" sz="2000" dirty="0"/>
              <a:t>su </a:t>
            </a:r>
            <a:r>
              <a:rPr lang="es-MX" sz="2000" dirty="0" smtClean="0"/>
              <a:t>autoestima</a:t>
            </a:r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/>
              <a:t>Se sobrepone a condiciones de fracaso educativo </a:t>
            </a:r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Reformula y diversifica formas </a:t>
            </a:r>
            <a:r>
              <a:rPr lang="es-MX" sz="2000" dirty="0"/>
              <a:t>de comprender, interpretar y </a:t>
            </a:r>
            <a:r>
              <a:rPr lang="es-MX" sz="2000" dirty="0" smtClean="0"/>
              <a:t>significar su realidad</a:t>
            </a:r>
            <a:endParaRPr lang="es-MX" sz="2000" dirty="0"/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/>
              <a:t>Aprende nuevos procedimientos para manejar lenguajes simbólicos</a:t>
            </a:r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/>
              <a:t>Reconoce y usa convenciones </a:t>
            </a:r>
            <a:r>
              <a:rPr lang="es-MX" sz="2000" dirty="0" smtClean="0"/>
              <a:t>(lectura - escritura </a:t>
            </a:r>
            <a:r>
              <a:rPr lang="es-MX" sz="2000" dirty="0"/>
              <a:t>– matemáticas)</a:t>
            </a:r>
          </a:p>
          <a:p>
            <a:pPr marL="1169988" indent="-4572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Mejora su participación,  ejerce relaciones </a:t>
            </a:r>
            <a:r>
              <a:rPr lang="es-MX" sz="2000" dirty="0"/>
              <a:t>de equidad </a:t>
            </a:r>
          </a:p>
          <a:p>
            <a:endParaRPr lang="es-MX" b="1" dirty="0" smtClean="0"/>
          </a:p>
          <a:p>
            <a:endParaRPr lang="es-MX" b="1" dirty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Rounded Rectangle 3"/>
          <p:cNvSpPr/>
          <p:nvPr/>
        </p:nvSpPr>
        <p:spPr>
          <a:xfrm>
            <a:off x="627798" y="4612950"/>
            <a:ext cx="7942997" cy="1173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>
                <a:solidFill>
                  <a:schemeClr val="tx1"/>
                </a:solidFill>
              </a:rPr>
              <a:t>Es preciso crear </a:t>
            </a:r>
            <a:r>
              <a:rPr lang="es-MX" sz="2000" dirty="0">
                <a:solidFill>
                  <a:schemeClr val="tx1"/>
                </a:solidFill>
              </a:rPr>
              <a:t>contextos que favorezcan la aplicación de los aprendizajes y la continuidad educativa.</a:t>
            </a:r>
          </a:p>
          <a:p>
            <a:r>
              <a:rPr lang="es-MX" sz="2000" dirty="0" smtClean="0">
                <a:solidFill>
                  <a:schemeClr val="tx1"/>
                </a:solidFill>
              </a:rPr>
              <a:t>Se requiere asegurar el cumplimiento de </a:t>
            </a:r>
            <a:r>
              <a:rPr lang="es-MX" sz="2000" dirty="0">
                <a:solidFill>
                  <a:schemeClr val="tx1"/>
                </a:solidFill>
              </a:rPr>
              <a:t>los </a:t>
            </a:r>
            <a:r>
              <a:rPr lang="es-MX" sz="2000" dirty="0" smtClean="0">
                <a:solidFill>
                  <a:schemeClr val="tx1"/>
                </a:solidFill>
              </a:rPr>
              <a:t>llamados factores </a:t>
            </a:r>
            <a:r>
              <a:rPr lang="es-MX" sz="2000" dirty="0">
                <a:solidFill>
                  <a:schemeClr val="tx1"/>
                </a:solidFill>
              </a:rPr>
              <a:t>de éxito.</a:t>
            </a:r>
          </a:p>
        </p:txBody>
      </p:sp>
    </p:spTree>
    <p:extLst>
      <p:ext uri="{BB962C8B-B14F-4D97-AF65-F5344CB8AC3E}">
        <p14:creationId xmlns:p14="http://schemas.microsoft.com/office/powerpoint/2010/main" val="92257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57804" y="502314"/>
            <a:ext cx="343366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Rezago educativo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4" y="1709348"/>
            <a:ext cx="82296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Rezago / Logros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" y="1365574"/>
            <a:ext cx="8350898" cy="10477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23613"/>
              </p:ext>
            </p:extLst>
          </p:nvPr>
        </p:nvGraphicFramePr>
        <p:xfrm>
          <a:off x="933060" y="2548480"/>
          <a:ext cx="7819053" cy="3990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5094"/>
                <a:gridCol w="1529251"/>
                <a:gridCol w="1641570"/>
                <a:gridCol w="1641570"/>
                <a:gridCol w="1641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Año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Alfabetización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Inicial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Primaria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Secundaria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87,806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111,695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192,832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462,143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184,351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120,060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197,549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469,135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2015 *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185,948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148,009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135,961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319,662</a:t>
                      </a:r>
                      <a:endParaRPr lang="es-MX" dirty="0"/>
                    </a:p>
                  </a:txBody>
                  <a:tcPr/>
                </a:tc>
              </a:tr>
              <a:tr h="653172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2015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392,000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294,490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354,400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502,000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2016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550,000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382,560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432,676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538,133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2017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550,000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479,280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506,876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553,533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2018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461,768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317,010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535,000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560,600</a:t>
                      </a:r>
                      <a:endParaRPr lang="es-MX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Totales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2,225,925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1,705,095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2,219,332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3,085,544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33060" y="4082180"/>
            <a:ext cx="201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Enero a agosto 2015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62900" y="3487905"/>
            <a:ext cx="828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Logros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30551" y="5405450"/>
            <a:ext cx="128546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15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11150" y="502314"/>
            <a:ext cx="3526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Seguimiento a educandos en atención La palabra</a:t>
            </a:r>
            <a:endParaRPr lang="es-MX" b="1" dirty="0">
              <a:latin typeface="Calibri" pitchFamily="34" charset="0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8539" y="4460033"/>
            <a:ext cx="808031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Iniciamos el año con 216,617 educandos en atención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 enero a agosto de 2015 se han vinculado 370,942 educandos al módulo La palabra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Descontando los educandos alfabetizados, deberíamos tener 414,548 educandos en atención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Continúan en atención 315,630 educandos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24% se desvinculó por Inactivos, Bajas o Desvinculaciones manuales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379161"/>
            <a:ext cx="8350898" cy="26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39142" y="371686"/>
            <a:ext cx="3461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Meta, Logro y Atención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 HH</a:t>
            </a:r>
            <a:endParaRPr lang="es-MX" b="1" dirty="0">
              <a:latin typeface="Calibri" pitchFamily="34" charset="0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41"/>
            <a:ext cx="9144000" cy="5626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4522" y="5467739"/>
            <a:ext cx="162352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Alfabetizados</a:t>
            </a:r>
            <a:endParaRPr lang="es-MX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866066" y="3982618"/>
            <a:ext cx="162352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En atención</a:t>
            </a:r>
          </a:p>
          <a:p>
            <a:pPr algn="ctr"/>
            <a:r>
              <a:rPr lang="es-MX" sz="1600" dirty="0" smtClean="0"/>
              <a:t>315,630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11347" y="2177144"/>
            <a:ext cx="10916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Por incorporar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6612" y="6568751"/>
            <a:ext cx="423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Información al cierre de agosto de 2015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4958723" y="6025790"/>
            <a:ext cx="375138" cy="1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NAY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1633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57804" y="502314"/>
            <a:ext cx="33590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Asesores activos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865"/>
            <a:ext cx="5659365" cy="50665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12970" y="1604865"/>
            <a:ext cx="3256385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En agosto de 2013 participaban 57,299 asesores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Al cierre de agosto de 2015 contamos con  89,514 asesores 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 los asesores activos al cierre de agosto de 2015, el 61% son alfabetizadores.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56% se incorporó en este año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57804" y="502314"/>
            <a:ext cx="33590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Asesores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484790"/>
            <a:ext cx="2892490" cy="27711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7502" y="4826675"/>
            <a:ext cx="585962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En 2016 para para atender una incorporación de 440,000 educandos en Alfabetización en el primer semestre, necesitaríamos incorporar a más de 20 mil alfabetizadores. La misma cantidad para atender la incorporación del segundo semestre.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Además de la rotación de asesores actuales estimada en el 40%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88956"/>
              </p:ext>
            </p:extLst>
          </p:nvPr>
        </p:nvGraphicFramePr>
        <p:xfrm>
          <a:off x="3209732" y="1484790"/>
          <a:ext cx="5859623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1762"/>
                <a:gridCol w="1357269"/>
                <a:gridCol w="1230198"/>
                <a:gridCol w="1230198"/>
                <a:gridCol w="12301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Año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Alfabetización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Inicial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Primaria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Secundaria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2015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392,000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294,490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354,400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502,000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2016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550,000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382,560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432,676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538,133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2017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550,000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479,280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506,876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553,533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2018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461,768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317,010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535,000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560,600</a:t>
                      </a:r>
                      <a:endParaRPr lang="es-MX" sz="1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32" y="3432887"/>
            <a:ext cx="5784978" cy="11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Dirección Académica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" y="1716834"/>
            <a:ext cx="4217437" cy="46746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03843" y="2519267"/>
            <a:ext cx="3256385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En 2014 el 23% de los asesores atendían únicamente Alfabetización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Para 2015 a aumentado el número de asesores que además de atender Alfabetización atienden también otros niveles.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6742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25520</TotalTime>
  <Words>452</Words>
  <Application>Microsoft Office PowerPoint</Application>
  <PresentationFormat>Presentación en pantalla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Académica</dc:creator>
  <cp:lastModifiedBy>Equipo Para Eventos 07</cp:lastModifiedBy>
  <cp:revision>446</cp:revision>
  <cp:lastPrinted>2015-09-22T19:37:41Z</cp:lastPrinted>
  <dcterms:created xsi:type="dcterms:W3CDTF">2013-02-20T23:15:00Z</dcterms:created>
  <dcterms:modified xsi:type="dcterms:W3CDTF">2015-09-23T14:46:01Z</dcterms:modified>
</cp:coreProperties>
</file>