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985000" cy="9271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97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630644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616208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001486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566476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596296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088184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636920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964295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446615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079970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22/09/2015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916094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t>22/09/2015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extLst>
      <p:ext uri="{BB962C8B-B14F-4D97-AF65-F5344CB8AC3E}">
        <p14:creationId xmlns:p14="http://schemas.microsoft.com/office/powerpoint/2010/main" val="10187940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1619250" y="44450"/>
            <a:ext cx="6335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1200">
                <a:latin typeface="Modern No. 20" pitchFamily="18" charset="0"/>
              </a:rPr>
              <a:t>EJERCICIOS DE LECTURA, ESCRITURA Y HABLA DEL ESPAÑOL, MIENTRAS ESTUDIAN  LOS MÓDULOS DEL NIVEL INTERMEDIO</a:t>
            </a:r>
          </a:p>
        </p:txBody>
      </p:sp>
      <p:sp>
        <p:nvSpPr>
          <p:cNvPr id="2053" name="AutoShape 5"/>
          <p:cNvSpPr>
            <a:spLocks noChangeArrowheads="1"/>
          </p:cNvSpPr>
          <p:nvPr/>
        </p:nvSpPr>
        <p:spPr bwMode="auto">
          <a:xfrm>
            <a:off x="179512" y="765175"/>
            <a:ext cx="2520826"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just">
              <a:defRPr/>
            </a:pPr>
            <a:r>
              <a:rPr lang="es-ES" sz="1000" dirty="0">
                <a:latin typeface="Modern No. 20" pitchFamily="18" charset="0"/>
              </a:rPr>
              <a:t>Si durante la resolución de los ejercicios de la guía para la aplicación del diagnóstico observaste que el educando…</a:t>
            </a:r>
          </a:p>
        </p:txBody>
      </p:sp>
      <p:sp>
        <p:nvSpPr>
          <p:cNvPr id="2052" name="AutoShape 6"/>
          <p:cNvSpPr>
            <a:spLocks noChangeArrowheads="1"/>
          </p:cNvSpPr>
          <p:nvPr/>
        </p:nvSpPr>
        <p:spPr bwMode="auto">
          <a:xfrm>
            <a:off x="179512" y="1412875"/>
            <a:ext cx="2520826" cy="43180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No entendió qué </a:t>
            </a:r>
            <a:r>
              <a:rPr lang="es-ES" altLang="es-MX" sz="1000">
                <a:solidFill>
                  <a:srgbClr val="FF0000"/>
                </a:solidFill>
                <a:latin typeface="Modern No. 20" pitchFamily="18" charset="0"/>
              </a:rPr>
              <a:t>datos</a:t>
            </a:r>
            <a:r>
              <a:rPr lang="es-ES" altLang="es-MX" sz="1000">
                <a:latin typeface="Modern No. 20" pitchFamily="18" charset="0"/>
              </a:rPr>
              <a:t> </a:t>
            </a:r>
            <a:r>
              <a:rPr lang="es-ES" altLang="es-MX" sz="1000">
                <a:solidFill>
                  <a:srgbClr val="FF0000"/>
                </a:solidFill>
                <a:latin typeface="Modern No. 20" pitchFamily="18" charset="0"/>
              </a:rPr>
              <a:t>personales</a:t>
            </a:r>
            <a:r>
              <a:rPr lang="es-ES" altLang="es-MX" sz="1000">
                <a:latin typeface="Modern No. 20" pitchFamily="18" charset="0"/>
              </a:rPr>
              <a:t> debía escribir</a:t>
            </a:r>
          </a:p>
        </p:txBody>
      </p:sp>
      <p:sp>
        <p:nvSpPr>
          <p:cNvPr id="2059" name="AutoShape 11"/>
          <p:cNvSpPr>
            <a:spLocks noChangeArrowheads="1"/>
          </p:cNvSpPr>
          <p:nvPr/>
        </p:nvSpPr>
        <p:spPr bwMode="auto">
          <a:xfrm>
            <a:off x="2886075" y="765175"/>
            <a:ext cx="2190750"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just">
              <a:defRPr/>
            </a:pPr>
            <a:r>
              <a:rPr lang="es-ES" sz="1000" dirty="0">
                <a:latin typeface="Modern No. 20" pitchFamily="18" charset="0"/>
              </a:rPr>
              <a:t>Tiene que hacer ejercicios que tengan que ver con…</a:t>
            </a:r>
          </a:p>
        </p:txBody>
      </p:sp>
      <p:sp>
        <p:nvSpPr>
          <p:cNvPr id="2054" name="AutoShape 13"/>
          <p:cNvSpPr>
            <a:spLocks noChangeArrowheads="1"/>
          </p:cNvSpPr>
          <p:nvPr/>
        </p:nvSpPr>
        <p:spPr bwMode="auto">
          <a:xfrm>
            <a:off x="2876550" y="1403350"/>
            <a:ext cx="2200275" cy="43180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Identificar cuáles son los datos personales y escribirlos.</a:t>
            </a:r>
          </a:p>
        </p:txBody>
      </p:sp>
      <p:sp>
        <p:nvSpPr>
          <p:cNvPr id="2055" name="AutoShape 14"/>
          <p:cNvSpPr>
            <a:spLocks noChangeArrowheads="1"/>
          </p:cNvSpPr>
          <p:nvPr/>
        </p:nvSpPr>
        <p:spPr bwMode="auto">
          <a:xfrm>
            <a:off x="5216525" y="1393825"/>
            <a:ext cx="3603947" cy="2016125"/>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buFont typeface="Wingdings" pitchFamily="2" charset="2"/>
              <a:buChar char="K"/>
            </a:pPr>
            <a:r>
              <a:rPr lang="es-ES" altLang="es-MX" sz="1000">
                <a:latin typeface="Modern No. 20" pitchFamily="18" charset="0"/>
              </a:rPr>
              <a:t> Realizar una plática o juego en el círculo de estudio para identificar y familiarizarse con sus datos personales. </a:t>
            </a:r>
          </a:p>
          <a:p>
            <a:pPr algn="just">
              <a:buFont typeface="Wingdings" pitchFamily="2" charset="2"/>
              <a:buChar char="K"/>
            </a:pPr>
            <a:r>
              <a:rPr lang="es-ES" altLang="es-MX" sz="1000">
                <a:solidFill>
                  <a:srgbClr val="FF0000"/>
                </a:solidFill>
                <a:latin typeface="Modern No. 20" pitchFamily="18" charset="0"/>
              </a:rPr>
              <a:t>Reflexionar sobre qué documentos han vistos  los datos personales</a:t>
            </a:r>
            <a:r>
              <a:rPr lang="es-ES" altLang="es-MX" sz="1000">
                <a:latin typeface="Modern No. 20" pitchFamily="18" charset="0"/>
              </a:rPr>
              <a:t> </a:t>
            </a:r>
          </a:p>
          <a:p>
            <a:pPr algn="just">
              <a:buFont typeface="Wingdings" pitchFamily="2" charset="2"/>
              <a:buChar char="K"/>
            </a:pPr>
            <a:r>
              <a:rPr lang="es-ES" altLang="es-MX" sz="1000">
                <a:latin typeface="Modern No. 20" pitchFamily="18" charset="0"/>
              </a:rPr>
              <a:t>Pedir que los educandos lleven recibos de varios servicios para identificar en ellos, sus datos personales.</a:t>
            </a:r>
          </a:p>
          <a:p>
            <a:pPr algn="just">
              <a:buFont typeface="Wingdings" pitchFamily="2" charset="2"/>
              <a:buChar char="K"/>
            </a:pPr>
            <a:r>
              <a:rPr lang="es-ES" altLang="es-MX" sz="1000">
                <a:latin typeface="Modern No. 20" pitchFamily="18" charset="0"/>
              </a:rPr>
              <a:t> Escriben una breve biografía en la que incluyen sus datos personales.</a:t>
            </a:r>
          </a:p>
          <a:p>
            <a:pPr algn="just">
              <a:buFont typeface="Wingdings" pitchFamily="2" charset="2"/>
              <a:buChar char="K"/>
            </a:pPr>
            <a:r>
              <a:rPr lang="es-ES" altLang="es-MX" sz="1000">
                <a:latin typeface="Modern No. 20" pitchFamily="18" charset="0"/>
              </a:rPr>
              <a:t> Escribe otros ejercicios que tengan el mismo fin.</a:t>
            </a:r>
          </a:p>
          <a:p>
            <a:pPr algn="just">
              <a:buFont typeface="Wingdings" pitchFamily="2" charset="2"/>
              <a:buChar char="K"/>
            </a:pPr>
            <a:endParaRPr lang="es-ES" altLang="es-MX" sz="1000">
              <a:latin typeface="Modern No. 20" pitchFamily="18" charset="0"/>
            </a:endParaRPr>
          </a:p>
        </p:txBody>
      </p:sp>
      <p:sp>
        <p:nvSpPr>
          <p:cNvPr id="2056" name="AutoShape 15"/>
          <p:cNvSpPr>
            <a:spLocks noChangeArrowheads="1"/>
          </p:cNvSpPr>
          <p:nvPr/>
        </p:nvSpPr>
        <p:spPr bwMode="auto">
          <a:xfrm>
            <a:off x="179512" y="3508375"/>
            <a:ext cx="2539876" cy="43180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No pudo escribir una palabra o letra</a:t>
            </a:r>
          </a:p>
        </p:txBody>
      </p:sp>
      <p:sp>
        <p:nvSpPr>
          <p:cNvPr id="2057" name="AutoShape 16"/>
          <p:cNvSpPr>
            <a:spLocks noChangeArrowheads="1"/>
          </p:cNvSpPr>
          <p:nvPr/>
        </p:nvSpPr>
        <p:spPr bwMode="auto">
          <a:xfrm>
            <a:off x="2886075" y="3506788"/>
            <a:ext cx="2200275" cy="43180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solidFill>
                  <a:srgbClr val="FF0000"/>
                </a:solidFill>
                <a:latin typeface="Modern No. 20" pitchFamily="18" charset="0"/>
              </a:rPr>
              <a:t>Practicar la escritura de palabras para familiarizarse con la escritura de ellas. </a:t>
            </a:r>
          </a:p>
        </p:txBody>
      </p:sp>
      <p:sp>
        <p:nvSpPr>
          <p:cNvPr id="2060" name="AutoShape 12"/>
          <p:cNvSpPr>
            <a:spLocks noChangeArrowheads="1"/>
          </p:cNvSpPr>
          <p:nvPr/>
        </p:nvSpPr>
        <p:spPr bwMode="auto">
          <a:xfrm>
            <a:off x="5148263" y="774700"/>
            <a:ext cx="3672209"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ctr">
              <a:defRPr/>
            </a:pPr>
            <a:r>
              <a:rPr lang="es-ES" sz="1000" dirty="0">
                <a:latin typeface="Modern No. 20" pitchFamily="18" charset="0"/>
              </a:rPr>
              <a:t>Los ejercicios que tiene que practicar son:</a:t>
            </a:r>
          </a:p>
        </p:txBody>
      </p:sp>
      <p:pic>
        <p:nvPicPr>
          <p:cNvPr id="2" name="Picture 10" descr="FS62Sp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15888"/>
            <a:ext cx="855662"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AutoShape 17"/>
          <p:cNvSpPr>
            <a:spLocks noChangeArrowheads="1"/>
          </p:cNvSpPr>
          <p:nvPr/>
        </p:nvSpPr>
        <p:spPr bwMode="auto">
          <a:xfrm>
            <a:off x="5159375" y="3479800"/>
            <a:ext cx="3661097" cy="2016125"/>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buFont typeface="Wingdings" pitchFamily="2" charset="2"/>
              <a:buChar char="K"/>
            </a:pPr>
            <a:r>
              <a:rPr lang="es-ES" altLang="es-MX" sz="1000">
                <a:latin typeface="Modern No. 20" pitchFamily="18" charset="0"/>
              </a:rPr>
              <a:t> Dan lectura a palabras escritas en las etiquetas de productos o propaganda que se tengan a la mano, que incluyan las letras que cuestan identificar.</a:t>
            </a:r>
          </a:p>
          <a:p>
            <a:pPr algn="just">
              <a:buFont typeface="Wingdings" pitchFamily="2" charset="2"/>
              <a:buChar char="K"/>
            </a:pPr>
            <a:r>
              <a:rPr lang="es-ES" altLang="es-MX" sz="1000">
                <a:latin typeface="Modern No. 20" pitchFamily="18" charset="0"/>
              </a:rPr>
              <a:t> Los educandos dicen ejemplos de palabras que inicien con la letra que les cueste trabajo identificar y cuando sea oportuno, pueden jugar basta.</a:t>
            </a:r>
          </a:p>
          <a:p>
            <a:pPr algn="just">
              <a:buFont typeface="Wingdings" pitchFamily="2" charset="2"/>
              <a:buChar char="K"/>
            </a:pPr>
            <a:r>
              <a:rPr lang="es-ES" altLang="es-MX" sz="1000">
                <a:latin typeface="Modern No. 20" pitchFamily="18" charset="0"/>
              </a:rPr>
              <a:t> Juegan. Un equipo dice una letra y cuenta hasta un determinado número para que el otro equipo, escriba la palabra que inicia con la letra que dijeron. Se van turnando los equipos para decir la letra y contar.</a:t>
            </a:r>
          </a:p>
          <a:p>
            <a:pPr algn="just">
              <a:buFont typeface="Wingdings" pitchFamily="2" charset="2"/>
              <a:buChar char="K"/>
            </a:pPr>
            <a:r>
              <a:rPr lang="es-ES" altLang="es-MX" sz="1000">
                <a:latin typeface="Modern No. 20" pitchFamily="18" charset="0"/>
              </a:rPr>
              <a:t>Escribe otros ejercicios que tengan el mismo fin.</a:t>
            </a:r>
          </a:p>
          <a:p>
            <a:pPr algn="just">
              <a:buFont typeface="Wingdings" pitchFamily="2" charset="2"/>
              <a:buChar char="K"/>
            </a:pPr>
            <a:endParaRPr lang="es-ES" altLang="es-MX" sz="1000">
              <a:latin typeface="Modern No. 20" pitchFamily="18" charset="0"/>
            </a:endParaRPr>
          </a:p>
        </p:txBody>
      </p:sp>
    </p:spTree>
    <p:extLst>
      <p:ext uri="{BB962C8B-B14F-4D97-AF65-F5344CB8AC3E}">
        <p14:creationId xmlns:p14="http://schemas.microsoft.com/office/powerpoint/2010/main" val="3444728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619250" y="44450"/>
            <a:ext cx="6335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1200">
                <a:latin typeface="Modern No. 20" pitchFamily="18" charset="0"/>
              </a:rPr>
              <a:t>CONSEJOS PARA REALIZAR EJERCICIOS DE LECTURA, ESCRITURA Y HABLA DEL ESPAÑOL, MIENTRAS SE ESTUDIAN  LOS MÓDULOS DEL NIVEL INTERMEDIO</a:t>
            </a:r>
          </a:p>
        </p:txBody>
      </p:sp>
      <p:sp>
        <p:nvSpPr>
          <p:cNvPr id="4099" name="AutoShape 3"/>
          <p:cNvSpPr>
            <a:spLocks noChangeArrowheads="1"/>
          </p:cNvSpPr>
          <p:nvPr/>
        </p:nvSpPr>
        <p:spPr bwMode="auto">
          <a:xfrm>
            <a:off x="107504" y="765175"/>
            <a:ext cx="2592834"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just">
              <a:defRPr/>
            </a:pPr>
            <a:r>
              <a:rPr lang="es-ES" sz="1000" dirty="0">
                <a:latin typeface="Modern No. 20" pitchFamily="18" charset="0"/>
              </a:rPr>
              <a:t>Si durante la resolución de los ejercicios de la guía para la aplicación del diagnóstico observaste que el educando…</a:t>
            </a:r>
          </a:p>
        </p:txBody>
      </p:sp>
      <p:sp>
        <p:nvSpPr>
          <p:cNvPr id="3076" name="AutoShape 4"/>
          <p:cNvSpPr>
            <a:spLocks noChangeArrowheads="1"/>
          </p:cNvSpPr>
          <p:nvPr/>
        </p:nvSpPr>
        <p:spPr bwMode="auto">
          <a:xfrm>
            <a:off x="107504" y="1412875"/>
            <a:ext cx="2592834" cy="43180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No sabe qué datos debe llevar un recado</a:t>
            </a:r>
          </a:p>
        </p:txBody>
      </p:sp>
      <p:sp>
        <p:nvSpPr>
          <p:cNvPr id="4102" name="AutoShape 6"/>
          <p:cNvSpPr>
            <a:spLocks noChangeArrowheads="1"/>
          </p:cNvSpPr>
          <p:nvPr/>
        </p:nvSpPr>
        <p:spPr bwMode="auto">
          <a:xfrm>
            <a:off x="2886075" y="765175"/>
            <a:ext cx="2190750"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just">
              <a:defRPr/>
            </a:pPr>
            <a:r>
              <a:rPr lang="es-ES" sz="1000" dirty="0">
                <a:latin typeface="Modern No. 20" pitchFamily="18" charset="0"/>
              </a:rPr>
              <a:t>Tiene que hacer ejercicios que tengan que ver con…</a:t>
            </a:r>
          </a:p>
        </p:txBody>
      </p:sp>
      <p:sp>
        <p:nvSpPr>
          <p:cNvPr id="3078" name="AutoShape 7"/>
          <p:cNvSpPr>
            <a:spLocks noChangeArrowheads="1"/>
          </p:cNvSpPr>
          <p:nvPr/>
        </p:nvSpPr>
        <p:spPr bwMode="auto">
          <a:xfrm>
            <a:off x="2876550" y="1403350"/>
            <a:ext cx="2200275" cy="43180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Identificar  los datos que debe llevar un recado.</a:t>
            </a:r>
          </a:p>
        </p:txBody>
      </p:sp>
      <p:sp>
        <p:nvSpPr>
          <p:cNvPr id="3079" name="AutoShape 8"/>
          <p:cNvSpPr>
            <a:spLocks noChangeArrowheads="1"/>
          </p:cNvSpPr>
          <p:nvPr/>
        </p:nvSpPr>
        <p:spPr bwMode="auto">
          <a:xfrm>
            <a:off x="5216525" y="1393825"/>
            <a:ext cx="3779838" cy="2016125"/>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buFont typeface="Wingdings" pitchFamily="2" charset="2"/>
              <a:buChar char="K"/>
            </a:pPr>
            <a:r>
              <a:rPr lang="es-ES" altLang="es-MX" sz="1000">
                <a:latin typeface="Modern No. 20" pitchFamily="18" charset="0"/>
              </a:rPr>
              <a:t> En una hoja tamaño carta el asesor escribe un recado con letras lo más grande que pueda, y luego recorta sus partes como la fecha, a quien va dirigido, etcétera, como si fuera un rompecabezas, el que tienen que acomodar de manera correcta los educandos.</a:t>
            </a:r>
          </a:p>
          <a:p>
            <a:pPr algn="just">
              <a:buFont typeface="Wingdings" pitchFamily="2" charset="2"/>
              <a:buChar char="K"/>
            </a:pPr>
            <a:r>
              <a:rPr lang="es-ES" altLang="es-MX" sz="1000">
                <a:latin typeface="Modern No. 20" pitchFamily="18" charset="0"/>
              </a:rPr>
              <a:t> Escribe en papelitos el nombre de las partes que debe llevar un recado, los dobla y revuelve, los educandos van sacando una papelito y tienen que decir que se escribe en esa parte del recado.</a:t>
            </a:r>
          </a:p>
          <a:p>
            <a:pPr algn="just">
              <a:buFont typeface="Wingdings" pitchFamily="2" charset="2"/>
              <a:buChar char="K"/>
            </a:pPr>
            <a:r>
              <a:rPr lang="es-ES" altLang="es-MX" sz="1000">
                <a:latin typeface="Modern No. 20" pitchFamily="18" charset="0"/>
              </a:rPr>
              <a:t> Escribe en una hoja tamaño carta un recado con letras lo más grande que pueda, pero el recado lo escribe con los datos revueltos, para que el educando reflexione y comente en qué orden devenir ir.</a:t>
            </a:r>
          </a:p>
          <a:p>
            <a:pPr algn="just">
              <a:buFont typeface="Wingdings" pitchFamily="2" charset="2"/>
              <a:buChar char="K"/>
            </a:pPr>
            <a:r>
              <a:rPr lang="es-ES" altLang="es-MX" sz="1000">
                <a:latin typeface="Modern No. 20" pitchFamily="18" charset="0"/>
              </a:rPr>
              <a:t>Escribe otros ejercicios que tengan el mismo fin.</a:t>
            </a:r>
          </a:p>
          <a:p>
            <a:pPr algn="just">
              <a:buFont typeface="Wingdings" pitchFamily="2" charset="2"/>
              <a:buChar char="K"/>
            </a:pPr>
            <a:endParaRPr lang="es-ES" altLang="es-MX" sz="1000">
              <a:latin typeface="Modern No. 20" pitchFamily="18" charset="0"/>
            </a:endParaRPr>
          </a:p>
        </p:txBody>
      </p:sp>
      <p:sp>
        <p:nvSpPr>
          <p:cNvPr id="3080" name="AutoShape 9"/>
          <p:cNvSpPr>
            <a:spLocks noChangeArrowheads="1"/>
          </p:cNvSpPr>
          <p:nvPr/>
        </p:nvSpPr>
        <p:spPr bwMode="auto">
          <a:xfrm>
            <a:off x="107504" y="3673475"/>
            <a:ext cx="2611884" cy="43180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 No comprendió la idea que se quería comunicar en el recado y no le dio respuesta</a:t>
            </a:r>
          </a:p>
        </p:txBody>
      </p:sp>
      <p:sp>
        <p:nvSpPr>
          <p:cNvPr id="3081" name="AutoShape 10"/>
          <p:cNvSpPr>
            <a:spLocks noChangeArrowheads="1"/>
          </p:cNvSpPr>
          <p:nvPr/>
        </p:nvSpPr>
        <p:spPr bwMode="auto">
          <a:xfrm>
            <a:off x="2886075" y="3671888"/>
            <a:ext cx="2200275" cy="693737"/>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 A partir de la lectura de una idea contenida en un recado, le dan respuesta.</a:t>
            </a:r>
          </a:p>
        </p:txBody>
      </p:sp>
      <p:sp>
        <p:nvSpPr>
          <p:cNvPr id="4107" name="AutoShape 11"/>
          <p:cNvSpPr>
            <a:spLocks noChangeArrowheads="1"/>
          </p:cNvSpPr>
          <p:nvPr/>
        </p:nvSpPr>
        <p:spPr bwMode="auto">
          <a:xfrm>
            <a:off x="5148263" y="774700"/>
            <a:ext cx="3848100"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ctr">
              <a:defRPr/>
            </a:pPr>
            <a:r>
              <a:rPr lang="es-ES" sz="1000" dirty="0">
                <a:latin typeface="Modern No. 20" pitchFamily="18" charset="0"/>
              </a:rPr>
              <a:t>Los ejercicios que tiene que practicar son:</a:t>
            </a:r>
          </a:p>
        </p:txBody>
      </p:sp>
      <p:pic>
        <p:nvPicPr>
          <p:cNvPr id="3083" name="Picture 12" descr="FS62Sp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15888"/>
            <a:ext cx="855662"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4" name="AutoShape 13"/>
          <p:cNvSpPr>
            <a:spLocks noChangeArrowheads="1"/>
          </p:cNvSpPr>
          <p:nvPr/>
        </p:nvSpPr>
        <p:spPr bwMode="auto">
          <a:xfrm>
            <a:off x="5159375" y="3644900"/>
            <a:ext cx="3779838" cy="208915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buFont typeface="Wingdings" pitchFamily="2" charset="2"/>
              <a:buChar char="K"/>
            </a:pPr>
            <a:r>
              <a:rPr lang="es-ES" altLang="es-MX" sz="1000">
                <a:latin typeface="Modern No. 20" pitchFamily="18" charset="0"/>
              </a:rPr>
              <a:t> El asesor escribe un mismo recado para todos los educandos del círculo de estudio, las respuestas son leídas en grupo para revisar que éstas sean las repuestas al recado escrito por el asesor.</a:t>
            </a:r>
          </a:p>
          <a:p>
            <a:pPr algn="just">
              <a:buFont typeface="Wingdings" pitchFamily="2" charset="2"/>
              <a:buChar char="K"/>
            </a:pPr>
            <a:r>
              <a:rPr lang="es-ES" altLang="es-MX" sz="1000">
                <a:latin typeface="Modern No. 20" pitchFamily="18" charset="0"/>
              </a:rPr>
              <a:t> Uno o varios educandos le escriben un recado a otras personas del círculo de estudio, quienes se lo llevan a sus casas, para que le den respuesta. Los recados se revisan con el círculo de estudio.</a:t>
            </a:r>
          </a:p>
          <a:p>
            <a:pPr algn="just">
              <a:buFont typeface="Wingdings" pitchFamily="2" charset="2"/>
              <a:buChar char="K"/>
            </a:pPr>
            <a:r>
              <a:rPr lang="es-ES" altLang="es-MX" sz="1000">
                <a:latin typeface="Modern No. 20" pitchFamily="18" charset="0"/>
              </a:rPr>
              <a:t> Platica una situación imaginaria y positiva entre dos personas y que requiera de un recado, como por ejemplo: la necesidad de dar una buena noticia por un objeto que se creía perdido, el aviso de la visita de un querido familiar que ya tenían mucho tiempo que no veían, etcétera.</a:t>
            </a:r>
          </a:p>
          <a:p>
            <a:pPr algn="just">
              <a:buFont typeface="Wingdings" pitchFamily="2" charset="2"/>
              <a:buChar char="K"/>
            </a:pPr>
            <a:r>
              <a:rPr lang="es-ES" altLang="es-MX" sz="1000">
                <a:latin typeface="Modern No. 20" pitchFamily="18" charset="0"/>
              </a:rPr>
              <a:t>Escribe otros ejercicios que tengan el mismo fin.</a:t>
            </a:r>
          </a:p>
          <a:p>
            <a:pPr algn="just">
              <a:buFont typeface="Wingdings" pitchFamily="2" charset="2"/>
              <a:buChar char="K"/>
            </a:pPr>
            <a:endParaRPr lang="es-ES" altLang="es-MX" sz="1000">
              <a:latin typeface="Modern No. 20" pitchFamily="18" charset="0"/>
            </a:endParaRPr>
          </a:p>
        </p:txBody>
      </p:sp>
    </p:spTree>
    <p:extLst>
      <p:ext uri="{BB962C8B-B14F-4D97-AF65-F5344CB8AC3E}">
        <p14:creationId xmlns:p14="http://schemas.microsoft.com/office/powerpoint/2010/main" val="1815848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1619250" y="44450"/>
            <a:ext cx="6335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1200">
                <a:latin typeface="Modern No. 20" pitchFamily="18" charset="0"/>
              </a:rPr>
              <a:t>CONSEJOS PARA REALIZAR EJERCICIOS DE LECTURA, ESCRITURA Y HABLA DEL ESPAÑOL, MIENTRAS SE ESTUDIAN  LOS MÓDULOS DEL NIVEL INTERMEDIO</a:t>
            </a:r>
          </a:p>
        </p:txBody>
      </p:sp>
      <p:sp>
        <p:nvSpPr>
          <p:cNvPr id="5123" name="AutoShape 3"/>
          <p:cNvSpPr>
            <a:spLocks noChangeArrowheads="1"/>
          </p:cNvSpPr>
          <p:nvPr/>
        </p:nvSpPr>
        <p:spPr bwMode="auto">
          <a:xfrm>
            <a:off x="251520" y="765175"/>
            <a:ext cx="2448818"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just">
              <a:defRPr/>
            </a:pPr>
            <a:r>
              <a:rPr lang="es-ES" sz="1000" dirty="0">
                <a:latin typeface="Modern No. 20" pitchFamily="18" charset="0"/>
              </a:rPr>
              <a:t>Si durante la resolución de los ejercicios de la guía para la aplicación del diagnóstico observaste que el educando…</a:t>
            </a:r>
          </a:p>
        </p:txBody>
      </p:sp>
      <p:sp>
        <p:nvSpPr>
          <p:cNvPr id="4100" name="AutoShape 4"/>
          <p:cNvSpPr>
            <a:spLocks noChangeArrowheads="1"/>
          </p:cNvSpPr>
          <p:nvPr/>
        </p:nvSpPr>
        <p:spPr bwMode="auto">
          <a:xfrm>
            <a:off x="251520" y="1412875"/>
            <a:ext cx="2448818" cy="43180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No elaboró una lista de cosas que se le solicitó</a:t>
            </a:r>
          </a:p>
        </p:txBody>
      </p:sp>
      <p:sp>
        <p:nvSpPr>
          <p:cNvPr id="5126" name="AutoShape 6"/>
          <p:cNvSpPr>
            <a:spLocks noChangeArrowheads="1"/>
          </p:cNvSpPr>
          <p:nvPr/>
        </p:nvSpPr>
        <p:spPr bwMode="auto">
          <a:xfrm>
            <a:off x="2886075" y="765175"/>
            <a:ext cx="2190750"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just">
              <a:defRPr/>
            </a:pPr>
            <a:r>
              <a:rPr lang="es-ES" sz="1000" dirty="0">
                <a:latin typeface="Modern No. 20" pitchFamily="18" charset="0"/>
              </a:rPr>
              <a:t>Tiene que hacer ejercicios que tengan que ver con…</a:t>
            </a:r>
          </a:p>
        </p:txBody>
      </p:sp>
      <p:sp>
        <p:nvSpPr>
          <p:cNvPr id="4102" name="AutoShape 7"/>
          <p:cNvSpPr>
            <a:spLocks noChangeArrowheads="1"/>
          </p:cNvSpPr>
          <p:nvPr/>
        </p:nvSpPr>
        <p:spPr bwMode="auto">
          <a:xfrm>
            <a:off x="2876550" y="1403350"/>
            <a:ext cx="2200275" cy="585788"/>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Escribir una lista escrita en columna o separada por comas, que responda a una indicación.</a:t>
            </a:r>
          </a:p>
        </p:txBody>
      </p:sp>
      <p:sp>
        <p:nvSpPr>
          <p:cNvPr id="4103" name="AutoShape 8"/>
          <p:cNvSpPr>
            <a:spLocks noChangeArrowheads="1"/>
          </p:cNvSpPr>
          <p:nvPr/>
        </p:nvSpPr>
        <p:spPr bwMode="auto">
          <a:xfrm>
            <a:off x="5216525" y="1393825"/>
            <a:ext cx="3522230" cy="2016125"/>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buFont typeface="Wingdings" pitchFamily="2" charset="2"/>
              <a:buChar char="K"/>
            </a:pPr>
            <a:r>
              <a:rPr lang="es-ES" altLang="es-MX" sz="1000">
                <a:latin typeface="Modern No. 20" pitchFamily="18" charset="0"/>
              </a:rPr>
              <a:t>  Escribe diferentes listas: los nombres de sus familiares más cercanos; los nombres de sus amigos(as) o compadres o comadres; de los objetos que le rodean; de los nombres de sus compañeros del círculo de estudio, etcétera.</a:t>
            </a:r>
          </a:p>
          <a:p>
            <a:pPr algn="just">
              <a:buFont typeface="Wingdings" pitchFamily="2" charset="2"/>
              <a:buChar char="K"/>
            </a:pPr>
            <a:r>
              <a:rPr lang="es-ES" altLang="es-MX" sz="1000">
                <a:latin typeface="Modern No. 20" pitchFamily="18" charset="0"/>
              </a:rPr>
              <a:t> Escribe una lista de las actividades que hizo en un día; escribe una lista de las actividades que hará en el siguiente día o semana.</a:t>
            </a:r>
          </a:p>
          <a:p>
            <a:pPr algn="just">
              <a:buFont typeface="Wingdings" pitchFamily="2" charset="2"/>
              <a:buChar char="K"/>
            </a:pPr>
            <a:r>
              <a:rPr lang="es-ES" altLang="es-MX" sz="1000">
                <a:latin typeface="Modern No. 20" pitchFamily="18" charset="0"/>
              </a:rPr>
              <a:t> Escribe una lista de las cosas que más le gusta hacer y otra de las cosas que no le gusta hacer.</a:t>
            </a:r>
          </a:p>
          <a:p>
            <a:pPr algn="just">
              <a:buFont typeface="Wingdings" pitchFamily="2" charset="2"/>
              <a:buChar char="K"/>
            </a:pPr>
            <a:r>
              <a:rPr lang="es-ES" altLang="es-MX" sz="1000">
                <a:latin typeface="Modern No. 20" pitchFamily="18" charset="0"/>
              </a:rPr>
              <a:t> Escribe una lista de los objetos que más aprecia y que hay en su casa.</a:t>
            </a:r>
          </a:p>
          <a:p>
            <a:pPr algn="just">
              <a:buFont typeface="Wingdings" pitchFamily="2" charset="2"/>
              <a:buChar char="K"/>
            </a:pPr>
            <a:r>
              <a:rPr lang="es-ES" altLang="es-MX" sz="1000">
                <a:latin typeface="Modern No. 20" pitchFamily="18" charset="0"/>
              </a:rPr>
              <a:t> Escribe otros ejercicios que tengan el mismo fin.</a:t>
            </a:r>
          </a:p>
          <a:p>
            <a:pPr algn="just">
              <a:buFont typeface="Wingdings" pitchFamily="2" charset="2"/>
              <a:buChar char="K"/>
            </a:pPr>
            <a:endParaRPr lang="es-ES" altLang="es-MX" sz="1000">
              <a:latin typeface="Modern No. 20" pitchFamily="18" charset="0"/>
            </a:endParaRPr>
          </a:p>
        </p:txBody>
      </p:sp>
      <p:sp>
        <p:nvSpPr>
          <p:cNvPr id="4104" name="AutoShape 9"/>
          <p:cNvSpPr>
            <a:spLocks noChangeArrowheads="1"/>
          </p:cNvSpPr>
          <p:nvPr/>
        </p:nvSpPr>
        <p:spPr bwMode="auto">
          <a:xfrm>
            <a:off x="251520" y="3673475"/>
            <a:ext cx="2467868" cy="43180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dirty="0">
                <a:latin typeface="Modern No. 20" pitchFamily="18" charset="0"/>
              </a:rPr>
              <a:t> No dio lectura de manera fluida al recado.</a:t>
            </a:r>
          </a:p>
        </p:txBody>
      </p:sp>
      <p:sp>
        <p:nvSpPr>
          <p:cNvPr id="4105" name="AutoShape 10"/>
          <p:cNvSpPr>
            <a:spLocks noChangeArrowheads="1"/>
          </p:cNvSpPr>
          <p:nvPr/>
        </p:nvSpPr>
        <p:spPr bwMode="auto">
          <a:xfrm>
            <a:off x="2886075" y="3671888"/>
            <a:ext cx="2200275" cy="693737"/>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 Practicar la lectura en voz alta de textos cortos.  </a:t>
            </a:r>
          </a:p>
        </p:txBody>
      </p:sp>
      <p:sp>
        <p:nvSpPr>
          <p:cNvPr id="5131" name="AutoShape 11"/>
          <p:cNvSpPr>
            <a:spLocks noChangeArrowheads="1"/>
          </p:cNvSpPr>
          <p:nvPr/>
        </p:nvSpPr>
        <p:spPr bwMode="auto">
          <a:xfrm>
            <a:off x="5148263" y="774700"/>
            <a:ext cx="3590492"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ctr">
              <a:defRPr/>
            </a:pPr>
            <a:r>
              <a:rPr lang="es-ES" sz="1000" dirty="0">
                <a:latin typeface="Modern No. 20" pitchFamily="18" charset="0"/>
              </a:rPr>
              <a:t>Los ejercicios que tiene que practicar son:</a:t>
            </a:r>
          </a:p>
        </p:txBody>
      </p:sp>
      <p:pic>
        <p:nvPicPr>
          <p:cNvPr id="4107" name="Picture 12" descr="FS62Sp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15888"/>
            <a:ext cx="855662"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8" name="AutoShape 13"/>
          <p:cNvSpPr>
            <a:spLocks noChangeArrowheads="1"/>
          </p:cNvSpPr>
          <p:nvPr/>
        </p:nvSpPr>
        <p:spPr bwMode="auto">
          <a:xfrm>
            <a:off x="5159375" y="3644900"/>
            <a:ext cx="3579380" cy="2089150"/>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buFont typeface="Wingdings" pitchFamily="2" charset="2"/>
              <a:buChar char="K"/>
            </a:pPr>
            <a:r>
              <a:rPr lang="es-ES" altLang="es-MX" sz="1000">
                <a:latin typeface="Modern No. 20" pitchFamily="18" charset="0"/>
              </a:rPr>
              <a:t>  Dan lectura en voz alta de frases o textos cortos que están en trípticos de salud, volantes que sean de interés para el educando, instrucciones y precauciones de etiquetas de productos que use y que estén a la mano, contratos o recibos de servicios públicos o privados, etcétera.</a:t>
            </a:r>
          </a:p>
          <a:p>
            <a:pPr algn="just">
              <a:buFont typeface="Wingdings" pitchFamily="2" charset="2"/>
              <a:buChar char="K"/>
            </a:pPr>
            <a:r>
              <a:rPr lang="es-ES" altLang="es-MX" sz="1000">
                <a:latin typeface="Modern No. 20" pitchFamily="18" charset="0"/>
              </a:rPr>
              <a:t> Escribe recetas de cocina, incluye: nombre de la recete, ingredientes y manera de hacerse. Se lo da a otro educando para que lo lea o él o ella misma lo lee en voz alta.</a:t>
            </a:r>
          </a:p>
          <a:p>
            <a:pPr algn="just">
              <a:buFont typeface="Wingdings" pitchFamily="2" charset="2"/>
              <a:buChar char="K"/>
            </a:pPr>
            <a:r>
              <a:rPr lang="es-ES" altLang="es-MX" sz="1000">
                <a:latin typeface="Modern No. 20" pitchFamily="18" charset="0"/>
              </a:rPr>
              <a:t> Escriben algo gracioso que les haya pasado o algo muy importante en sus vidas, y luego lo leen en voz alta en el círculo de estudio</a:t>
            </a:r>
          </a:p>
          <a:p>
            <a:pPr algn="just">
              <a:buFont typeface="Wingdings" pitchFamily="2" charset="2"/>
              <a:buChar char="K"/>
            </a:pPr>
            <a:r>
              <a:rPr lang="es-ES" altLang="es-MX" sz="1000">
                <a:latin typeface="Modern No. 20" pitchFamily="18" charset="0"/>
              </a:rPr>
              <a:t> Escribe otros ejercicios que tengan el mismo fin.</a:t>
            </a:r>
          </a:p>
          <a:p>
            <a:pPr algn="just">
              <a:buFont typeface="Wingdings" pitchFamily="2" charset="2"/>
              <a:buChar char="K"/>
            </a:pPr>
            <a:endParaRPr lang="es-ES" altLang="es-MX" sz="1000">
              <a:latin typeface="Modern No. 20" pitchFamily="18" charset="0"/>
            </a:endParaRPr>
          </a:p>
        </p:txBody>
      </p:sp>
    </p:spTree>
    <p:extLst>
      <p:ext uri="{BB962C8B-B14F-4D97-AF65-F5344CB8AC3E}">
        <p14:creationId xmlns:p14="http://schemas.microsoft.com/office/powerpoint/2010/main" val="2963769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1619250" y="44450"/>
            <a:ext cx="6335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ES" altLang="es-MX" sz="1200">
                <a:latin typeface="Modern No. 20" pitchFamily="18" charset="0"/>
              </a:rPr>
              <a:t>CONSEJOS PARA REALIZAR EJERCICIOS DE LECTURA, ESCRITURA Y HABLA DEL ESPAÑOL, MIENTRAS SE ESTUDIAN  LOS MÓDULOS DEL NIVEL INTERMEDIO</a:t>
            </a:r>
          </a:p>
        </p:txBody>
      </p:sp>
      <p:sp>
        <p:nvSpPr>
          <p:cNvPr id="6147" name="AutoShape 3"/>
          <p:cNvSpPr>
            <a:spLocks noChangeArrowheads="1"/>
          </p:cNvSpPr>
          <p:nvPr/>
        </p:nvSpPr>
        <p:spPr bwMode="auto">
          <a:xfrm>
            <a:off x="251520" y="765175"/>
            <a:ext cx="2448818"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just">
              <a:defRPr/>
            </a:pPr>
            <a:r>
              <a:rPr lang="es-ES" sz="1000" dirty="0">
                <a:latin typeface="Modern No. 20" pitchFamily="18" charset="0"/>
              </a:rPr>
              <a:t>Si durante la resolución de los ejercicios de la guía para la aplicación del diagnóstico observaste que el educando…</a:t>
            </a:r>
          </a:p>
        </p:txBody>
      </p:sp>
      <p:sp>
        <p:nvSpPr>
          <p:cNvPr id="5124" name="AutoShape 4"/>
          <p:cNvSpPr>
            <a:spLocks noChangeArrowheads="1"/>
          </p:cNvSpPr>
          <p:nvPr/>
        </p:nvSpPr>
        <p:spPr bwMode="auto">
          <a:xfrm>
            <a:off x="251520" y="1412875"/>
            <a:ext cx="2448818" cy="792163"/>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No entendió lo que se le platicó y las preguntas que se le hicieron en español. </a:t>
            </a:r>
          </a:p>
          <a:p>
            <a:pPr algn="just"/>
            <a:r>
              <a:rPr lang="es-ES" altLang="es-MX" sz="1000">
                <a:latin typeface="Modern No. 20" pitchFamily="18" charset="0"/>
              </a:rPr>
              <a:t>No pronuncia en español las frases o las palabras completas.</a:t>
            </a:r>
          </a:p>
        </p:txBody>
      </p:sp>
      <p:sp>
        <p:nvSpPr>
          <p:cNvPr id="6150" name="AutoShape 6"/>
          <p:cNvSpPr>
            <a:spLocks noChangeArrowheads="1"/>
          </p:cNvSpPr>
          <p:nvPr/>
        </p:nvSpPr>
        <p:spPr bwMode="auto">
          <a:xfrm>
            <a:off x="2886075" y="765175"/>
            <a:ext cx="2190750"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just">
              <a:defRPr/>
            </a:pPr>
            <a:r>
              <a:rPr lang="es-ES" sz="1000" dirty="0">
                <a:latin typeface="Modern No. 20" pitchFamily="18" charset="0"/>
              </a:rPr>
              <a:t>Tiene que hacer ejercicios que tengan que ver con…</a:t>
            </a:r>
          </a:p>
        </p:txBody>
      </p:sp>
      <p:sp>
        <p:nvSpPr>
          <p:cNvPr id="5126" name="AutoShape 7"/>
          <p:cNvSpPr>
            <a:spLocks noChangeArrowheads="1"/>
          </p:cNvSpPr>
          <p:nvPr/>
        </p:nvSpPr>
        <p:spPr bwMode="auto">
          <a:xfrm>
            <a:off x="2876550" y="1403350"/>
            <a:ext cx="2200275" cy="585788"/>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r>
              <a:rPr lang="es-ES" altLang="es-MX" sz="1000">
                <a:latin typeface="Modern No. 20" pitchFamily="18" charset="0"/>
              </a:rPr>
              <a:t> . Platicar en español sobre lo que sucedió y responde preguntas al respecto.</a:t>
            </a:r>
          </a:p>
        </p:txBody>
      </p:sp>
      <p:sp>
        <p:nvSpPr>
          <p:cNvPr id="5127" name="AutoShape 8"/>
          <p:cNvSpPr>
            <a:spLocks noChangeArrowheads="1"/>
          </p:cNvSpPr>
          <p:nvPr/>
        </p:nvSpPr>
        <p:spPr bwMode="auto">
          <a:xfrm>
            <a:off x="5216525" y="1393825"/>
            <a:ext cx="3603947" cy="3906838"/>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pPr algn="just">
              <a:buFont typeface="Wingdings" pitchFamily="2" charset="2"/>
              <a:buChar char="K"/>
            </a:pPr>
            <a:r>
              <a:rPr lang="es-ES" altLang="es-MX" sz="1000">
                <a:latin typeface="Modern No. 20" pitchFamily="18" charset="0"/>
              </a:rPr>
              <a:t>   Platican la historia de personas conocidas en la comunidad y el asesor hace preguntas sobre lo que hicieron esas personas, para que el educando se las responda.</a:t>
            </a:r>
          </a:p>
          <a:p>
            <a:pPr algn="just">
              <a:buFont typeface="Wingdings" pitchFamily="2" charset="2"/>
              <a:buChar char="K"/>
            </a:pPr>
            <a:r>
              <a:rPr lang="es-ES" altLang="es-MX" sz="1000">
                <a:latin typeface="Modern No. 20" pitchFamily="18" charset="0"/>
              </a:rPr>
              <a:t> A través de preguntas, el asesor plática con los educandos  sobre un suceso ocurrido en la comunidad, como la realización de un baile, el festejo del santo patrono, la fiesta que hizo una familia, etcétera.</a:t>
            </a:r>
          </a:p>
          <a:p>
            <a:pPr algn="just">
              <a:buFont typeface="Wingdings" pitchFamily="2" charset="2"/>
              <a:buChar char="K"/>
            </a:pPr>
            <a:r>
              <a:rPr lang="es-ES" altLang="es-MX" sz="1000">
                <a:latin typeface="Modern No. 20" pitchFamily="18" charset="0"/>
              </a:rPr>
              <a:t> Platican historias y leyendas de la comunidad, y el asesor hace preguntas sobre  lo que dicen las historias. </a:t>
            </a:r>
          </a:p>
          <a:p>
            <a:pPr algn="just">
              <a:buFont typeface="Wingdings" pitchFamily="2" charset="2"/>
              <a:buChar char="K"/>
            </a:pPr>
            <a:r>
              <a:rPr lang="es-ES" altLang="es-MX" sz="1000">
                <a:latin typeface="Modern No. 20" pitchFamily="18" charset="0"/>
              </a:rPr>
              <a:t> Escuchan o ven un programa de: noticias, consejos para la salud, documental, reportaje, etcétera. Y el asesor pregunta a los educandos ¿Cómo dijo tal cosa el locutor o locutora? ¿Qué aprendieron de lo que vimos o escuchamos? ¿Están de acuerdo con todo lo que dijo? Etcétera.</a:t>
            </a:r>
          </a:p>
          <a:p>
            <a:pPr algn="just">
              <a:buFont typeface="Wingdings" pitchFamily="2" charset="2"/>
              <a:buChar char="K"/>
            </a:pPr>
            <a:r>
              <a:rPr lang="es-ES" altLang="es-MX" sz="1000">
                <a:latin typeface="Modern No. 20" pitchFamily="18" charset="0"/>
              </a:rPr>
              <a:t> Juego de preguntas o exclamaciones. El asesor aclara cuándo se utiliza los signos de admiración y de interrogación. En recuadros de papel, dibuja los signos ¡! Y ¿?, hace varios papeles con estos signos y le da al azar uno a cada educando. Forma dos equipos y cada uno de los educando debe formar una frase utilizando los signos que le tocó. El equipo que menos se equivoque, gana.</a:t>
            </a:r>
          </a:p>
          <a:p>
            <a:pPr algn="just">
              <a:buFont typeface="Wingdings" pitchFamily="2" charset="2"/>
              <a:buChar char="K"/>
            </a:pPr>
            <a:r>
              <a:rPr lang="es-ES" altLang="es-MX" sz="1000">
                <a:latin typeface="Modern No. 20" pitchFamily="18" charset="0"/>
              </a:rPr>
              <a:t> Escribe otros ejercicios que tengan el mismo fin.</a:t>
            </a:r>
          </a:p>
          <a:p>
            <a:pPr algn="just">
              <a:buFont typeface="Wingdings" pitchFamily="2" charset="2"/>
              <a:buChar char="K"/>
            </a:pPr>
            <a:endParaRPr lang="es-ES" altLang="es-MX" sz="1000">
              <a:latin typeface="Modern No. 20" pitchFamily="18" charset="0"/>
            </a:endParaRPr>
          </a:p>
        </p:txBody>
      </p:sp>
      <p:sp>
        <p:nvSpPr>
          <p:cNvPr id="6155" name="AutoShape 11"/>
          <p:cNvSpPr>
            <a:spLocks noChangeArrowheads="1"/>
          </p:cNvSpPr>
          <p:nvPr/>
        </p:nvSpPr>
        <p:spPr bwMode="auto">
          <a:xfrm>
            <a:off x="5148263" y="774700"/>
            <a:ext cx="3672209" cy="503238"/>
          </a:xfrm>
          <a:prstGeom prst="roundRect">
            <a:avLst>
              <a:gd name="adj" fmla="val 16667"/>
            </a:avLst>
          </a:prstGeom>
          <a:solidFill>
            <a:schemeClr val="bg1">
              <a:lumMod val="85000"/>
            </a:schemeClr>
          </a:solidFill>
          <a:ln w="9525">
            <a:solidFill>
              <a:schemeClr val="tx1"/>
            </a:solidFill>
            <a:round/>
            <a:headEnd/>
            <a:tailEnd/>
          </a:ln>
          <a:effectLst/>
        </p:spPr>
        <p:txBody>
          <a:bodyPr lIns="0" tIns="0" rIns="0" bIns="0"/>
          <a:lstStyle/>
          <a:p>
            <a:pPr algn="ctr">
              <a:defRPr/>
            </a:pPr>
            <a:r>
              <a:rPr lang="es-ES" sz="1000" dirty="0">
                <a:latin typeface="Modern No. 20" pitchFamily="18" charset="0"/>
              </a:rPr>
              <a:t>Los ejercicios que tiene que practicar son:</a:t>
            </a:r>
          </a:p>
        </p:txBody>
      </p:sp>
      <p:pic>
        <p:nvPicPr>
          <p:cNvPr id="5129" name="Picture 12" descr="FS62Sp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15888"/>
            <a:ext cx="855662"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428634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1363</Words>
  <Application>Microsoft Office PowerPoint</Application>
  <PresentationFormat>Presentación en pantalla (4:3)</PresentationFormat>
  <Paragraphs>63</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Tema de Office</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ELY</dc:creator>
  <cp:lastModifiedBy>PPerez</cp:lastModifiedBy>
  <cp:revision>2</cp:revision>
  <cp:lastPrinted>2015-09-22T15:59:30Z</cp:lastPrinted>
  <dcterms:created xsi:type="dcterms:W3CDTF">2015-07-22T02:50:42Z</dcterms:created>
  <dcterms:modified xsi:type="dcterms:W3CDTF">2015-09-22T15:59:46Z</dcterms:modified>
</cp:coreProperties>
</file>