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61000-82CB-47E1-9B8E-699703C3E7E3}" type="datetimeFigureOut">
              <a:rPr lang="es-MX" smtClean="0"/>
              <a:t>21/07/2015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6C6487-655F-4FE3-988E-DDB667E9A06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885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C068B2-D884-42B1-B6EF-E619CF07D19C}" type="slidenum">
              <a:rPr lang="es-ES" altLang="es-MX" smtClean="0">
                <a:ea typeface="MS PGothic"/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s-ES" altLang="es-MX" smtClean="0">
              <a:ea typeface="MS PGothic"/>
              <a:cs typeface="MS PGothic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615007-C895-4456-AA05-6291BE75C634}" type="slidenum">
              <a:rPr lang="es-ES" altLang="es-MX" smtClean="0">
                <a:ea typeface="MS PGothic"/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s-ES" altLang="es-MX" smtClean="0">
              <a:ea typeface="MS PGothic"/>
              <a:cs typeface="MS PGothic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00C52EC-1B02-48CF-A4C4-BB091B9B9F3C}" type="slidenum">
              <a:rPr lang="es-ES" altLang="es-MX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ES" altLang="es-MX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0E4BDDA-95E1-4B47-B438-FCD6ACFAE3E8}" type="slidenum">
              <a:rPr lang="es-ES" altLang="es-MX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ES" altLang="es-MX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D956757-D634-40D1-8B0F-1E2ED9D7974B}" type="slidenum">
              <a:rPr lang="es-ES" altLang="es-MX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s-ES" altLang="es-MX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301FCFE-F667-4D75-B6EE-CCBE60BEDC28}" type="slidenum">
              <a:rPr lang="es-ES" altLang="es-MX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s-ES" altLang="es-MX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9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9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46E46DA-E518-480A-B238-D5061BE4C633}" type="slidenum">
              <a:rPr lang="es-ES" altLang="es-MX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s-ES" altLang="es-MX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altLang="es-MX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32FADFE-3B8F-471C-ABF0-DBC7717ECBBC}" type="slidenum">
              <a:rPr lang="es-ES" smtClean="0"/>
              <a:t>‹Nº›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21/07/2015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wmf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14500" y="1993900"/>
            <a:ext cx="6124575" cy="23082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3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dirty="0">
                <a:latin typeface="+mn-lt"/>
              </a:rPr>
              <a:t>El </a:t>
            </a:r>
            <a:r>
              <a:rPr lang="es-MX" sz="3600" dirty="0" err="1">
                <a:latin typeface="+mn-lt"/>
              </a:rPr>
              <a:t>MEVyT</a:t>
            </a:r>
            <a:r>
              <a:rPr lang="es-MX" sz="3600" dirty="0">
                <a:latin typeface="+mn-lt"/>
              </a:rPr>
              <a:t> </a:t>
            </a:r>
            <a:r>
              <a:rPr lang="es-MX" sz="3600" dirty="0">
                <a:latin typeface="+mn-lt"/>
              </a:rPr>
              <a:t>Indígena </a:t>
            </a:r>
            <a:r>
              <a:rPr lang="es-MX" sz="3600" dirty="0">
                <a:latin typeface="+mn-lt"/>
              </a:rPr>
              <a:t>Bilingüe (MIB)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7944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2"/>
          <p:cNvSpPr>
            <a:spLocks noChangeArrowheads="1"/>
          </p:cNvSpPr>
          <p:nvPr/>
        </p:nvSpPr>
        <p:spPr bwMode="auto">
          <a:xfrm>
            <a:off x="323850" y="620713"/>
            <a:ext cx="84248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s-ES" altLang="es-MX" b="1"/>
              <a:t>Continuidad de los módulos del nivel intermedio </a:t>
            </a:r>
          </a:p>
          <a:p>
            <a:pPr algn="ctr">
              <a:buFont typeface="Wingdings" pitchFamily="2" charset="2"/>
              <a:buNone/>
            </a:pPr>
            <a:r>
              <a:rPr lang="es-ES" altLang="es-MX" b="1"/>
              <a:t>Propuesta</a:t>
            </a:r>
          </a:p>
        </p:txBody>
      </p:sp>
      <p:sp>
        <p:nvSpPr>
          <p:cNvPr id="18435" name="Rectangle 12"/>
          <p:cNvSpPr>
            <a:spLocks noChangeArrowheads="1"/>
          </p:cNvSpPr>
          <p:nvPr/>
        </p:nvSpPr>
        <p:spPr bwMode="auto">
          <a:xfrm>
            <a:off x="203200" y="1878013"/>
            <a:ext cx="8640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s-ES" altLang="es-MX" sz="2000" b="1">
                <a:solidFill>
                  <a:srgbClr val="00CC00"/>
                </a:solidFill>
              </a:rPr>
              <a:t>LENGUA Y COMUNICACIÓN</a:t>
            </a:r>
            <a:endParaRPr lang="es-ES" altLang="es-MX" b="1">
              <a:solidFill>
                <a:srgbClr val="00CC00"/>
              </a:solidFill>
            </a:endParaRPr>
          </a:p>
        </p:txBody>
      </p:sp>
      <p:sp>
        <p:nvSpPr>
          <p:cNvPr id="18436" name="AutoShape 7"/>
          <p:cNvSpPr>
            <a:spLocks noChangeArrowheads="1"/>
          </p:cNvSpPr>
          <p:nvPr/>
        </p:nvSpPr>
        <p:spPr bwMode="auto">
          <a:xfrm>
            <a:off x="468313" y="2997200"/>
            <a:ext cx="1727200" cy="865188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Iniciar con:</a:t>
            </a:r>
          </a:p>
        </p:txBody>
      </p:sp>
      <p:sp>
        <p:nvSpPr>
          <p:cNvPr id="18437" name="AutoShape 8"/>
          <p:cNvSpPr>
            <a:spLocks noChangeArrowheads="1"/>
          </p:cNvSpPr>
          <p:nvPr/>
        </p:nvSpPr>
        <p:spPr bwMode="auto">
          <a:xfrm>
            <a:off x="4448175" y="3068638"/>
            <a:ext cx="1727200" cy="865187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Continuar con:</a:t>
            </a:r>
          </a:p>
        </p:txBody>
      </p:sp>
      <p:pic>
        <p:nvPicPr>
          <p:cNvPr id="1843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2638425"/>
            <a:ext cx="194151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638425"/>
            <a:ext cx="19669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998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/>
          <p:cNvSpPr>
            <a:spLocks noChangeArrowheads="1"/>
          </p:cNvSpPr>
          <p:nvPr/>
        </p:nvSpPr>
        <p:spPr bwMode="auto">
          <a:xfrm>
            <a:off x="323850" y="838200"/>
            <a:ext cx="8424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s-ES" altLang="es-MX" b="1"/>
              <a:t>Continuidad de los módulos del nivel intermedio</a:t>
            </a:r>
          </a:p>
          <a:p>
            <a:pPr algn="ctr">
              <a:buFont typeface="Wingdings" pitchFamily="2" charset="2"/>
              <a:buNone/>
            </a:pPr>
            <a:r>
              <a:rPr lang="es-ES" altLang="es-MX" b="1"/>
              <a:t>Propuesta</a:t>
            </a:r>
          </a:p>
        </p:txBody>
      </p:sp>
      <p:sp>
        <p:nvSpPr>
          <p:cNvPr id="19459" name="Rectangle 12"/>
          <p:cNvSpPr>
            <a:spLocks noChangeArrowheads="1"/>
          </p:cNvSpPr>
          <p:nvPr/>
        </p:nvSpPr>
        <p:spPr bwMode="auto">
          <a:xfrm>
            <a:off x="755650" y="1628775"/>
            <a:ext cx="2160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s-ES" altLang="es-MX" sz="2000" b="1">
                <a:solidFill>
                  <a:srgbClr val="A50021"/>
                </a:solidFill>
              </a:rPr>
              <a:t>CIENCIAS</a:t>
            </a:r>
            <a:endParaRPr lang="es-ES" altLang="es-MX" b="1">
              <a:solidFill>
                <a:srgbClr val="A50021"/>
              </a:solidFill>
            </a:endParaRPr>
          </a:p>
        </p:txBody>
      </p:sp>
      <p:sp>
        <p:nvSpPr>
          <p:cNvPr id="19460" name="AutoShape 10"/>
          <p:cNvSpPr>
            <a:spLocks noChangeArrowheads="1"/>
          </p:cNvSpPr>
          <p:nvPr/>
        </p:nvSpPr>
        <p:spPr bwMode="auto">
          <a:xfrm rot="5400000">
            <a:off x="3925095" y="1627981"/>
            <a:ext cx="1547812" cy="3133725"/>
          </a:xfrm>
          <a:prstGeom prst="upDownArrowCallout">
            <a:avLst>
              <a:gd name="adj1" fmla="val 25000"/>
              <a:gd name="adj2" fmla="val 25000"/>
              <a:gd name="adj3" fmla="val 25308"/>
              <a:gd name="adj4" fmla="val 50000"/>
            </a:avLst>
          </a:prstGeom>
          <a:solidFill>
            <a:srgbClr val="CC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No importa el orden</a:t>
            </a:r>
          </a:p>
          <a:p>
            <a:pPr algn="ctr"/>
            <a:r>
              <a:rPr lang="es-ES" altLang="es-MX" sz="1400">
                <a:latin typeface="Comic Sans MS" pitchFamily="66" charset="0"/>
              </a:rPr>
              <a:t> en que se estudien</a:t>
            </a:r>
          </a:p>
        </p:txBody>
      </p:sp>
      <p:pic>
        <p:nvPicPr>
          <p:cNvPr id="19461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2133600"/>
            <a:ext cx="243205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2133600"/>
            <a:ext cx="2333625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377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9750" y="2492375"/>
            <a:ext cx="7848600" cy="15700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altLang="zh-CN" sz="3200" dirty="0"/>
              <a:t>¿</a:t>
            </a:r>
            <a:r>
              <a:rPr lang="es-MX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Qué módulos deben estudiar y acreditar los usuarios para concluir la primaria, de acuerdo a la estructura curricular del MIB?</a:t>
            </a:r>
            <a:endParaRPr lang="es-ES" altLang="es-MX" sz="3200" dirty="0"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55650" y="188913"/>
            <a:ext cx="63722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es-ES" altLang="es-MX" sz="1400" b="1">
              <a:latin typeface="Bradley Hand ITC" pitchFamily="66" charset="0"/>
            </a:endParaRPr>
          </a:p>
        </p:txBody>
      </p:sp>
      <p:sp>
        <p:nvSpPr>
          <p:cNvPr id="20484" name="1 CuadroTexto"/>
          <p:cNvSpPr txBox="1">
            <a:spLocks noChangeArrowheads="1"/>
          </p:cNvSpPr>
          <p:nvPr/>
        </p:nvSpPr>
        <p:spPr bwMode="auto">
          <a:xfrm>
            <a:off x="942975" y="1504950"/>
            <a:ext cx="7410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MX" altLang="es-MX" sz="3200">
                <a:cs typeface="Arial" pitchFamily="34" charset="0"/>
              </a:rPr>
              <a:t>El MIB</a:t>
            </a:r>
          </a:p>
        </p:txBody>
      </p:sp>
    </p:spTree>
    <p:extLst>
      <p:ext uri="{BB962C8B-B14F-4D97-AF65-F5344CB8AC3E}">
        <p14:creationId xmlns:p14="http://schemas.microsoft.com/office/powerpoint/2010/main" val="359081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331913" y="260350"/>
            <a:ext cx="6480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s-MX" altLang="zh-CN" sz="2400">
                <a:cs typeface="Arial" pitchFamily="34" charset="0"/>
              </a:rPr>
              <a:t>La primaria en el MIB</a:t>
            </a:r>
            <a:endParaRPr lang="es-ES" altLang="es-MX" sz="2400">
              <a:ea typeface="SimSun" pitchFamily="2" charset="-122"/>
              <a:cs typeface="Arial" pitchFamily="34" charset="0"/>
            </a:endParaRP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468313" y="1196975"/>
            <a:ext cx="828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s-MX" altLang="zh-CN" sz="2400">
                <a:cs typeface="Arial" pitchFamily="34" charset="0"/>
              </a:rPr>
              <a:t>Requiere el aprendizaje y la acreditación de 12 módulos</a:t>
            </a:r>
            <a:endParaRPr lang="es-ES" altLang="es-MX" sz="2400">
              <a:ea typeface="SimSun" pitchFamily="2" charset="-122"/>
              <a:cs typeface="Arial" pitchFamily="34" charset="0"/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388938" y="1773238"/>
            <a:ext cx="3429000" cy="4608512"/>
          </a:xfrm>
          <a:prstGeom prst="rect">
            <a:avLst/>
          </a:prstGeom>
          <a:solidFill>
            <a:srgbClr val="F2F4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/>
            <a:r>
              <a:rPr lang="es-ES" altLang="es-MX" sz="1600">
                <a:latin typeface="Comic Sans MS" pitchFamily="66" charset="0"/>
              </a:rPr>
              <a:t>5 módulos del Nivel Inicial</a:t>
            </a: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4067175" y="2781300"/>
            <a:ext cx="720725" cy="5762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3600">
                <a:latin typeface="Comic Sans MS" pitchFamily="66" charset="0"/>
              </a:rPr>
              <a:t>+</a:t>
            </a:r>
          </a:p>
        </p:txBody>
      </p:sp>
      <p:sp>
        <p:nvSpPr>
          <p:cNvPr id="21510" name="Rectangle 14"/>
          <p:cNvSpPr>
            <a:spLocks noChangeArrowheads="1"/>
          </p:cNvSpPr>
          <p:nvPr/>
        </p:nvSpPr>
        <p:spPr bwMode="auto">
          <a:xfrm>
            <a:off x="5003800" y="1773238"/>
            <a:ext cx="3816350" cy="4724400"/>
          </a:xfrm>
          <a:prstGeom prst="rect">
            <a:avLst/>
          </a:prstGeom>
          <a:solidFill>
            <a:srgbClr val="F2F4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/>
            <a:r>
              <a:rPr lang="es-ES" altLang="es-MX" sz="1600">
                <a:latin typeface="Comic Sans MS" pitchFamily="66" charset="0"/>
              </a:rPr>
              <a:t>7 módulos del Nivel Intermedio</a:t>
            </a:r>
          </a:p>
        </p:txBody>
      </p:sp>
      <p:sp>
        <p:nvSpPr>
          <p:cNvPr id="21511" name="Rectangle 24"/>
          <p:cNvSpPr>
            <a:spLocks noChangeArrowheads="1"/>
          </p:cNvSpPr>
          <p:nvPr/>
        </p:nvSpPr>
        <p:spPr bwMode="auto">
          <a:xfrm>
            <a:off x="6515100" y="5589588"/>
            <a:ext cx="1630363" cy="239712"/>
          </a:xfrm>
          <a:prstGeom prst="rect">
            <a:avLst/>
          </a:pr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s-ES" altLang="es-MX" sz="1100">
                <a:latin typeface="Comic Sans MS" pitchFamily="66" charset="0"/>
              </a:rPr>
              <a:t>En su versión indígena MIBES 8 o en español</a:t>
            </a:r>
          </a:p>
        </p:txBody>
      </p:sp>
      <p:pic>
        <p:nvPicPr>
          <p:cNvPr id="21512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2133600"/>
            <a:ext cx="1295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513" y="2060575"/>
            <a:ext cx="13731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3500438"/>
            <a:ext cx="131603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4797425"/>
            <a:ext cx="1204913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725988"/>
            <a:ext cx="128587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111375"/>
            <a:ext cx="11477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2124075"/>
            <a:ext cx="10620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111375"/>
            <a:ext cx="1023938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0" name="Picture 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00" y="3611563"/>
            <a:ext cx="10858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573463"/>
            <a:ext cx="11001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3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053013"/>
            <a:ext cx="11001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3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500438"/>
            <a:ext cx="111125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50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1906588" y="765175"/>
            <a:ext cx="705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s-MX" altLang="zh-CN" sz="2400">
                <a:latin typeface="Comic Sans MS" pitchFamily="66" charset="0"/>
                <a:cs typeface="SimSun" pitchFamily="2" charset="-122"/>
              </a:rPr>
              <a:t>La secundaria en el MIB</a:t>
            </a:r>
            <a:endParaRPr lang="es-ES" altLang="es-MX" sz="2400">
              <a:latin typeface="Comic Sans MS" pitchFamily="66" charset="0"/>
              <a:ea typeface="华文新魏"/>
              <a:cs typeface="SimSun" pitchFamily="2" charset="-122"/>
            </a:endParaRPr>
          </a:p>
        </p:txBody>
      </p:sp>
      <p:sp>
        <p:nvSpPr>
          <p:cNvPr id="22531" name="Rectangle 7"/>
          <p:cNvSpPr>
            <a:spLocks noChangeArrowheads="1"/>
          </p:cNvSpPr>
          <p:nvPr/>
        </p:nvSpPr>
        <p:spPr bwMode="auto">
          <a:xfrm>
            <a:off x="444500" y="1365250"/>
            <a:ext cx="39243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s-ES" altLang="es-MX" sz="2200">
                <a:latin typeface="Comic Sans MS" pitchFamily="66" charset="0"/>
              </a:rPr>
              <a:t>Se acreditan 12 módulos</a:t>
            </a: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179388" y="1844675"/>
            <a:ext cx="4032250" cy="4824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/>
            <a:r>
              <a:rPr lang="es-ES" altLang="es-MX" sz="1600">
                <a:latin typeface="Comic Sans MS" pitchFamily="66" charset="0"/>
              </a:rPr>
              <a:t>8 módulos básicos</a:t>
            </a:r>
          </a:p>
        </p:txBody>
      </p:sp>
      <p:sp>
        <p:nvSpPr>
          <p:cNvPr id="22533" name="Rectangle 19"/>
          <p:cNvSpPr>
            <a:spLocks noChangeArrowheads="1"/>
          </p:cNvSpPr>
          <p:nvPr/>
        </p:nvSpPr>
        <p:spPr bwMode="auto">
          <a:xfrm>
            <a:off x="4427538" y="2924175"/>
            <a:ext cx="720725" cy="5762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3600">
                <a:latin typeface="Comic Sans MS" pitchFamily="66" charset="0"/>
              </a:rPr>
              <a:t>+</a:t>
            </a:r>
          </a:p>
        </p:txBody>
      </p:sp>
      <p:sp>
        <p:nvSpPr>
          <p:cNvPr id="22534" name="Rectangle 20"/>
          <p:cNvSpPr>
            <a:spLocks noChangeArrowheads="1"/>
          </p:cNvSpPr>
          <p:nvPr/>
        </p:nvSpPr>
        <p:spPr bwMode="auto">
          <a:xfrm>
            <a:off x="5327650" y="1989138"/>
            <a:ext cx="3816350" cy="2303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/>
            <a:r>
              <a:rPr lang="es-ES" altLang="es-MX" sz="1600">
                <a:latin typeface="Comic Sans MS" pitchFamily="66" charset="0"/>
              </a:rPr>
              <a:t>4 módulos diversificados</a:t>
            </a:r>
          </a:p>
        </p:txBody>
      </p:sp>
      <p:sp>
        <p:nvSpPr>
          <p:cNvPr id="22535" name="AutoShape 21"/>
          <p:cNvSpPr>
            <a:spLocks noChangeArrowheads="1"/>
          </p:cNvSpPr>
          <p:nvPr/>
        </p:nvSpPr>
        <p:spPr bwMode="auto">
          <a:xfrm>
            <a:off x="5580063" y="2492375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100" b="1">
                <a:latin typeface="Comic Sans MS" pitchFamily="66" charset="0"/>
              </a:rPr>
              <a:t>Diversificado</a:t>
            </a:r>
          </a:p>
          <a:p>
            <a:pPr algn="ctr"/>
            <a:r>
              <a:rPr lang="es-ES" altLang="es-MX" sz="1100" b="1">
                <a:latin typeface="Comic Sans MS" pitchFamily="66" charset="0"/>
              </a:rPr>
              <a:t> </a:t>
            </a:r>
          </a:p>
        </p:txBody>
      </p:sp>
      <p:sp>
        <p:nvSpPr>
          <p:cNvPr id="22536" name="AutoShape 23"/>
          <p:cNvSpPr>
            <a:spLocks noChangeArrowheads="1"/>
          </p:cNvSpPr>
          <p:nvPr/>
        </p:nvSpPr>
        <p:spPr bwMode="auto">
          <a:xfrm>
            <a:off x="6084888" y="2708275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100" b="1">
                <a:latin typeface="Comic Sans MS" pitchFamily="66" charset="0"/>
              </a:rPr>
              <a:t>Diversificado</a:t>
            </a:r>
          </a:p>
          <a:p>
            <a:pPr algn="ctr"/>
            <a:r>
              <a:rPr lang="es-ES" altLang="es-MX" sz="1100" b="1">
                <a:latin typeface="Comic Sans MS" pitchFamily="66" charset="0"/>
              </a:rPr>
              <a:t> </a:t>
            </a:r>
          </a:p>
        </p:txBody>
      </p:sp>
      <p:sp>
        <p:nvSpPr>
          <p:cNvPr id="22537" name="AutoShape 24"/>
          <p:cNvSpPr>
            <a:spLocks noChangeArrowheads="1"/>
          </p:cNvSpPr>
          <p:nvPr/>
        </p:nvSpPr>
        <p:spPr bwMode="auto">
          <a:xfrm>
            <a:off x="6443663" y="2997200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100" b="1">
                <a:latin typeface="Comic Sans MS" pitchFamily="66" charset="0"/>
              </a:rPr>
              <a:t>Diversificado</a:t>
            </a:r>
          </a:p>
          <a:p>
            <a:pPr algn="ctr"/>
            <a:r>
              <a:rPr lang="es-ES" altLang="es-MX" sz="1100" b="1">
                <a:latin typeface="Comic Sans MS" pitchFamily="66" charset="0"/>
              </a:rPr>
              <a:t> </a:t>
            </a:r>
          </a:p>
        </p:txBody>
      </p:sp>
      <p:sp>
        <p:nvSpPr>
          <p:cNvPr id="22538" name="AutoShape 25"/>
          <p:cNvSpPr>
            <a:spLocks noChangeArrowheads="1"/>
          </p:cNvSpPr>
          <p:nvPr/>
        </p:nvSpPr>
        <p:spPr bwMode="auto">
          <a:xfrm>
            <a:off x="7092950" y="2563813"/>
            <a:ext cx="719138" cy="935037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100" b="1">
                <a:latin typeface="Comic Sans MS" pitchFamily="66" charset="0"/>
              </a:rPr>
              <a:t>Diversificado</a:t>
            </a:r>
          </a:p>
          <a:p>
            <a:pPr algn="ctr"/>
            <a:r>
              <a:rPr lang="es-ES" altLang="es-MX" sz="1100" b="1">
                <a:latin typeface="Comic Sans MS" pitchFamily="66" charset="0"/>
              </a:rPr>
              <a:t> </a:t>
            </a:r>
          </a:p>
        </p:txBody>
      </p:sp>
      <p:sp>
        <p:nvSpPr>
          <p:cNvPr id="22539" name="Rectangle 26"/>
          <p:cNvSpPr>
            <a:spLocks noChangeArrowheads="1"/>
          </p:cNvSpPr>
          <p:nvPr/>
        </p:nvSpPr>
        <p:spPr bwMode="auto">
          <a:xfrm>
            <a:off x="5148263" y="4652963"/>
            <a:ext cx="381635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es-ES" altLang="es-MX" sz="1600">
              <a:latin typeface="Comic Sans MS" pitchFamily="66" charset="0"/>
            </a:endParaRPr>
          </a:p>
          <a:p>
            <a:pPr algn="ctr"/>
            <a:endParaRPr lang="es-ES" altLang="es-MX" sz="1600">
              <a:latin typeface="Comic Sans MS" pitchFamily="66" charset="0"/>
            </a:endParaRPr>
          </a:p>
          <a:p>
            <a:pPr algn="ctr"/>
            <a:r>
              <a:rPr lang="es-ES" altLang="es-MX" sz="1600">
                <a:latin typeface="Comic Sans MS" pitchFamily="66" charset="0"/>
              </a:rPr>
              <a:t>Los módulos diversificados son </a:t>
            </a:r>
          </a:p>
          <a:p>
            <a:pPr algn="ctr"/>
            <a:r>
              <a:rPr lang="es-ES" altLang="es-MX" sz="1600">
                <a:latin typeface="Comic Sans MS" pitchFamily="66" charset="0"/>
              </a:rPr>
              <a:t>seleccionados por el usuario, de los cuales se pueden acreditar hasta 3 con cursos externos de capacitación.</a:t>
            </a:r>
          </a:p>
          <a:p>
            <a:pPr algn="ctr"/>
            <a:endParaRPr lang="es-ES" altLang="es-MX" sz="1600">
              <a:latin typeface="Comic Sans MS" pitchFamily="66" charset="0"/>
            </a:endParaRPr>
          </a:p>
        </p:txBody>
      </p:sp>
      <p:pic>
        <p:nvPicPr>
          <p:cNvPr id="22540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114141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133600"/>
            <a:ext cx="111442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0" y="2060575"/>
            <a:ext cx="11350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71875"/>
            <a:ext cx="11477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3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73463"/>
            <a:ext cx="11652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500438"/>
            <a:ext cx="11985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084763"/>
            <a:ext cx="12065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3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084763"/>
            <a:ext cx="12382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2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971550" y="2676525"/>
            <a:ext cx="7416800" cy="2554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¿De acuerdo a la estructura curricular del MIB, en qué niveles educativos se pueden estudiar módulos diversificados sobre la lectura y escritura de la lengua materna?</a:t>
            </a:r>
            <a:endParaRPr lang="es-ES" altLang="es-MX" sz="3200" dirty="0"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3555" name="1 CuadroTexto"/>
          <p:cNvSpPr txBox="1">
            <a:spLocks noChangeArrowheads="1"/>
          </p:cNvSpPr>
          <p:nvPr/>
        </p:nvSpPr>
        <p:spPr bwMode="auto">
          <a:xfrm>
            <a:off x="504825" y="1282700"/>
            <a:ext cx="7791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MX" altLang="es-MX" sz="2800" b="1">
                <a:cs typeface="Arial" pitchFamily="34" charset="0"/>
              </a:rPr>
              <a:t>El MIB, un modelo completo de </a:t>
            </a:r>
          </a:p>
          <a:p>
            <a:pPr algn="ctr" eaLnBrk="1" hangingPunct="1"/>
            <a:r>
              <a:rPr lang="es-MX" altLang="es-MX" sz="2800" b="1">
                <a:cs typeface="Arial" pitchFamily="34" charset="0"/>
              </a:rPr>
              <a:t>Educación Básica</a:t>
            </a:r>
          </a:p>
        </p:txBody>
      </p:sp>
    </p:spTree>
    <p:extLst>
      <p:ext uri="{BB962C8B-B14F-4D97-AF65-F5344CB8AC3E}">
        <p14:creationId xmlns:p14="http://schemas.microsoft.com/office/powerpoint/2010/main" val="230972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1284288" y="647700"/>
            <a:ext cx="63722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es-MX" altLang="es-MX" sz="2000" b="1">
                <a:cs typeface="Arial" pitchFamily="34" charset="0"/>
              </a:rPr>
              <a:t>El MIB, un modelo completo de Educación Básica</a:t>
            </a:r>
            <a:endParaRPr lang="es-ES" altLang="es-MX" sz="2000" b="1">
              <a:cs typeface="Arial" pitchFamily="34" charset="0"/>
            </a:endParaRPr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1196975"/>
            <a:ext cx="25336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1196975"/>
            <a:ext cx="265112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1196975"/>
            <a:ext cx="262731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5"/>
          <p:cNvSpPr>
            <a:spLocks noChangeArrowheads="1"/>
          </p:cNvSpPr>
          <p:nvPr/>
        </p:nvSpPr>
        <p:spPr bwMode="auto">
          <a:xfrm>
            <a:off x="179388" y="4652963"/>
            <a:ext cx="8893175" cy="18002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27088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35075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4306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s-ES" altLang="es-MX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módulos básicos MIBES 1, 3 y 5 pueden ser diversificados para quienes estén interesados en aprender a leer y escribir la lengua originaria, en paralelo con los estudios del nivel intermedio o avanzado. En este caso el asesor educativo debe ser bilingüe</a:t>
            </a:r>
            <a:r>
              <a:rPr lang="es-ES" altLang="es-MX" sz="2400" dirty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72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>
          <a:xfrm>
            <a:off x="284163" y="536575"/>
            <a:ext cx="8229600" cy="782638"/>
          </a:xfrm>
        </p:spPr>
        <p:txBody>
          <a:bodyPr/>
          <a:lstStyle/>
          <a:p>
            <a:pPr eaLnBrk="1" hangingPunct="1"/>
            <a:r>
              <a:rPr lang="es-ES" altLang="es-MX" sz="3600" b="1" smtClean="0">
                <a:solidFill>
                  <a:srgbClr val="0070C0"/>
                </a:solidFill>
              </a:rPr>
              <a:t>El MIB …</a:t>
            </a:r>
            <a:endParaRPr lang="es-MX" altLang="es-MX" sz="3600" b="1" smtClean="0">
              <a:solidFill>
                <a:srgbClr val="0070C0"/>
              </a:solidFill>
            </a:endParaRPr>
          </a:p>
        </p:txBody>
      </p:sp>
      <p:sp>
        <p:nvSpPr>
          <p:cNvPr id="10243" name="2 Marcador de contenido"/>
          <p:cNvSpPr>
            <a:spLocks noGrp="1"/>
          </p:cNvSpPr>
          <p:nvPr>
            <p:ph idx="1"/>
          </p:nvPr>
        </p:nvSpPr>
        <p:spPr>
          <a:xfrm>
            <a:off x="468313" y="1323975"/>
            <a:ext cx="5483225" cy="2989263"/>
          </a:xfrm>
        </p:spPr>
        <p:txBody>
          <a:bodyPr>
            <a:normAutofit/>
          </a:bodyPr>
          <a:lstStyle/>
          <a:p>
            <a:pPr algn="just" eaLnBrk="1" hangingPunct="1">
              <a:buClr>
                <a:srgbClr val="FF0000"/>
              </a:buClr>
              <a:buSzPct val="130000"/>
            </a:pPr>
            <a:r>
              <a:rPr lang="es-ES" altLang="es-MX" smtClean="0"/>
              <a:t>Se</a:t>
            </a:r>
            <a:r>
              <a:rPr lang="es-ES" altLang="es-MX" b="1" smtClean="0"/>
              <a:t> </a:t>
            </a:r>
            <a:r>
              <a:rPr lang="es-ES" altLang="es-MX" smtClean="0"/>
              <a:t>dirige a las poblaciones hablantes de las diferentes lenguas indígenas (HLI).</a:t>
            </a:r>
          </a:p>
          <a:p>
            <a:pPr algn="just" eaLnBrk="1" hangingPunct="1">
              <a:buClr>
                <a:srgbClr val="FF0000"/>
              </a:buClr>
              <a:buSzPct val="130000"/>
            </a:pPr>
            <a:r>
              <a:rPr lang="es-ES" altLang="es-MX" smtClean="0"/>
              <a:t>Toma en cuenta las características lingüísticas de los educandos, sobre todo para su alfabetización o nivel inicial.</a:t>
            </a:r>
          </a:p>
        </p:txBody>
      </p:sp>
      <p:pic>
        <p:nvPicPr>
          <p:cNvPr id="10244" name="Imagen 70" descr="Indige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323975"/>
            <a:ext cx="27273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84163" y="4305300"/>
            <a:ext cx="8343900" cy="1970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30000"/>
              <a:buFont typeface="Arial" panose="020B0604020202020204" pitchFamily="34" charset="0"/>
              <a:buChar char="•"/>
              <a:defRPr/>
            </a:pPr>
            <a:r>
              <a:rPr lang="es-ES" sz="2600" dirty="0">
                <a:latin typeface="+mn-lt"/>
              </a:rPr>
              <a:t>Se caracteriza por realizar la alfabetización en la lengua indígena, a fin de que sea más fácil transferir esa capacidad al aprendizaje del español como segunda lengua y fomentar un aprendizaje bilingüe.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8828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468313" y="463550"/>
            <a:ext cx="8229600" cy="782638"/>
          </a:xfrm>
        </p:spPr>
        <p:txBody>
          <a:bodyPr/>
          <a:lstStyle/>
          <a:p>
            <a:pPr eaLnBrk="1" hangingPunct="1"/>
            <a:r>
              <a:rPr lang="es-ES" altLang="es-MX" sz="3600" b="1" smtClean="0">
                <a:solidFill>
                  <a:srgbClr val="0070C0"/>
                </a:solidFill>
              </a:rPr>
              <a:t>El MIB</a:t>
            </a:r>
            <a:endParaRPr lang="es-MX" altLang="es-MX" sz="3600" b="1" smtClean="0">
              <a:solidFill>
                <a:srgbClr val="0070C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04838" y="4029075"/>
            <a:ext cx="7802562" cy="2297113"/>
          </a:xfrm>
        </p:spPr>
        <p:txBody>
          <a:bodyPr rtlCol="0">
            <a:normAutofit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rgbClr val="FF0000"/>
              </a:buClr>
              <a:buSzPct val="129000"/>
              <a:buFont typeface="Wingdings 3"/>
              <a:buChar char=""/>
              <a:defRPr/>
            </a:pPr>
            <a:r>
              <a:rPr lang="es-ES" sz="2400" dirty="0" smtClean="0"/>
              <a:t>El </a:t>
            </a:r>
            <a:r>
              <a:rPr lang="es-ES" sz="2400" dirty="0"/>
              <a:t>registro de la persona habrá de hacerse en el SASA-I, indicando </a:t>
            </a:r>
            <a:r>
              <a:rPr lang="es-ES" sz="2400" dirty="0" smtClean="0"/>
              <a:t>el grado de bilingüismo y </a:t>
            </a:r>
            <a:r>
              <a:rPr lang="es-ES" sz="2400" dirty="0"/>
              <a:t>la </a:t>
            </a:r>
            <a:r>
              <a:rPr lang="es-ES" sz="2400" dirty="0" smtClean="0"/>
              <a:t>etnia/lengua específica.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rgbClr val="FF0000"/>
              </a:buClr>
              <a:buSzPct val="129000"/>
              <a:buFont typeface="Wingdings 3"/>
              <a:buChar char=""/>
              <a:defRPr/>
            </a:pPr>
            <a:r>
              <a:rPr lang="es-ES" sz="2400" dirty="0"/>
              <a:t>La atención educativa debe ser realizada por asesores bilingües locales, desde la alfabetización hasta la secundaria.</a:t>
            </a:r>
            <a:endParaRPr lang="es-MX" sz="2400" dirty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s-MX" sz="2400" dirty="0"/>
          </a:p>
        </p:txBody>
      </p:sp>
      <p:grpSp>
        <p:nvGrpSpPr>
          <p:cNvPr id="11268" name="6 Grupo"/>
          <p:cNvGrpSpPr>
            <a:grpSpLocks/>
          </p:cNvGrpSpPr>
          <p:nvPr/>
        </p:nvGrpSpPr>
        <p:grpSpPr bwMode="auto">
          <a:xfrm>
            <a:off x="6275388" y="1497013"/>
            <a:ext cx="2422525" cy="2249487"/>
            <a:chOff x="1229006" y="1109139"/>
            <a:chExt cx="7209924" cy="5302893"/>
          </a:xfrm>
        </p:grpSpPr>
        <p:pic>
          <p:nvPicPr>
            <p:cNvPr id="112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109139"/>
              <a:ext cx="4127390" cy="332797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670425">
              <a:off x="1229006" y="2352620"/>
              <a:ext cx="2973124" cy="39978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10507">
              <a:off x="5478424" y="2504965"/>
              <a:ext cx="2960506" cy="390706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69" name="7 Rectángulo"/>
          <p:cNvSpPr>
            <a:spLocks noChangeArrowheads="1"/>
          </p:cNvSpPr>
          <p:nvPr/>
        </p:nvSpPr>
        <p:spPr bwMode="auto">
          <a:xfrm>
            <a:off x="555625" y="1395413"/>
            <a:ext cx="53816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just">
              <a:buClr>
                <a:srgbClr val="FF0000"/>
              </a:buClr>
              <a:buSzPct val="129000"/>
              <a:buFont typeface="Arial" pitchFamily="34" charset="0"/>
              <a:buChar char="•"/>
            </a:pPr>
            <a:r>
              <a:rPr lang="es-ES" altLang="es-MX" sz="2400">
                <a:latin typeface="Calibri" pitchFamily="34" charset="0"/>
              </a:rPr>
              <a:t>Como la población de origen indígena puede presentar diferentes niveles de conocimiento del español, es necesario al inicio de su incorporación, que se aplique la </a:t>
            </a:r>
            <a:r>
              <a:rPr lang="es-ES" altLang="es-MX" sz="2400" b="1">
                <a:latin typeface="Calibri" pitchFamily="34" charset="0"/>
              </a:rPr>
              <a:t>entrevista inicial</a:t>
            </a:r>
            <a:r>
              <a:rPr lang="es-ES" altLang="es-MX" b="1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6173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55650" y="1628775"/>
            <a:ext cx="7437438" cy="40830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700" b="1" dirty="0">
                <a:latin typeface="Arial" charset="0"/>
              </a:rPr>
              <a:t> </a:t>
            </a:r>
            <a:endParaRPr lang="es-ES" sz="2700" b="1" dirty="0">
              <a:latin typeface="+mn-lt"/>
            </a:endParaRP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MX" altLang="en-US" sz="2600" dirty="0">
                <a:latin typeface="+mn-lt"/>
              </a:rPr>
              <a:t>Integra desde la alfabetización hasta la secundaria.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MX" altLang="en-US" sz="2600" dirty="0">
                <a:latin typeface="+mn-lt"/>
              </a:rPr>
              <a:t>Tiene una estructura</a:t>
            </a:r>
            <a:r>
              <a:rPr lang="es-ES_tradnl" altLang="en-US" sz="2600" dirty="0">
                <a:latin typeface="+mn-lt"/>
              </a:rPr>
              <a:t> modular temática sin secuencia formal.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_tradnl" altLang="en-US" sz="2600" dirty="0">
                <a:latin typeface="+mn-lt"/>
              </a:rPr>
              <a:t>Aborda temas </a:t>
            </a:r>
            <a:r>
              <a:rPr lang="en-US" altLang="en-US" sz="2600" dirty="0" err="1">
                <a:latin typeface="+mn-lt"/>
              </a:rPr>
              <a:t>significativos</a:t>
            </a:r>
            <a:r>
              <a:rPr lang="en-US" altLang="en-US" sz="2600" dirty="0">
                <a:latin typeface="+mn-lt"/>
              </a:rPr>
              <a:t> y </a:t>
            </a:r>
            <a:r>
              <a:rPr lang="en-US" altLang="en-US" sz="2600" dirty="0" err="1">
                <a:latin typeface="+mn-lt"/>
              </a:rPr>
              <a:t>relevantes</a:t>
            </a:r>
            <a:r>
              <a:rPr lang="es-MX" altLang="en-US" sz="2600" dirty="0">
                <a:latin typeface="+mn-lt"/>
              </a:rPr>
              <a:t> y </a:t>
            </a:r>
            <a:r>
              <a:rPr lang="es-ES_tradnl" sz="2600" dirty="0">
                <a:solidFill>
                  <a:srgbClr val="000000"/>
                </a:solidFill>
                <a:latin typeface="+mn-lt"/>
              </a:rPr>
              <a:t>de interés para las personas.</a:t>
            </a:r>
          </a:p>
          <a:p>
            <a:pPr marL="342900" indent="-342900"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sz="2800" dirty="0">
                <a:latin typeface="+mn-lt"/>
              </a:rPr>
              <a:t>Se </a:t>
            </a:r>
            <a:r>
              <a:rPr lang="es-ES" sz="2800" dirty="0">
                <a:solidFill>
                  <a:srgbClr val="FF0000"/>
                </a:solidFill>
                <a:latin typeface="+mn-lt"/>
              </a:rPr>
              <a:t>alfabetiza</a:t>
            </a:r>
            <a:r>
              <a:rPr lang="es-ES" sz="2800" dirty="0">
                <a:latin typeface="+mn-lt"/>
              </a:rPr>
              <a:t> a las personas en la lengua indígena y el español se aprende como segunda lengua.</a:t>
            </a:r>
            <a:endParaRPr lang="es-ES" sz="2700" b="1" dirty="0">
              <a:latin typeface="+mn-lt"/>
            </a:endParaRPr>
          </a:p>
          <a:p>
            <a:pPr marL="457200" indent="-4572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700" b="1" dirty="0">
              <a:latin typeface="+mn-lt"/>
            </a:endParaRPr>
          </a:p>
        </p:txBody>
      </p:sp>
      <p:sp>
        <p:nvSpPr>
          <p:cNvPr id="12291" name="6 Título"/>
          <p:cNvSpPr>
            <a:spLocks noGrp="1"/>
          </p:cNvSpPr>
          <p:nvPr>
            <p:ph type="title"/>
          </p:nvPr>
        </p:nvSpPr>
        <p:spPr>
          <a:xfrm>
            <a:off x="879475" y="404813"/>
            <a:ext cx="8229600" cy="787400"/>
          </a:xfrm>
        </p:spPr>
        <p:txBody>
          <a:bodyPr anchor="t"/>
          <a:lstStyle/>
          <a:p>
            <a:pPr eaLnBrk="1" hangingPunct="1"/>
            <a:r>
              <a:rPr lang="es-MX" altLang="es-MX" b="1" smtClean="0"/>
              <a:t>CARACTERÍSTICAS DEL MIB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827088" y="1341438"/>
            <a:ext cx="743743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0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-26988" y="6350"/>
            <a:ext cx="9144001" cy="6858000"/>
            <a:chOff x="0" y="0"/>
            <a:chExt cx="5760" cy="4320"/>
          </a:xfrm>
        </p:grpSpPr>
        <p:pic>
          <p:nvPicPr>
            <p:cNvPr id="1331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20" name="Group 4"/>
            <p:cNvGrpSpPr>
              <a:grpSpLocks/>
            </p:cNvGrpSpPr>
            <p:nvPr/>
          </p:nvGrpSpPr>
          <p:grpSpPr bwMode="auto">
            <a:xfrm>
              <a:off x="1472" y="1026"/>
              <a:ext cx="3449" cy="1365"/>
              <a:chOff x="1472" y="1026"/>
              <a:chExt cx="3449" cy="1365"/>
            </a:xfrm>
          </p:grpSpPr>
          <p:sp>
            <p:nvSpPr>
              <p:cNvPr id="13321" name="Rectangle 5"/>
              <p:cNvSpPr>
                <a:spLocks noChangeArrowheads="1"/>
              </p:cNvSpPr>
              <p:nvPr/>
            </p:nvSpPr>
            <p:spPr bwMode="auto">
              <a:xfrm>
                <a:off x="2083" y="1241"/>
                <a:ext cx="517" cy="148"/>
              </a:xfrm>
              <a:prstGeom prst="rect">
                <a:avLst/>
              </a:prstGeom>
              <a:solidFill>
                <a:srgbClr val="DF0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s-ES" altLang="es-MX" sz="600">
                    <a:solidFill>
                      <a:schemeClr val="bg1"/>
                    </a:solidFill>
                  </a:rPr>
                  <a:t>Un hogar sin violencia</a:t>
                </a:r>
              </a:p>
            </p:txBody>
          </p:sp>
          <p:sp>
            <p:nvSpPr>
              <p:cNvPr id="13322" name="Rectangle 6"/>
              <p:cNvSpPr>
                <a:spLocks noChangeArrowheads="1"/>
              </p:cNvSpPr>
              <p:nvPr/>
            </p:nvSpPr>
            <p:spPr bwMode="auto">
              <a:xfrm>
                <a:off x="1472" y="1731"/>
                <a:ext cx="592" cy="226"/>
              </a:xfrm>
              <a:prstGeom prst="rect">
                <a:avLst/>
              </a:prstGeom>
              <a:solidFill>
                <a:srgbClr val="CF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es-MX" altLang="es-MX" sz="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23" name="Rectangle 7"/>
              <p:cNvSpPr>
                <a:spLocks noChangeArrowheads="1"/>
              </p:cNvSpPr>
              <p:nvPr/>
            </p:nvSpPr>
            <p:spPr bwMode="auto">
              <a:xfrm>
                <a:off x="2590" y="1389"/>
                <a:ext cx="592" cy="1002"/>
              </a:xfrm>
              <a:prstGeom prst="rect">
                <a:avLst/>
              </a:prstGeom>
              <a:solidFill>
                <a:srgbClr val="CF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es-MX" altLang="es-MX" sz="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24" name="Rectangle 8"/>
              <p:cNvSpPr>
                <a:spLocks noChangeArrowheads="1"/>
              </p:cNvSpPr>
              <p:nvPr/>
            </p:nvSpPr>
            <p:spPr bwMode="auto">
              <a:xfrm>
                <a:off x="3762" y="1425"/>
                <a:ext cx="512" cy="187"/>
              </a:xfrm>
              <a:prstGeom prst="rect">
                <a:avLst/>
              </a:prstGeom>
              <a:solidFill>
                <a:srgbClr val="DF0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s-ES" altLang="es-MX" sz="600">
                    <a:solidFill>
                      <a:schemeClr val="bg1"/>
                    </a:solidFill>
                  </a:rPr>
                  <a:t>Organizo mi bolsillo y las finanzas</a:t>
                </a:r>
                <a:br>
                  <a:rPr lang="es-ES" altLang="es-MX" sz="600">
                    <a:solidFill>
                      <a:schemeClr val="bg1"/>
                    </a:solidFill>
                  </a:rPr>
                </a:br>
                <a:r>
                  <a:rPr lang="es-ES" altLang="es-MX" sz="600">
                    <a:solidFill>
                      <a:schemeClr val="bg1"/>
                    </a:solidFill>
                  </a:rPr>
                  <a:t> familiares</a:t>
                </a:r>
              </a:p>
            </p:txBody>
          </p:sp>
          <p:sp>
            <p:nvSpPr>
              <p:cNvPr id="13325" name="Rectangle 9"/>
              <p:cNvSpPr>
                <a:spLocks noChangeArrowheads="1"/>
              </p:cNvSpPr>
              <p:nvPr/>
            </p:nvSpPr>
            <p:spPr bwMode="auto">
              <a:xfrm>
                <a:off x="3742" y="1389"/>
                <a:ext cx="544" cy="227"/>
              </a:xfrm>
              <a:prstGeom prst="rect">
                <a:avLst/>
              </a:prstGeom>
              <a:solidFill>
                <a:srgbClr val="CF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es-MX" altLang="es-MX" sz="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26" name="Rectangle 10"/>
              <p:cNvSpPr>
                <a:spLocks noChangeArrowheads="1"/>
              </p:cNvSpPr>
              <p:nvPr/>
            </p:nvSpPr>
            <p:spPr bwMode="auto">
              <a:xfrm>
                <a:off x="4320" y="1026"/>
                <a:ext cx="544" cy="363"/>
              </a:xfrm>
              <a:prstGeom prst="rect">
                <a:avLst/>
              </a:prstGeom>
              <a:solidFill>
                <a:srgbClr val="CF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es-MX" altLang="es-MX" sz="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27" name="Rectangle 11"/>
              <p:cNvSpPr>
                <a:spLocks noChangeArrowheads="1"/>
              </p:cNvSpPr>
              <p:nvPr/>
            </p:nvSpPr>
            <p:spPr bwMode="auto">
              <a:xfrm>
                <a:off x="4286" y="1416"/>
                <a:ext cx="635" cy="635"/>
              </a:xfrm>
              <a:prstGeom prst="rect">
                <a:avLst/>
              </a:prstGeom>
              <a:solidFill>
                <a:srgbClr val="CFE7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endParaRPr lang="es-MX" altLang="es-MX" sz="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28" name="Rectangle 12"/>
              <p:cNvSpPr>
                <a:spLocks noChangeArrowheads="1"/>
              </p:cNvSpPr>
              <p:nvPr/>
            </p:nvSpPr>
            <p:spPr bwMode="auto">
              <a:xfrm>
                <a:off x="3198" y="1525"/>
                <a:ext cx="517" cy="227"/>
              </a:xfrm>
              <a:prstGeom prst="rect">
                <a:avLst/>
              </a:prstGeom>
              <a:solidFill>
                <a:srgbClr val="DF0B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s-ES" altLang="es-MX" sz="600">
                    <a:solidFill>
                      <a:schemeClr val="bg1"/>
                    </a:solidFill>
                  </a:rPr>
                  <a:t>Organizo mi bolsillo y las finanzas </a:t>
                </a:r>
                <a:br>
                  <a:rPr lang="es-ES" altLang="es-MX" sz="600">
                    <a:solidFill>
                      <a:schemeClr val="bg1"/>
                    </a:solidFill>
                  </a:rPr>
                </a:br>
                <a:r>
                  <a:rPr lang="es-ES" altLang="es-MX" sz="600">
                    <a:solidFill>
                      <a:schemeClr val="bg1"/>
                    </a:solidFill>
                  </a:rPr>
                  <a:t>familiares</a:t>
                </a:r>
              </a:p>
            </p:txBody>
          </p:sp>
        </p:grpSp>
      </p:grpSp>
      <p:sp>
        <p:nvSpPr>
          <p:cNvPr id="13315" name="AutoShape 8"/>
          <p:cNvSpPr>
            <a:spLocks noChangeArrowheads="1"/>
          </p:cNvSpPr>
          <p:nvPr/>
        </p:nvSpPr>
        <p:spPr bwMode="auto">
          <a:xfrm>
            <a:off x="6011863" y="2349500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altLang="es-MX" sz="800" b="1">
                <a:cs typeface="Arial" pitchFamily="34" charset="0"/>
              </a:rPr>
              <a:t>MIBES 1</a:t>
            </a:r>
            <a:endParaRPr lang="es-ES" altLang="es-MX" sz="800" b="1">
              <a:cs typeface="Arial" pitchFamily="34" charset="0"/>
            </a:endParaRPr>
          </a:p>
        </p:txBody>
      </p:sp>
      <p:sp>
        <p:nvSpPr>
          <p:cNvPr id="13316" name="AutoShape 8"/>
          <p:cNvSpPr>
            <a:spLocks noChangeArrowheads="1"/>
          </p:cNvSpPr>
          <p:nvPr/>
        </p:nvSpPr>
        <p:spPr bwMode="auto">
          <a:xfrm>
            <a:off x="6011863" y="2887663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altLang="es-MX" sz="800" b="1">
                <a:cs typeface="Arial" pitchFamily="34" charset="0"/>
              </a:rPr>
              <a:t>MIBES 3</a:t>
            </a:r>
            <a:endParaRPr lang="es-ES" altLang="es-MX" sz="800" b="1">
              <a:cs typeface="Arial" pitchFamily="34" charset="0"/>
            </a:endParaRPr>
          </a:p>
        </p:txBody>
      </p:sp>
      <p:sp>
        <p:nvSpPr>
          <p:cNvPr id="13317" name="AutoShape 8"/>
          <p:cNvSpPr>
            <a:spLocks noChangeArrowheads="1"/>
          </p:cNvSpPr>
          <p:nvPr/>
        </p:nvSpPr>
        <p:spPr bwMode="auto">
          <a:xfrm>
            <a:off x="6948488" y="2887663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altLang="es-MX" sz="800" b="1">
                <a:cs typeface="Arial" pitchFamily="34" charset="0"/>
              </a:rPr>
              <a:t>MIBES 5</a:t>
            </a:r>
            <a:endParaRPr lang="es-ES" altLang="es-MX" sz="800" b="1">
              <a:cs typeface="Arial" pitchFamily="34" charset="0"/>
            </a:endParaRPr>
          </a:p>
        </p:txBody>
      </p:sp>
      <p:sp>
        <p:nvSpPr>
          <p:cNvPr id="13318" name="Rectangle 17"/>
          <p:cNvSpPr>
            <a:spLocks noChangeArrowheads="1"/>
          </p:cNvSpPr>
          <p:nvPr/>
        </p:nvSpPr>
        <p:spPr bwMode="auto">
          <a:xfrm>
            <a:off x="0" y="6669088"/>
            <a:ext cx="9088438" cy="195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 altLang="es-MX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67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8313" y="2276475"/>
            <a:ext cx="5040312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Inicial (Alfabetización funcional)</a:t>
            </a:r>
            <a:endParaRPr lang="en-US" sz="2000" dirty="0"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92125" y="3573463"/>
            <a:ext cx="5087938" cy="10080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Intermedio (Completa la primaria)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39750" y="5157788"/>
            <a:ext cx="5040313" cy="863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Avanzado</a:t>
            </a:r>
            <a:endParaRPr 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011863" y="2278063"/>
            <a:ext cx="2689225" cy="23034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/>
              <a:t>PRIMARIA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6011863" y="5157788"/>
            <a:ext cx="2689225" cy="863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/>
              <a:t>SECUNDARIA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873125" y="1924050"/>
            <a:ext cx="74374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8" name="26 Rectángulo"/>
          <p:cNvSpPr>
            <a:spLocks noChangeArrowheads="1"/>
          </p:cNvSpPr>
          <p:nvPr/>
        </p:nvSpPr>
        <p:spPr bwMode="auto">
          <a:xfrm>
            <a:off x="1627188" y="1268413"/>
            <a:ext cx="5478462" cy="5238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altLang="es-MX" sz="2800" b="1" dirty="0" smtClean="0">
                <a:latin typeface="+mn-lt"/>
                <a:cs typeface="Arial" pitchFamily="34" charset="0"/>
              </a:rPr>
              <a:t>EL MIB SE ESTRUCTURA </a:t>
            </a:r>
            <a:r>
              <a:rPr lang="es-ES" altLang="es-MX" sz="2800" b="1" dirty="0">
                <a:latin typeface="+mn-lt"/>
                <a:cs typeface="Arial" pitchFamily="34" charset="0"/>
              </a:rPr>
              <a:t>EN NIVELES</a:t>
            </a:r>
          </a:p>
        </p:txBody>
      </p:sp>
    </p:spTree>
    <p:extLst>
      <p:ext uri="{BB962C8B-B14F-4D97-AF65-F5344CB8AC3E}">
        <p14:creationId xmlns:p14="http://schemas.microsoft.com/office/powerpoint/2010/main" val="109315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6 Grupo"/>
          <p:cNvGrpSpPr>
            <a:grpSpLocks/>
          </p:cNvGrpSpPr>
          <p:nvPr/>
        </p:nvGrpSpPr>
        <p:grpSpPr bwMode="auto">
          <a:xfrm>
            <a:off x="947738" y="2352675"/>
            <a:ext cx="5672137" cy="2060575"/>
            <a:chOff x="1536700" y="2022475"/>
            <a:chExt cx="5672088" cy="2061085"/>
          </a:xfrm>
        </p:grpSpPr>
        <p:grpSp>
          <p:nvGrpSpPr>
            <p:cNvPr id="15374" name="5 Grupo"/>
            <p:cNvGrpSpPr>
              <a:grpSpLocks/>
            </p:cNvGrpSpPr>
            <p:nvPr/>
          </p:nvGrpSpPr>
          <p:grpSpPr bwMode="auto">
            <a:xfrm>
              <a:off x="1536700" y="2022475"/>
              <a:ext cx="5672088" cy="2057910"/>
              <a:chOff x="1536700" y="2022475"/>
              <a:chExt cx="5672088" cy="2057910"/>
            </a:xfrm>
          </p:grpSpPr>
          <p:grpSp>
            <p:nvGrpSpPr>
              <p:cNvPr id="15376" name="4 Grupo"/>
              <p:cNvGrpSpPr>
                <a:grpSpLocks/>
              </p:cNvGrpSpPr>
              <p:nvPr/>
            </p:nvGrpSpPr>
            <p:grpSpPr bwMode="auto">
              <a:xfrm>
                <a:off x="1536700" y="2022475"/>
                <a:ext cx="5672088" cy="2057910"/>
                <a:chOff x="1536700" y="2022475"/>
                <a:chExt cx="5672088" cy="2057910"/>
              </a:xfrm>
            </p:grpSpPr>
            <p:pic>
              <p:nvPicPr>
                <p:cNvPr id="15378" name="Picture 4" descr="C:\Users\luzma\AppData\Local\Microsoft\Windows\Temporary Internet Files\Content.IE5\KI5CM0YF\mibes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6700" y="2022475"/>
                  <a:ext cx="2370138" cy="1344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" name="14 Rectángulo"/>
                <p:cNvSpPr/>
                <p:nvPr/>
              </p:nvSpPr>
              <p:spPr bwMode="auto">
                <a:xfrm>
                  <a:off x="5345079" y="2051057"/>
                  <a:ext cx="1839897" cy="854286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2</a:t>
                  </a:r>
                </a:p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Hablemos </a:t>
                  </a:r>
                </a:p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español </a:t>
                  </a:r>
                </a:p>
              </p:txBody>
            </p:sp>
            <p:sp>
              <p:nvSpPr>
                <p:cNvPr id="16" name="15 Rectángulo"/>
                <p:cNvSpPr/>
                <p:nvPr/>
              </p:nvSpPr>
              <p:spPr bwMode="auto">
                <a:xfrm>
                  <a:off x="5321267" y="3208631"/>
                  <a:ext cx="1887521" cy="871753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4</a:t>
                  </a:r>
                </a:p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Empiezo a </a:t>
                  </a:r>
                </a:p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leer y escribir </a:t>
                  </a:r>
                </a:p>
                <a:p>
                  <a:pPr algn="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el español</a:t>
                  </a:r>
                  <a:r>
                    <a:rPr lang="es-MX" dirty="0"/>
                    <a:t> </a:t>
                  </a:r>
                </a:p>
              </p:txBody>
            </p:sp>
          </p:grpSp>
          <p:pic>
            <p:nvPicPr>
              <p:cNvPr id="15377" name="Picture 2" descr="C:\Users\luzma\AppData\Local\Microsoft\Windows\Temporary Internet Files\Content.IE5\KI5CM0YF\Nacional MIBES 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7055" y="2051290"/>
                <a:ext cx="738187" cy="87153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375" name="Picture 3" descr="C:\Users\luzma\AppData\Local\Microsoft\Windows\Temporary Internet Files\Content.IE5\KI5CM0YF\Nacional MIBES 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7147" y="3208847"/>
              <a:ext cx="739775" cy="87471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363" name="Picture 27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463" y="2654300"/>
            <a:ext cx="749300" cy="884238"/>
          </a:xfrm>
        </p:spPr>
      </p:pic>
      <p:grpSp>
        <p:nvGrpSpPr>
          <p:cNvPr id="6" name="17 Grupo"/>
          <p:cNvGrpSpPr>
            <a:grpSpLocks/>
          </p:cNvGrpSpPr>
          <p:nvPr/>
        </p:nvGrpSpPr>
        <p:grpSpPr bwMode="auto">
          <a:xfrm>
            <a:off x="654050" y="3975100"/>
            <a:ext cx="4953000" cy="2746375"/>
            <a:chOff x="5353050" y="2092325"/>
            <a:chExt cx="4953556" cy="2745863"/>
          </a:xfrm>
        </p:grpSpPr>
        <p:pic>
          <p:nvPicPr>
            <p:cNvPr id="15372" name="Picture 6" descr="C:\Users\luzma\AppData\Local\Microsoft\Windows\Temporary Internet Files\Content.IE5\KI5CM0YF\mibes5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5930" y="3343957"/>
              <a:ext cx="2600676" cy="1494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5" descr="C:\Users\luzma\AppData\Local\Microsoft\Windows\Temporary Internet Files\Content.IE5\KI5CM0YF\mibes3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050" y="2092325"/>
              <a:ext cx="2600676" cy="1579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5" name="2 CuadroTexto"/>
          <p:cNvSpPr txBox="1">
            <a:spLocks noChangeArrowheads="1"/>
          </p:cNvSpPr>
          <p:nvPr/>
        </p:nvSpPr>
        <p:spPr bwMode="auto">
          <a:xfrm>
            <a:off x="947738" y="1298575"/>
            <a:ext cx="2352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sz="2000" b="1">
                <a:latin typeface="Calibri" pitchFamily="34" charset="0"/>
              </a:rPr>
              <a:t>Alfabetización en lengua indígena</a:t>
            </a:r>
          </a:p>
        </p:txBody>
      </p:sp>
      <p:sp>
        <p:nvSpPr>
          <p:cNvPr id="15366" name="22 CuadroTexto"/>
          <p:cNvSpPr txBox="1">
            <a:spLocks noChangeArrowheads="1"/>
          </p:cNvSpPr>
          <p:nvPr/>
        </p:nvSpPr>
        <p:spPr bwMode="auto">
          <a:xfrm>
            <a:off x="4559300" y="1398588"/>
            <a:ext cx="3170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sz="2000" b="1">
                <a:latin typeface="Calibri" pitchFamily="34" charset="0"/>
              </a:rPr>
              <a:t>Aprendizaje del español como segunda lengua</a:t>
            </a:r>
          </a:p>
        </p:txBody>
      </p:sp>
      <p:grpSp>
        <p:nvGrpSpPr>
          <p:cNvPr id="15367" name="7 Grupo"/>
          <p:cNvGrpSpPr>
            <a:grpSpLocks/>
          </p:cNvGrpSpPr>
          <p:nvPr/>
        </p:nvGrpSpPr>
        <p:grpSpPr bwMode="auto">
          <a:xfrm>
            <a:off x="633413" y="4395788"/>
            <a:ext cx="5334000" cy="2262187"/>
            <a:chOff x="2105827" y="3373483"/>
            <a:chExt cx="7290076" cy="2263601"/>
          </a:xfrm>
        </p:grpSpPr>
        <p:pic>
          <p:nvPicPr>
            <p:cNvPr id="15370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5827" y="3373483"/>
              <a:ext cx="680140" cy="864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5762" y="4699160"/>
              <a:ext cx="680141" cy="937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3 CuadroTexto"/>
          <p:cNvSpPr txBox="1">
            <a:spLocks noChangeArrowheads="1"/>
          </p:cNvSpPr>
          <p:nvPr/>
        </p:nvSpPr>
        <p:spPr bwMode="auto">
          <a:xfrm>
            <a:off x="5300663" y="4764088"/>
            <a:ext cx="2819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s-MX" altLang="es-MX" b="1">
                <a:latin typeface="Calibri" pitchFamily="34" charset="0"/>
              </a:rPr>
              <a:t>Fortalece la lectura y escritura en ambas lenguas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082925" y="234950"/>
            <a:ext cx="34321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Módulos del Nivel inicial del MIB</a:t>
            </a:r>
          </a:p>
        </p:txBody>
      </p:sp>
    </p:spTree>
    <p:extLst>
      <p:ext uri="{BB962C8B-B14F-4D97-AF65-F5344CB8AC3E}">
        <p14:creationId xmlns:p14="http://schemas.microsoft.com/office/powerpoint/2010/main" val="292632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908175" y="234950"/>
            <a:ext cx="604837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Módulos del Nivel </a:t>
            </a:r>
            <a:r>
              <a:rPr lang="es-MX" sz="28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Intermedio</a:t>
            </a:r>
            <a:r>
              <a:rPr lang="es-MX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 del MIB</a:t>
            </a:r>
          </a:p>
        </p:txBody>
      </p:sp>
      <p:pic>
        <p:nvPicPr>
          <p:cNvPr id="1638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933825"/>
            <a:ext cx="1928812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96975"/>
            <a:ext cx="194468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975"/>
            <a:ext cx="1871663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074738"/>
            <a:ext cx="2135187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860800"/>
            <a:ext cx="196691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60800"/>
            <a:ext cx="19431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268413"/>
            <a:ext cx="18716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6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ChangeArrowheads="1"/>
          </p:cNvSpPr>
          <p:nvPr/>
        </p:nvSpPr>
        <p:spPr bwMode="auto">
          <a:xfrm>
            <a:off x="395288" y="692150"/>
            <a:ext cx="8424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s-ES" altLang="es-MX" b="1"/>
              <a:t>Continuidad de los Módulos  del nivel intermedio </a:t>
            </a:r>
          </a:p>
          <a:p>
            <a:pPr algn="ctr">
              <a:buFont typeface="Wingdings" pitchFamily="2" charset="2"/>
              <a:buNone/>
            </a:pPr>
            <a:r>
              <a:rPr lang="es-ES" altLang="es-MX" b="1"/>
              <a:t>Propuesta </a:t>
            </a:r>
          </a:p>
        </p:txBody>
      </p:sp>
      <p:sp>
        <p:nvSpPr>
          <p:cNvPr id="17411" name="Rectangle 12"/>
          <p:cNvSpPr>
            <a:spLocks noChangeArrowheads="1"/>
          </p:cNvSpPr>
          <p:nvPr/>
        </p:nvSpPr>
        <p:spPr bwMode="auto">
          <a:xfrm>
            <a:off x="179388" y="1268413"/>
            <a:ext cx="86407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s-ES" altLang="es-MX" sz="2000" b="1">
                <a:solidFill>
                  <a:srgbClr val="F06C6C"/>
                </a:solidFill>
              </a:rPr>
              <a:t>EJE MATEMÁTICAS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es-ES" altLang="es-MX" b="1"/>
              <a:t> En el nivel inicial no estudiaron ningún módulo del área de matemáticas, se sugiere:</a:t>
            </a:r>
          </a:p>
        </p:txBody>
      </p:sp>
      <p:sp>
        <p:nvSpPr>
          <p:cNvPr id="17412" name="AutoShape 14"/>
          <p:cNvSpPr>
            <a:spLocks noChangeArrowheads="1"/>
          </p:cNvSpPr>
          <p:nvPr/>
        </p:nvSpPr>
        <p:spPr bwMode="auto">
          <a:xfrm>
            <a:off x="395288" y="2636838"/>
            <a:ext cx="1727200" cy="865187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F06C6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Iniciar con:</a:t>
            </a:r>
          </a:p>
        </p:txBody>
      </p:sp>
      <p:sp>
        <p:nvSpPr>
          <p:cNvPr id="17413" name="AutoShape 15"/>
          <p:cNvSpPr>
            <a:spLocks noChangeArrowheads="1"/>
          </p:cNvSpPr>
          <p:nvPr/>
        </p:nvSpPr>
        <p:spPr bwMode="auto">
          <a:xfrm>
            <a:off x="5076825" y="2708275"/>
            <a:ext cx="1727200" cy="865188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F06C6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Continuar con:</a:t>
            </a:r>
          </a:p>
        </p:txBody>
      </p:sp>
      <p:sp>
        <p:nvSpPr>
          <p:cNvPr id="17414" name="AutoShape 17"/>
          <p:cNvSpPr>
            <a:spLocks noChangeArrowheads="1"/>
          </p:cNvSpPr>
          <p:nvPr/>
        </p:nvSpPr>
        <p:spPr bwMode="auto">
          <a:xfrm>
            <a:off x="2359025" y="4652963"/>
            <a:ext cx="1727200" cy="865187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F06C6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altLang="es-MX" sz="1400">
                <a:latin typeface="Comic Sans MS" pitchFamily="66" charset="0"/>
              </a:rPr>
              <a:t>Terminemos con:</a:t>
            </a:r>
          </a:p>
        </p:txBody>
      </p:sp>
      <p:pic>
        <p:nvPicPr>
          <p:cNvPr id="1741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2492375"/>
            <a:ext cx="155098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075" y="2636838"/>
            <a:ext cx="15652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0" y="4079875"/>
            <a:ext cx="17081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9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yacencia">
  <a:themeElements>
    <a:clrScheme name="Adyace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yace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0</TotalTime>
  <Words>563</Words>
  <Application>Microsoft Office PowerPoint</Application>
  <PresentationFormat>Presentación en pantalla (4:3)</PresentationFormat>
  <Paragraphs>94</Paragraphs>
  <Slides>16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Adyacencia</vt:lpstr>
      <vt:lpstr>Presentación de PowerPoint</vt:lpstr>
      <vt:lpstr>El MIB …</vt:lpstr>
      <vt:lpstr>El MIB</vt:lpstr>
      <vt:lpstr>CARACTERÍSTICAS DEL MIB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ELY</dc:creator>
  <cp:lastModifiedBy>ELY</cp:lastModifiedBy>
  <cp:revision>1</cp:revision>
  <dcterms:created xsi:type="dcterms:W3CDTF">2015-07-22T02:33:48Z</dcterms:created>
  <dcterms:modified xsi:type="dcterms:W3CDTF">2015-07-22T02:35:49Z</dcterms:modified>
</cp:coreProperties>
</file>