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619250" y="44450"/>
            <a:ext cx="63357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1200">
                <a:latin typeface="Modern No. 20" pitchFamily="18" charset="0"/>
              </a:rPr>
              <a:t>GUÍA PARA LA APLICACIÓN DEL DIAGNÓSTICO PARA  LOS EDUCANDOS</a:t>
            </a:r>
          </a:p>
          <a:p>
            <a:pPr algn="ctr" eaLnBrk="1" hangingPunct="1">
              <a:spcBef>
                <a:spcPct val="50000"/>
              </a:spcBef>
            </a:pPr>
            <a:r>
              <a:rPr lang="es-ES" altLang="es-MX" sz="1200">
                <a:latin typeface="Modern No. 20" pitchFamily="18" charset="0"/>
              </a:rPr>
              <a:t>QUE INCIAN LA PRIMARIA EN EL MIB </a:t>
            </a:r>
          </a:p>
        </p:txBody>
      </p:sp>
      <p:sp>
        <p:nvSpPr>
          <p:cNvPr id="2051" name="AutoShape 7"/>
          <p:cNvSpPr>
            <a:spLocks noChangeArrowheads="1"/>
          </p:cNvSpPr>
          <p:nvPr/>
        </p:nvSpPr>
        <p:spPr bwMode="auto">
          <a:xfrm>
            <a:off x="182563" y="1270000"/>
            <a:ext cx="4029075" cy="431800"/>
          </a:xfrm>
          <a:prstGeom prst="roundRect">
            <a:avLst>
              <a:gd name="adj" fmla="val 16667"/>
            </a:avLst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altLang="es-MX" sz="1000">
                <a:latin typeface="Modern No. 20" pitchFamily="18" charset="0"/>
              </a:rPr>
              <a:t>Indica al educando que en una hoja de su cuaderno escriba los siguientes datos personales. Deja que cada educando se tome su tiempo para escribir: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1763713" y="838200"/>
            <a:ext cx="14160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1200">
                <a:latin typeface="Modern No. 20" pitchFamily="18" charset="0"/>
              </a:rPr>
              <a:t>ACTIVIDADES</a:t>
            </a:r>
          </a:p>
        </p:txBody>
      </p:sp>
      <p:sp>
        <p:nvSpPr>
          <p:cNvPr id="2053" name="AutoShape 9"/>
          <p:cNvSpPr>
            <a:spLocks noChangeArrowheads="1"/>
          </p:cNvSpPr>
          <p:nvPr/>
        </p:nvSpPr>
        <p:spPr bwMode="auto">
          <a:xfrm>
            <a:off x="123825" y="1725613"/>
            <a:ext cx="4087813" cy="177482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Apellido paterno: _____________________________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Apellido materno: _____________________________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Nombre (s): _________________________________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Estado civil: _______________________________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Ocupación: ________________________________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Lugar de nacimiento: __________________________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Edad: 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Delegación o municipio: _________________________</a:t>
            </a: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Estado: __________________________________</a:t>
            </a:r>
          </a:p>
        </p:txBody>
      </p:sp>
      <p:sp>
        <p:nvSpPr>
          <p:cNvPr id="2054" name="AutoShape 10"/>
          <p:cNvSpPr>
            <a:spLocks noChangeArrowheads="1"/>
          </p:cNvSpPr>
          <p:nvPr/>
        </p:nvSpPr>
        <p:spPr bwMode="auto">
          <a:xfrm>
            <a:off x="111125" y="3644900"/>
            <a:ext cx="4173538" cy="647700"/>
          </a:xfrm>
          <a:prstGeom prst="roundRect">
            <a:avLst>
              <a:gd name="adj" fmla="val 16667"/>
            </a:avLst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altLang="es-MX" sz="1000">
                <a:latin typeface="Modern No. 20" pitchFamily="18" charset="0"/>
              </a:rPr>
              <a:t>En otra  hoja de su cuaderno díctale el siguiente recado e indícale que debe responderlo, escribiendo la contestación en la misma hoja o en otra. Deja que cada educando se tome su tiempo para escribir el recado, el que deberá leer en voz alta:</a:t>
            </a:r>
          </a:p>
        </p:txBody>
      </p:sp>
      <p:sp>
        <p:nvSpPr>
          <p:cNvPr id="2055" name="AutoShape 11"/>
          <p:cNvSpPr>
            <a:spLocks noChangeArrowheads="1"/>
          </p:cNvSpPr>
          <p:nvPr/>
        </p:nvSpPr>
        <p:spPr bwMode="auto">
          <a:xfrm>
            <a:off x="44450" y="4437063"/>
            <a:ext cx="4173538" cy="11985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just"/>
            <a:r>
              <a:rPr lang="es-ES" altLang="es-MX" sz="1000">
                <a:latin typeface="Modern No. 20" pitchFamily="18" charset="0"/>
              </a:rPr>
              <a:t>Hermano(a)</a:t>
            </a:r>
          </a:p>
          <a:p>
            <a:pPr algn="r"/>
            <a:r>
              <a:rPr lang="es-ES" altLang="es-MX" sz="1000">
                <a:latin typeface="Modern No. 20" pitchFamily="18" charset="0"/>
              </a:rPr>
              <a:t>30 de agosto de 2011(Díctale una fecha actual)</a:t>
            </a:r>
          </a:p>
          <a:p>
            <a:pPr algn="just"/>
            <a:endParaRPr lang="es-ES" altLang="es-MX" sz="1000">
              <a:latin typeface="Modern No. 20" pitchFamily="18" charset="0"/>
            </a:endParaRPr>
          </a:p>
          <a:p>
            <a:pPr algn="just"/>
            <a:r>
              <a:rPr lang="es-ES" altLang="es-MX" sz="1000">
                <a:solidFill>
                  <a:srgbClr val="FF0000"/>
                </a:solidFill>
                <a:latin typeface="Modern No. 20" pitchFamily="18" charset="0"/>
              </a:rPr>
              <a:t>Vine a buscarte y no te encontré., déjame la lista de las cosas que compraré para ti, en un rato más voy al mercado.</a:t>
            </a:r>
          </a:p>
          <a:p>
            <a:pPr algn="r"/>
            <a:endParaRPr lang="es-ES" altLang="es-MX" sz="1000">
              <a:latin typeface="Modern No. 20" pitchFamily="18" charset="0"/>
            </a:endParaRPr>
          </a:p>
          <a:p>
            <a:pPr algn="r"/>
            <a:r>
              <a:rPr lang="es-ES" altLang="es-MX" sz="1000">
                <a:latin typeface="Modern No. 20" pitchFamily="18" charset="0"/>
              </a:rPr>
              <a:t>Tu hermano Fili</a:t>
            </a:r>
          </a:p>
          <a:p>
            <a:pPr algn="r"/>
            <a:endParaRPr lang="es-ES" altLang="es-MX" sz="1000">
              <a:latin typeface="Modern No. 20" pitchFamily="18" charset="0"/>
            </a:endParaRPr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5651500" y="765175"/>
            <a:ext cx="33845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" altLang="es-MX" sz="1200">
                <a:latin typeface="Modern No. 20" pitchFamily="18" charset="0"/>
              </a:rPr>
              <a:t>LO QUE DEBES OBSERVAR Y REVISAR EN LA REALIZACIÓN DE LAS ACTIVIDADES</a:t>
            </a:r>
          </a:p>
        </p:txBody>
      </p:sp>
      <p:pic>
        <p:nvPicPr>
          <p:cNvPr id="2057" name="Picture 14" descr="Teacher-Cla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96"/>
          <a:stretch>
            <a:fillRect/>
          </a:stretch>
        </p:blipFill>
        <p:spPr bwMode="auto">
          <a:xfrm>
            <a:off x="68263" y="650875"/>
            <a:ext cx="137636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aest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8" t="7396" r="22491" b="59663"/>
          <a:stretch>
            <a:fillRect/>
          </a:stretch>
        </p:blipFill>
        <p:spPr bwMode="auto">
          <a:xfrm>
            <a:off x="4859338" y="620713"/>
            <a:ext cx="792162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AutoShape 18"/>
          <p:cNvSpPr>
            <a:spLocks noChangeArrowheads="1"/>
          </p:cNvSpPr>
          <p:nvPr/>
        </p:nvSpPr>
        <p:spPr bwMode="auto">
          <a:xfrm>
            <a:off x="4776788" y="1268413"/>
            <a:ext cx="4187825" cy="431800"/>
          </a:xfrm>
          <a:prstGeom prst="roundRect">
            <a:avLst>
              <a:gd name="adj" fmla="val 16667"/>
            </a:avLst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altLang="es-MX" sz="1000">
                <a:latin typeface="Modern No. 20" pitchFamily="18" charset="0"/>
              </a:rPr>
              <a:t>Tacha la forma en que el educando realizó la actividad.</a:t>
            </a:r>
          </a:p>
        </p:txBody>
      </p:sp>
      <p:graphicFrame>
        <p:nvGraphicFramePr>
          <p:cNvPr id="2158" name="Group 110"/>
          <p:cNvGraphicFramePr>
            <a:graphicFrameLocks noGrp="1"/>
          </p:cNvGraphicFramePr>
          <p:nvPr/>
        </p:nvGraphicFramePr>
        <p:xfrm>
          <a:off x="4572000" y="1844675"/>
          <a:ext cx="4392613" cy="1370024"/>
        </p:xfrm>
        <a:graphic>
          <a:graphicData uri="http://schemas.openxmlformats.org/drawingml/2006/table">
            <a:tbl>
              <a:tblPr/>
              <a:tblGrid>
                <a:gridCol w="3639860"/>
                <a:gridCol w="363986"/>
                <a:gridCol w="388767"/>
              </a:tblGrid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Cuando realizó la actividad…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SÍ</a:t>
                      </a: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NO</a:t>
                      </a: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¿Entendió qué dato personal debía escribir?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¿Escribió el dato sin necesidad de que se le dictara palabra o letra?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¿Escribió de manera completa cada palabra?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¿Escribió las palabras separadas?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84" name="Group 136"/>
          <p:cNvGraphicFramePr>
            <a:graphicFrameLocks noGrp="1"/>
          </p:cNvGraphicFramePr>
          <p:nvPr/>
        </p:nvGraphicFramePr>
        <p:xfrm>
          <a:off x="4572000" y="3500438"/>
          <a:ext cx="4392613" cy="1370024"/>
        </p:xfrm>
        <a:graphic>
          <a:graphicData uri="http://schemas.openxmlformats.org/drawingml/2006/table">
            <a:tbl>
              <a:tblPr/>
              <a:tblGrid>
                <a:gridCol w="3639903"/>
                <a:gridCol w="364763"/>
                <a:gridCol w="387947"/>
              </a:tblGrid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Cuando realizó la actividad…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SÍ</a:t>
                      </a: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NO</a:t>
                      </a: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¿Ordenó los datos de acuerdo al formato del recado?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¿Comprendió las ideas que le dictaste?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¿Escribió todas las ideas del recado? 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dern No. 20" pitchFamily="18" charset="0"/>
                        </a:rPr>
                        <a:t>¿Le falto alguna información al escribir el recado?</a:t>
                      </a:r>
                    </a:p>
                  </a:txBody>
                  <a:tcPr marT="45683" marB="4568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2" name="AutoShape 135"/>
          <p:cNvSpPr>
            <a:spLocks noChangeArrowheads="1"/>
          </p:cNvSpPr>
          <p:nvPr/>
        </p:nvSpPr>
        <p:spPr bwMode="auto">
          <a:xfrm>
            <a:off x="107950" y="5907088"/>
            <a:ext cx="4173538" cy="474662"/>
          </a:xfrm>
          <a:prstGeom prst="roundRect">
            <a:avLst>
              <a:gd name="adj" fmla="val 16667"/>
            </a:avLst>
          </a:prstGeom>
          <a:solidFill>
            <a:srgbClr val="96969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altLang="es-MX" sz="1000">
                <a:latin typeface="Modern No. 20" pitchFamily="18" charset="0"/>
              </a:rPr>
              <a:t>Platica unos minutos sobre el tema que tu prefieras con el educando. Durante la conversación hazle preguntas para que él o ella te las responda.</a:t>
            </a:r>
          </a:p>
        </p:txBody>
      </p:sp>
      <p:graphicFrame>
        <p:nvGraphicFramePr>
          <p:cNvPr id="2216" name="Group 168"/>
          <p:cNvGraphicFramePr>
            <a:graphicFrameLocks noGrp="1"/>
          </p:cNvGraphicFramePr>
          <p:nvPr/>
        </p:nvGraphicFramePr>
        <p:xfrm>
          <a:off x="4597400" y="5157788"/>
          <a:ext cx="4367213" cy="974784"/>
        </p:xfrm>
        <a:graphic>
          <a:graphicData uri="http://schemas.openxmlformats.org/drawingml/2006/table">
            <a:tbl>
              <a:tblPr/>
              <a:tblGrid>
                <a:gridCol w="3618854"/>
                <a:gridCol w="362654"/>
                <a:gridCol w="385705"/>
              </a:tblGrid>
              <a:tr h="2436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Cuando platicaste con la persona…</a:t>
                      </a:r>
                    </a:p>
                  </a:txBody>
                  <a:tcPr marL="91428" marR="91428" marT="45648" marB="456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SÍ</a:t>
                      </a: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NO</a:t>
                      </a: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¿Entendió las preguntas que le hiciste y lo que le platicaste?</a:t>
                      </a:r>
                    </a:p>
                  </a:txBody>
                  <a:tcPr marL="91428" marR="91428" marT="45648" marB="456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¿Pronuncia las palabras completas?</a:t>
                      </a:r>
                    </a:p>
                  </a:txBody>
                  <a:tcPr marL="91428" marR="91428" marT="45648" marB="456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dern No. 20" pitchFamily="18" charset="0"/>
                        </a:rPr>
                        <a:t>¿Las frases las pronuncia con las palabras en orden y completas? </a:t>
                      </a:r>
                    </a:p>
                  </a:txBody>
                  <a:tcPr marL="91428" marR="91428" marT="45648" marB="456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dern No. 20" pitchFamily="18" charset="0"/>
                      </a:endParaRPr>
                    </a:p>
                  </a:txBody>
                  <a:tcPr marL="91428" marR="91428" marT="45648" marB="456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6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Presentación en pantalla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ELY</dc:creator>
  <cp:lastModifiedBy>ELY</cp:lastModifiedBy>
  <cp:revision>1</cp:revision>
  <dcterms:created xsi:type="dcterms:W3CDTF">2015-07-22T02:43:18Z</dcterms:created>
  <dcterms:modified xsi:type="dcterms:W3CDTF">2015-07-22T02:46:10Z</dcterms:modified>
</cp:coreProperties>
</file>