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2"/>
  </p:notesMasterIdLst>
  <p:handoutMasterIdLst>
    <p:handoutMasterId r:id="rId13"/>
  </p:handoutMasterIdLst>
  <p:sldIdLst>
    <p:sldId id="271" r:id="rId2"/>
    <p:sldId id="279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990099"/>
    <a:srgbClr val="808000"/>
    <a:srgbClr val="2DFFC8"/>
    <a:srgbClr val="00CC99"/>
    <a:srgbClr val="CCFFCC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2" autoAdjust="0"/>
    <p:restoredTop sz="94320" autoAdjust="0"/>
  </p:normalViewPr>
  <p:slideViewPr>
    <p:cSldViewPr>
      <p:cViewPr>
        <p:scale>
          <a:sx n="103" d="100"/>
          <a:sy n="103" d="100"/>
        </p:scale>
        <p:origin x="-189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E200A1-E360-43EC-8C5E-0325F049125F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8642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 smtClean="0"/>
              <a:t>Haga clic para modificar el estilo de texto del patrón</a:t>
            </a:r>
          </a:p>
          <a:p>
            <a:pPr lvl="1"/>
            <a:r>
              <a:rPr lang="es-ES" altLang="es-MX" noProof="0" smtClean="0"/>
              <a:t>Segundo nivel</a:t>
            </a:r>
          </a:p>
          <a:p>
            <a:pPr lvl="2"/>
            <a:r>
              <a:rPr lang="es-ES" altLang="es-MX" noProof="0" smtClean="0"/>
              <a:t>Tercer nivel</a:t>
            </a:r>
          </a:p>
          <a:p>
            <a:pPr lvl="3"/>
            <a:r>
              <a:rPr lang="es-ES" altLang="es-MX" noProof="0" smtClean="0"/>
              <a:t>Cuarto nivel</a:t>
            </a:r>
          </a:p>
          <a:p>
            <a:pPr lvl="4"/>
            <a:r>
              <a:rPr lang="es-ES" altLang="es-MX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50C6F2-27F9-409A-B204-CAA42218AD6D}" type="slidenum">
              <a:rPr lang="es-ES" altLang="es-MX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6246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514BE-8FAA-40FD-A573-C68EAC5E6CBD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2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28E00-6BA7-4C40-838B-FC71A3A492BF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58881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BB789-69B0-4B8D-AB84-BD48B0280FF5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794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34D72-290F-43A5-8D19-CC291A2AD307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2195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3D854-33F4-43ED-8B74-74A675C5DF34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1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B6528-9339-46BB-AAEF-A23F78B83575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97091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C89D-5FA2-4F3F-B50C-8DB7568547CC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64997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1F25-B762-4588-8F27-B9BCE8D342E4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83100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11A1F-0391-4B67-83C3-6AABF28E58BB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009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0653FD-6272-4502-AF78-9CEB0B386A34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0958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5D6AE-44F1-44AC-AECE-3C8FF8DA8C1B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5269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0C211B-C119-4F70-9853-D3672343B846}" type="slidenum">
              <a:rPr lang="es-ES" altLang="es-MX" smtClean="0"/>
              <a:pPr>
                <a:defRPr/>
              </a:pPr>
              <a:t>‹Nr.›</a:t>
            </a:fld>
            <a:endParaRPr lang="es-ES" alt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331640" y="1844824"/>
            <a:ext cx="6629400" cy="25922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4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s-MX" sz="4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MX" sz="44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s-MX" sz="4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MX" sz="44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s-MX" sz="4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Para empezar a conocer </a:t>
            </a:r>
            <a:b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las guías e instructivos</a:t>
            </a:r>
            <a:b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del alfabetizador</a:t>
            </a:r>
          </a:p>
        </p:txBody>
      </p:sp>
    </p:spTree>
    <p:extLst>
      <p:ext uri="{BB962C8B-B14F-4D97-AF65-F5344CB8AC3E}">
        <p14:creationId xmlns:p14="http://schemas.microsoft.com/office/powerpoint/2010/main" val="273480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622116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Partes de la Guía del asesor bilingüe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3528" y="116632"/>
            <a:ext cx="37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Módulos de las primeras ediciones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225301" y="116632"/>
            <a:ext cx="504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Módulos de las nuevas ediciones (COMELE)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 descr="Captura de pantalla 2017-05-08 a la(s) 15.5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414">
            <a:off x="194230" y="1541337"/>
            <a:ext cx="3217629" cy="4176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Captura de pantalla 2017-05-08 a la(s) 16.00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958">
            <a:off x="5724614" y="1459964"/>
            <a:ext cx="3289125" cy="4270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Captura de pantalla 2017-05-08 a la(s) 16.00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3276131" cy="42660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25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861608" cy="1872208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Instructivo del alfabetizador </a:t>
            </a: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 los módulos MIBES 1 de las primeras ediciones</a:t>
            </a:r>
            <a:r>
              <a:rPr lang="es-MX" sz="3200" b="1" dirty="0">
                <a:solidFill>
                  <a:schemeClr val="tx1"/>
                </a:solidFill>
              </a:rPr>
              <a:t/>
            </a:r>
            <a:br>
              <a:rPr lang="es-MX" sz="3200" b="1" dirty="0">
                <a:solidFill>
                  <a:schemeClr val="tx1"/>
                </a:solidFill>
              </a:rPr>
            </a:b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8688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1763688" y="908720"/>
            <a:ext cx="6768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400" b="1" dirty="0" smtClean="0">
                <a:latin typeface="Arial" panose="020B0604020202020204" pitchFamily="34" charset="0"/>
              </a:rPr>
              <a:t>Índice y partes importantes</a:t>
            </a:r>
            <a:endParaRPr lang="es-MX" altLang="es-MX" sz="2400" b="1" dirty="0">
              <a:latin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59833" y="1556792"/>
            <a:ext cx="60841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 smtClean="0"/>
              <a:t>Presentación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 smtClean="0"/>
              <a:t>Características de la lengua indígena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 smtClean="0"/>
              <a:t>Contenidos del proceso de alfabetización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 smtClean="0"/>
              <a:t>Leer y escribir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 smtClean="0"/>
              <a:t>Matemáticas básicas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 smtClean="0"/>
              <a:t>Español</a:t>
            </a:r>
            <a:endParaRPr lang="es-MX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b="1" dirty="0" smtClean="0"/>
              <a:t>Método y actividades para la enseñanza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 smtClean="0"/>
              <a:t>Desarrollo de las lecciones</a:t>
            </a:r>
          </a:p>
          <a:p>
            <a:pPr>
              <a:lnSpc>
                <a:spcPct val="150000"/>
              </a:lnSpc>
            </a:pPr>
            <a:endParaRPr lang="es-MX" dirty="0" smtClean="0"/>
          </a:p>
          <a:p>
            <a:pPr>
              <a:lnSpc>
                <a:spcPct val="150000"/>
              </a:lnSpc>
            </a:pPr>
            <a:r>
              <a:rPr lang="es-MX" sz="1400" dirty="0" smtClean="0"/>
              <a:t>(El orden de los apartados puede ser diferente de módulo a módulo).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323528" y="116632"/>
            <a:ext cx="444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</a:rPr>
              <a:t>Módulos de las primeras ediciones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0" name="Imagen 9" descr="powerpoint_intructiv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96"/>
          <a:stretch/>
        </p:blipFill>
        <p:spPr>
          <a:xfrm>
            <a:off x="0" y="476672"/>
            <a:ext cx="3330222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5-08 a la(s) 16.0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878">
            <a:off x="237461" y="664199"/>
            <a:ext cx="5703683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Captura de pantalla 2017-05-08 a la(s) 16.05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042">
            <a:off x="3311650" y="1443933"/>
            <a:ext cx="5669583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Captura de pantalla 2017-05-08 a la(s) 16.05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5586573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323528" y="116632"/>
            <a:ext cx="37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Módulos de las primeras ediciones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210921" y="116632"/>
            <a:ext cx="893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cs typeface="Arial" panose="020B0604020202020204" pitchFamily="34" charset="0"/>
              </a:rPr>
              <a:t>Imágenes de partes del Instructivo de módulos de primeras ediciones (ejemplo)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7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2420888"/>
            <a:ext cx="7543800" cy="2048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Guía del asesor</a:t>
            </a:r>
          </a:p>
          <a:p>
            <a:pPr algn="ctr"/>
            <a:r>
              <a:rPr lang="es-MX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 los módulos MIBES 1 de las nuevas ediciones</a:t>
            </a:r>
            <a:r>
              <a:rPr lang="es-MX" sz="3200" b="1" dirty="0">
                <a:solidFill>
                  <a:srgbClr val="FFFFFF"/>
                </a:solidFill>
              </a:rPr>
              <a:t/>
            </a:r>
            <a:br>
              <a:rPr lang="es-MX" sz="3200" b="1" dirty="0">
                <a:solidFill>
                  <a:srgbClr val="FFFFFF"/>
                </a:solidFill>
              </a:rPr>
            </a:br>
            <a:r>
              <a:rPr lang="es-MX" sz="3200" b="1" dirty="0" smtClean="0">
                <a:solidFill>
                  <a:srgbClr val="FFFFFF"/>
                </a:solidFill>
              </a:rPr>
              <a:t/>
            </a:r>
            <a:br>
              <a:rPr lang="es-MX" sz="3200" b="1" dirty="0" smtClean="0">
                <a:solidFill>
                  <a:srgbClr val="FFFFFF"/>
                </a:solidFill>
              </a:rPr>
            </a:br>
            <a:endParaRPr lang="es-MX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3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3347864" y="908720"/>
            <a:ext cx="5580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 smtClean="0">
                <a:latin typeface="Arial" panose="020B0604020202020204" pitchFamily="34" charset="0"/>
              </a:rPr>
              <a:t>Índice y partes importantes</a:t>
            </a:r>
            <a:endParaRPr lang="es-MX" altLang="es-MX" sz="2400" b="1" dirty="0">
              <a:latin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75856" y="1484784"/>
            <a:ext cx="5472608" cy="46085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271463" algn="just" fontAlgn="auto">
              <a:lnSpc>
                <a:spcPct val="17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  <a:p>
            <a:pPr marL="271463" indent="-271463" algn="just" fontAlgn="auto">
              <a:lnSpc>
                <a:spcPct val="17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Materiales del módulo</a:t>
            </a:r>
          </a:p>
          <a:p>
            <a:pPr marL="271463" indent="-271463" algn="just" fontAlgn="auto">
              <a:lnSpc>
                <a:spcPct val="17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 para aprender a leer y escribir</a:t>
            </a:r>
          </a:p>
          <a:p>
            <a:pPr marL="728663" lvl="1" indent="-271463" algn="just" fontAlgn="auto">
              <a:lnSpc>
                <a:spcPct val="17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Momentos de Lectura</a:t>
            </a:r>
          </a:p>
          <a:p>
            <a:pPr marL="728663" lvl="1" indent="-271463" algn="just" fontAlgn="auto">
              <a:lnSpc>
                <a:spcPct val="17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Momentos de Escritura</a:t>
            </a:r>
          </a:p>
          <a:p>
            <a:pPr marL="271463" indent="-271463" algn="just" fontAlgn="auto">
              <a:lnSpc>
                <a:spcPct val="17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</a:p>
          <a:p>
            <a:pPr marL="271463" indent="-271463" algn="just" fontAlgn="auto">
              <a:lnSpc>
                <a:spcPct val="17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Orientaciones para la asesoría</a:t>
            </a:r>
          </a:p>
          <a:p>
            <a:pPr marL="271463" indent="-271463" algn="just" fontAlgn="auto">
              <a:lnSpc>
                <a:spcPct val="17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Orientaciones para el círculo de estudio </a:t>
            </a:r>
            <a:r>
              <a:rPr lang="es-MX" sz="7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(sólo en algunos módulos)</a:t>
            </a:r>
          </a:p>
          <a:p>
            <a:pPr marL="271463" indent="-271463" algn="just" fontAlgn="auto">
              <a:lnSpc>
                <a:spcPct val="17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Notas sobre la lengua </a:t>
            </a:r>
            <a:b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(sólo en algunos módulos)</a:t>
            </a:r>
            <a:r>
              <a:rPr lang="es-MX" sz="4000" dirty="0" smtClean="0">
                <a:latin typeface="Calibri" panose="020F0502020204030204" pitchFamily="34" charset="0"/>
              </a:rPr>
              <a:t>	</a:t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endParaRPr lang="es-MX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23528" y="116632"/>
            <a:ext cx="4246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</a:rPr>
              <a:t>Módulos de las nuevas ediciones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8" name="Imagen 7" descr="powerpoint_viejas_edicion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4"/>
          <a:stretch/>
        </p:blipFill>
        <p:spPr>
          <a:xfrm>
            <a:off x="3690" y="404664"/>
            <a:ext cx="3061244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1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5-08 a la(s) 16.1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085">
            <a:off x="-101729" y="632740"/>
            <a:ext cx="4871480" cy="62900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Captura de pantalla 2017-05-08 a la(s) 16.12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883772" cy="6290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Captura de pantalla 2017-05-08 a la(s) 16.12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8267">
            <a:off x="5461445" y="1012509"/>
            <a:ext cx="4394989" cy="56703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323528" y="116632"/>
            <a:ext cx="37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Módulos de las primeras ediciones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210921" y="116632"/>
            <a:ext cx="907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cs typeface="Arial" panose="020B0604020202020204" pitchFamily="34" charset="0"/>
              </a:rPr>
              <a:t>Imágenes de partes </a:t>
            </a:r>
            <a:r>
              <a:rPr lang="es-MX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 la Guía del asesor bilingüe de nuevas </a:t>
            </a:r>
            <a:r>
              <a:rPr lang="es-MX" b="1" dirty="0">
                <a:solidFill>
                  <a:schemeClr val="bg1"/>
                </a:solidFill>
                <a:cs typeface="Arial" panose="020B0604020202020204" pitchFamily="34" charset="0"/>
              </a:rPr>
              <a:t>ediciones (ejemplo)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2780928"/>
            <a:ext cx="7543800" cy="2048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Guía del asesor bilingüe</a:t>
            </a:r>
          </a:p>
          <a:p>
            <a:pPr algn="ctr"/>
            <a:r>
              <a:rPr lang="es-MX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 los módulos MIBES 1</a:t>
            </a:r>
          </a:p>
          <a:p>
            <a:pPr algn="ctr"/>
            <a:r>
              <a:rPr lang="es-MX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 las nuevas ediciones (COMELE)</a:t>
            </a:r>
            <a:r>
              <a:rPr lang="es-MX" sz="3200" b="1" dirty="0">
                <a:solidFill>
                  <a:srgbClr val="FFFFFF"/>
                </a:solidFill>
              </a:rPr>
              <a:t/>
            </a:r>
            <a:br>
              <a:rPr lang="es-MX" sz="3200" b="1" dirty="0">
                <a:solidFill>
                  <a:srgbClr val="FFFFFF"/>
                </a:solidFill>
              </a:rPr>
            </a:br>
            <a:r>
              <a:rPr lang="es-MX" sz="3200" b="1" dirty="0" smtClean="0">
                <a:solidFill>
                  <a:srgbClr val="FFFFFF"/>
                </a:solidFill>
              </a:rPr>
              <a:t/>
            </a:r>
            <a:br>
              <a:rPr lang="es-MX" sz="3200" b="1" dirty="0" smtClean="0">
                <a:solidFill>
                  <a:srgbClr val="FFFFFF"/>
                </a:solidFill>
              </a:rPr>
            </a:br>
            <a:endParaRPr lang="es-MX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6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3347864" y="1268760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400" b="1" dirty="0" smtClean="0">
                <a:latin typeface="Arial" panose="020B0604020202020204" pitchFamily="34" charset="0"/>
              </a:rPr>
              <a:t>Índice y partes importantes</a:t>
            </a:r>
            <a:endParaRPr lang="es-MX" altLang="es-MX" sz="2400" b="1" dirty="0">
              <a:latin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75856" y="1988840"/>
            <a:ext cx="6264696" cy="3816424"/>
          </a:xfrm>
          <a:prstGeom prst="rect">
            <a:avLst/>
          </a:prstGeom>
        </p:spPr>
        <p:txBody>
          <a:bodyPr wrap="square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7200" dirty="0">
                <a:latin typeface="Arial"/>
                <a:cs typeface="Arial"/>
              </a:rPr>
              <a:t>Presentación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7200" dirty="0" smtClean="0">
                <a:latin typeface="Arial"/>
                <a:cs typeface="Arial"/>
              </a:rPr>
              <a:t>Aspectos </a:t>
            </a:r>
            <a:r>
              <a:rPr lang="es-MX" sz="7200" dirty="0">
                <a:latin typeface="Arial"/>
                <a:cs typeface="Arial"/>
              </a:rPr>
              <a:t>generales del </a:t>
            </a:r>
            <a:r>
              <a:rPr lang="es-MX" sz="7200" dirty="0" smtClean="0">
                <a:latin typeface="Arial"/>
                <a:cs typeface="Arial"/>
              </a:rPr>
              <a:t>módulo</a:t>
            </a:r>
          </a:p>
          <a:p>
            <a:pPr marL="717550" lvl="1" indent="-269875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s-MX" sz="7200" dirty="0" smtClean="0">
                <a:latin typeface="Arial"/>
                <a:cs typeface="Arial"/>
              </a:rPr>
              <a:t>Pasos metodológicos para trabajar cada lección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7200" dirty="0" smtClean="0">
                <a:latin typeface="Arial"/>
                <a:cs typeface="Arial"/>
              </a:rPr>
              <a:t>Materiales </a:t>
            </a:r>
            <a:r>
              <a:rPr lang="es-MX" sz="7200" dirty="0">
                <a:latin typeface="Arial"/>
                <a:cs typeface="Arial"/>
              </a:rPr>
              <a:t>educativos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7200" dirty="0">
                <a:latin typeface="Arial"/>
                <a:cs typeface="Arial"/>
              </a:rPr>
              <a:t>Recomendaciones generales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7200" dirty="0">
                <a:latin typeface="Arial"/>
                <a:cs typeface="Arial"/>
              </a:rPr>
              <a:t>Propósito general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7200" dirty="0">
                <a:latin typeface="Arial"/>
                <a:cs typeface="Arial"/>
              </a:rPr>
              <a:t>Propósitos específicos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7200" dirty="0">
                <a:latin typeface="Arial"/>
                <a:cs typeface="Arial"/>
              </a:rPr>
              <a:t>Lecciones (varían en </a:t>
            </a:r>
            <a:r>
              <a:rPr lang="es-MX" sz="7200" dirty="0" smtClean="0">
                <a:latin typeface="Arial"/>
                <a:cs typeface="Arial"/>
              </a:rPr>
              <a:t>número de módulo a módulo)</a:t>
            </a:r>
            <a:endParaRPr lang="es-MX" sz="7200" dirty="0">
              <a:latin typeface="Arial"/>
              <a:cs typeface="Arial"/>
            </a:endParaRPr>
          </a:p>
          <a:p>
            <a:endParaRPr lang="es-MX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MX" sz="4000" dirty="0" smtClean="0">
                <a:latin typeface="Calibri" panose="020F0502020204030204" pitchFamily="34" charset="0"/>
              </a:rPr>
              <a:t>		</a:t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r>
              <a:rPr lang="es-MX" sz="4000" dirty="0" smtClean="0">
                <a:latin typeface="Calibri" panose="020F0502020204030204" pitchFamily="34" charset="0"/>
              </a:rPr>
              <a:t/>
            </a:r>
            <a:br>
              <a:rPr lang="es-MX" sz="4000" dirty="0" smtClean="0">
                <a:latin typeface="Calibri" panose="020F0502020204030204" pitchFamily="34" charset="0"/>
              </a:rPr>
            </a:br>
            <a:endParaRPr lang="es-MX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 descr="powerpoint_nuevas_edicion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3"/>
          <a:stretch/>
        </p:blipFill>
        <p:spPr>
          <a:xfrm>
            <a:off x="-16382" y="332655"/>
            <a:ext cx="3076213" cy="63405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23528" y="116632"/>
            <a:ext cx="5586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FFFF"/>
                </a:solidFill>
              </a:rPr>
              <a:t>Módulos de las nuevas ediciones (COMELE)</a:t>
            </a:r>
            <a:endParaRPr lang="es-E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5015</TotalTime>
  <Words>218</Words>
  <Application>Microsoft Macintosh PowerPoint</Application>
  <PresentationFormat>Presentación en pantalla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Retrospección</vt:lpstr>
      <vt:lpstr>     Para empezar a conocer  las guías e instructivos del alfabetizador</vt:lpstr>
      <vt:lpstr>Instructivo del alfabetizador  de los módulos MIBES 1 de las primeras ediciones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Partes de la Guía del asesor bilingüe</vt:lpstr>
    </vt:vector>
  </TitlesOfParts>
  <Company>INEA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INICIAL MIB</dc:title>
  <dc:creator>Kony</dc:creator>
  <cp:lastModifiedBy>RICARDO  MARTINEZ</cp:lastModifiedBy>
  <cp:revision>221</cp:revision>
  <cp:lastPrinted>2016-05-26T02:40:21Z</cp:lastPrinted>
  <dcterms:created xsi:type="dcterms:W3CDTF">2008-03-25T19:00:57Z</dcterms:created>
  <dcterms:modified xsi:type="dcterms:W3CDTF">2017-05-08T21:15:32Z</dcterms:modified>
</cp:coreProperties>
</file>