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58" autoAdjust="0"/>
  </p:normalViewPr>
  <p:slideViewPr>
    <p:cSldViewPr snapToGrid="0" snapToObjects="1">
      <p:cViewPr varScale="1">
        <p:scale>
          <a:sx n="123" d="100"/>
          <a:sy n="123" d="100"/>
        </p:scale>
        <p:origin x="-12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2D00-080D-144E-950A-D9426B404171}" type="datetimeFigureOut">
              <a:rPr lang="es-ES" smtClean="0"/>
              <a:t>03/12/14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734B-596B-D64F-9D1E-60BCA607717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15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2D00-080D-144E-950A-D9426B404171}" type="datetimeFigureOut">
              <a:rPr lang="es-ES" smtClean="0"/>
              <a:t>03/12/14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734B-596B-D64F-9D1E-60BCA607717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02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2D00-080D-144E-950A-D9426B404171}" type="datetimeFigureOut">
              <a:rPr lang="es-ES" smtClean="0"/>
              <a:t>03/12/14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734B-596B-D64F-9D1E-60BCA607717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97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2D00-080D-144E-950A-D9426B404171}" type="datetimeFigureOut">
              <a:rPr lang="es-ES" smtClean="0"/>
              <a:t>03/12/14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734B-596B-D64F-9D1E-60BCA607717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57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2D00-080D-144E-950A-D9426B404171}" type="datetimeFigureOut">
              <a:rPr lang="es-ES" smtClean="0"/>
              <a:t>03/12/14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734B-596B-D64F-9D1E-60BCA607717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66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2D00-080D-144E-950A-D9426B404171}" type="datetimeFigureOut">
              <a:rPr lang="es-ES" smtClean="0"/>
              <a:t>03/12/14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734B-596B-D64F-9D1E-60BCA607717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11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2D00-080D-144E-950A-D9426B404171}" type="datetimeFigureOut">
              <a:rPr lang="es-ES" smtClean="0"/>
              <a:t>03/12/14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734B-596B-D64F-9D1E-60BCA607717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02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2D00-080D-144E-950A-D9426B404171}" type="datetimeFigureOut">
              <a:rPr lang="es-ES" smtClean="0"/>
              <a:t>03/12/14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734B-596B-D64F-9D1E-60BCA607717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16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2D00-080D-144E-950A-D9426B404171}" type="datetimeFigureOut">
              <a:rPr lang="es-ES" smtClean="0"/>
              <a:t>03/12/14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734B-596B-D64F-9D1E-60BCA607717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09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2D00-080D-144E-950A-D9426B404171}" type="datetimeFigureOut">
              <a:rPr lang="es-ES" smtClean="0"/>
              <a:t>03/12/14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734B-596B-D64F-9D1E-60BCA607717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58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2D00-080D-144E-950A-D9426B404171}" type="datetimeFigureOut">
              <a:rPr lang="es-ES" smtClean="0"/>
              <a:t>03/12/14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734B-596B-D64F-9D1E-60BCA607717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62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42D00-080D-144E-950A-D9426B404171}" type="datetimeFigureOut">
              <a:rPr lang="es-ES" smtClean="0"/>
              <a:t>03/12/14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8734B-596B-D64F-9D1E-60BCA607717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41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1013827"/>
            <a:ext cx="9144000" cy="5844174"/>
          </a:xfrm>
          <a:prstGeom prst="rect">
            <a:avLst/>
          </a:prstGeom>
          <a:solidFill>
            <a:srgbClr val="E513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3148504" y="2390496"/>
            <a:ext cx="5635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¿Qué factores influyen en </a:t>
            </a:r>
            <a:endParaRPr lang="es-MX" sz="4000" b="1" dirty="0" smtClean="0">
              <a:solidFill>
                <a:schemeClr val="bg1"/>
              </a:solidFill>
            </a:endParaRPr>
          </a:p>
          <a:p>
            <a:r>
              <a:rPr lang="es-MX" sz="4000" b="1" dirty="0" smtClean="0">
                <a:solidFill>
                  <a:schemeClr val="bg1"/>
                </a:solidFill>
              </a:rPr>
              <a:t>la </a:t>
            </a:r>
            <a:r>
              <a:rPr lang="es-MX" sz="4000" b="1" dirty="0">
                <a:solidFill>
                  <a:schemeClr val="bg1"/>
                </a:solidFill>
              </a:rPr>
              <a:t>motivación </a:t>
            </a:r>
            <a:r>
              <a:rPr lang="es-MX" sz="4000" b="1" dirty="0" smtClean="0">
                <a:solidFill>
                  <a:schemeClr val="bg1"/>
                </a:solidFill>
              </a:rPr>
              <a:t>interna de </a:t>
            </a:r>
            <a:r>
              <a:rPr lang="es-MX" sz="4000" b="1" dirty="0">
                <a:solidFill>
                  <a:schemeClr val="bg1"/>
                </a:solidFill>
              </a:rPr>
              <a:t>las personas?</a:t>
            </a:r>
            <a:endParaRPr lang="es-ES_tradnl" sz="4000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60" y="2539901"/>
            <a:ext cx="2088484" cy="274780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150504" y="4716958"/>
            <a:ext cx="4398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chemeClr val="bg1">
                    <a:lumMod val="95000"/>
                  </a:schemeClr>
                </a:solidFill>
              </a:rPr>
              <a:t>Instituto Nacional para la Educación de los Adultos </a:t>
            </a:r>
          </a:p>
          <a:p>
            <a:r>
              <a:rPr lang="es-ES" sz="1600" dirty="0" smtClean="0">
                <a:solidFill>
                  <a:schemeClr val="bg1">
                    <a:lumMod val="95000"/>
                  </a:schemeClr>
                </a:solidFill>
              </a:rPr>
              <a:t>Dirección Académica</a:t>
            </a:r>
          </a:p>
          <a:p>
            <a:r>
              <a:rPr lang="es-ES" sz="1600" dirty="0" smtClean="0">
                <a:solidFill>
                  <a:schemeClr val="bg1">
                    <a:lumMod val="95000"/>
                  </a:schemeClr>
                </a:solidFill>
              </a:rPr>
              <a:t>Subdirección de Diseño de Materiales Educativos</a:t>
            </a:r>
            <a:endParaRPr lang="es-E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gen 6" descr="logos_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1" y="-633"/>
            <a:ext cx="7906342" cy="101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4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2668" y="810485"/>
            <a:ext cx="8229600" cy="601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smtClean="0"/>
              <a:t>Autorrealización, autoestima, relaciones sociales</a:t>
            </a:r>
            <a:r>
              <a:rPr lang="es-ES" sz="2400" dirty="0" smtClean="0"/>
              <a:t>: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6147507"/>
            <a:ext cx="9163612" cy="731837"/>
          </a:xfrm>
          <a:prstGeom prst="rect">
            <a:avLst/>
          </a:prstGeom>
          <a:solidFill>
            <a:srgbClr val="E513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503699" y="117390"/>
            <a:ext cx="6243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¿Qué factores influyen en la motivación interna de las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personas?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666738" y="5811096"/>
            <a:ext cx="565664" cy="5656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2132064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3597390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062716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528042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7993370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795675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247189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30721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182234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633748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127953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909084" y="1870618"/>
            <a:ext cx="3608064" cy="10244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1335721" y="2162940"/>
            <a:ext cx="27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 mejor estar alfabetizado.</a:t>
            </a:r>
            <a:endParaRPr lang="es-ES" sz="3600" dirty="0"/>
          </a:p>
        </p:txBody>
      </p:sp>
      <p:sp>
        <p:nvSpPr>
          <p:cNvPr id="23" name="Rectángulo 22"/>
          <p:cNvSpPr/>
          <p:nvPr/>
        </p:nvSpPr>
        <p:spPr>
          <a:xfrm>
            <a:off x="1042178" y="1913306"/>
            <a:ext cx="442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endParaRPr lang="es-E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951484" y="1989415"/>
            <a:ext cx="442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endParaRPr lang="es-E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1682007" y="3695456"/>
            <a:ext cx="2756906" cy="10244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2033933" y="3987778"/>
            <a:ext cx="209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Progresar en la vida.</a:t>
            </a:r>
            <a:endParaRPr lang="es-ES" sz="3600" dirty="0"/>
          </a:p>
        </p:txBody>
      </p:sp>
      <p:sp>
        <p:nvSpPr>
          <p:cNvPr id="27" name="Rectángulo 26"/>
          <p:cNvSpPr/>
          <p:nvPr/>
        </p:nvSpPr>
        <p:spPr>
          <a:xfrm>
            <a:off x="1751063" y="3770160"/>
            <a:ext cx="442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endParaRPr lang="es-E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3945601" y="3824925"/>
            <a:ext cx="442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endParaRPr lang="es-E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4988762" y="2631515"/>
            <a:ext cx="2829848" cy="10244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5415399" y="2923837"/>
            <a:ext cx="20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No tener vergüenza.</a:t>
            </a:r>
            <a:endParaRPr lang="es-ES" sz="3600" dirty="0"/>
          </a:p>
        </p:txBody>
      </p:sp>
      <p:sp>
        <p:nvSpPr>
          <p:cNvPr id="31" name="Rectángulo 30"/>
          <p:cNvSpPr/>
          <p:nvPr/>
        </p:nvSpPr>
        <p:spPr>
          <a:xfrm>
            <a:off x="5121856" y="2674203"/>
            <a:ext cx="442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endParaRPr lang="es-E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7327205" y="2750312"/>
            <a:ext cx="442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endParaRPr lang="es-E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690276" y="4623607"/>
            <a:ext cx="3961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el afecto, la escucha, el grupo.</a:t>
            </a:r>
          </a:p>
          <a:p>
            <a:endParaRPr lang="es-ES" sz="2400" dirty="0"/>
          </a:p>
        </p:txBody>
      </p:sp>
      <p:sp>
        <p:nvSpPr>
          <p:cNvPr id="35" name="Rectángulo 34"/>
          <p:cNvSpPr/>
          <p:nvPr/>
        </p:nvSpPr>
        <p:spPr>
          <a:xfrm>
            <a:off x="1218501" y="6508733"/>
            <a:ext cx="670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solidFill>
                  <a:schemeClr val="bg1">
                    <a:lumMod val="95000"/>
                  </a:schemeClr>
                </a:solidFill>
              </a:rPr>
              <a:t>Instituto Nacional para la Educación de los Adultos | Dirección Académica</a:t>
            </a:r>
          </a:p>
        </p:txBody>
      </p:sp>
    </p:spTree>
    <p:extLst>
      <p:ext uri="{BB962C8B-B14F-4D97-AF65-F5344CB8AC3E}">
        <p14:creationId xmlns:p14="http://schemas.microsoft.com/office/powerpoint/2010/main" val="406445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2668" y="1576165"/>
            <a:ext cx="5863665" cy="4253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Necesidad de leer y escribir para leer y producir recados y mensajes,</a:t>
            </a:r>
          </a:p>
          <a:p>
            <a:pPr marL="0" indent="0">
              <a:buNone/>
            </a:pPr>
            <a:r>
              <a:rPr lang="es-ES" sz="2400" dirty="0" smtClean="0"/>
              <a:t>llenar formatos, </a:t>
            </a:r>
          </a:p>
          <a:p>
            <a:pPr marL="0" indent="0">
              <a:buNone/>
            </a:pPr>
            <a:r>
              <a:rPr lang="es-ES" sz="2400" dirty="0" smtClean="0"/>
              <a:t>poder moverse en un lugar desconocido, </a:t>
            </a:r>
          </a:p>
          <a:p>
            <a:pPr marL="0" indent="0">
              <a:buNone/>
            </a:pPr>
            <a:r>
              <a:rPr lang="es-ES" sz="2400" dirty="0" smtClean="0"/>
              <a:t>beneficiarse de programas sociales, participar en proyectos productivos o comunitarios, </a:t>
            </a:r>
          </a:p>
          <a:p>
            <a:pPr marL="0" indent="0">
              <a:buNone/>
            </a:pPr>
            <a:r>
              <a:rPr lang="es-ES" sz="2400" dirty="0" smtClean="0"/>
              <a:t>obtener un trabajo o mejorarlo, </a:t>
            </a:r>
          </a:p>
          <a:p>
            <a:pPr marL="0" indent="0">
              <a:buNone/>
            </a:pPr>
            <a:r>
              <a:rPr lang="es-ES" sz="2400" dirty="0" smtClean="0"/>
              <a:t>aprender a utilizar nuevas herramientas.</a:t>
            </a:r>
            <a:endParaRPr lang="es-ES" sz="2400" dirty="0"/>
          </a:p>
        </p:txBody>
      </p:sp>
      <p:sp>
        <p:nvSpPr>
          <p:cNvPr id="4" name="Rectángulo 3"/>
          <p:cNvSpPr/>
          <p:nvPr/>
        </p:nvSpPr>
        <p:spPr>
          <a:xfrm>
            <a:off x="0" y="6147507"/>
            <a:ext cx="9163612" cy="731837"/>
          </a:xfrm>
          <a:prstGeom prst="rect">
            <a:avLst/>
          </a:prstGeom>
          <a:solidFill>
            <a:srgbClr val="E513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666738" y="5811096"/>
            <a:ext cx="565664" cy="56566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2132064" y="5811096"/>
            <a:ext cx="565664" cy="565664"/>
          </a:xfrm>
          <a:prstGeom prst="ellips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3597390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062716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6528042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7993370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1503699" y="117390"/>
            <a:ext cx="6243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¿Qué factores influyen en la motivación interna de las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personas?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422668" y="810485"/>
            <a:ext cx="8229600" cy="60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b="1" dirty="0" smtClean="0"/>
              <a:t>Instrumentales, de seguridad</a:t>
            </a:r>
            <a:r>
              <a:rPr lang="es-ES" sz="2400" dirty="0" smtClean="0"/>
              <a:t>: </a:t>
            </a:r>
            <a:endParaRPr lang="es-ES" sz="2400" dirty="0"/>
          </a:p>
        </p:txBody>
      </p:sp>
      <p:grpSp>
        <p:nvGrpSpPr>
          <p:cNvPr id="27" name="Agrupar 26"/>
          <p:cNvGrpSpPr/>
          <p:nvPr/>
        </p:nvGrpSpPr>
        <p:grpSpPr>
          <a:xfrm>
            <a:off x="7014808" y="1122103"/>
            <a:ext cx="1544226" cy="3945130"/>
            <a:chOff x="7093706" y="904553"/>
            <a:chExt cx="1544226" cy="3945130"/>
          </a:xfrm>
        </p:grpSpPr>
        <p:sp>
          <p:nvSpPr>
            <p:cNvPr id="20" name="CuadroTexto 19"/>
            <p:cNvSpPr txBox="1"/>
            <p:nvPr/>
          </p:nvSpPr>
          <p:spPr>
            <a:xfrm>
              <a:off x="7941257" y="2294449"/>
              <a:ext cx="3320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  <a:endParaRPr lang="es-E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8107303" y="2756114"/>
              <a:ext cx="4272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dirty="0" smtClean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  <a:endParaRPr lang="es-ES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7226380" y="3834020"/>
              <a:ext cx="51002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0" dirty="0" smtClean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endParaRPr lang="es-ES" sz="6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237240" y="2756114"/>
              <a:ext cx="292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  <a:endParaRPr lang="es-E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7721125" y="3495466"/>
              <a:ext cx="292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  <a:endParaRPr lang="es-E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8049009" y="904553"/>
              <a:ext cx="58892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0" dirty="0" smtClean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  <a:endParaRPr lang="es-ES" sz="6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7093706" y="1566273"/>
              <a:ext cx="4398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000" dirty="0" smtClean="0">
                  <a:solidFill>
                    <a:schemeClr val="bg1">
                      <a:lumMod val="50000"/>
                    </a:schemeClr>
                  </a:solidFill>
                </a:rPr>
                <a:t>e</a:t>
              </a:r>
              <a:endParaRPr lang="es-ES" sz="4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218501" y="6508733"/>
            <a:ext cx="670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solidFill>
                  <a:schemeClr val="bg1">
                    <a:lumMod val="95000"/>
                  </a:schemeClr>
                </a:solidFill>
              </a:rPr>
              <a:t>Instituto Nacional para la Educación de los Adultos | Dirección Académica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795675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2247189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730721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182234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633748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8127953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9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2668" y="1412385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chemeClr val="accent6"/>
              </a:buClr>
            </a:pPr>
            <a:r>
              <a:rPr lang="es-ES" sz="2200" dirty="0" smtClean="0"/>
              <a:t>Explorar y llegar a conocer los contextos, intenciones y formas de vida de cada persona.</a:t>
            </a:r>
          </a:p>
          <a:p>
            <a:pPr>
              <a:buClr>
                <a:schemeClr val="accent6"/>
              </a:buClr>
            </a:pPr>
            <a:r>
              <a:rPr lang="es-ES" sz="2200" dirty="0" smtClean="0"/>
              <a:t>Tomar en serio sus aspiraciones y deseos, y relacionarlos con los contenidos de aprendizaje.</a:t>
            </a:r>
          </a:p>
          <a:p>
            <a:pPr>
              <a:buClr>
                <a:schemeClr val="accent6"/>
              </a:buClr>
            </a:pPr>
            <a:r>
              <a:rPr lang="es-ES" sz="2200" dirty="0" smtClean="0"/>
              <a:t>Acercarles materiales adicionales que les pudieran ser atractivos, como manuales de oficios, literatura interesante, mensajes, avisos.</a:t>
            </a:r>
          </a:p>
          <a:p>
            <a:pPr>
              <a:buClr>
                <a:schemeClr val="accent6"/>
              </a:buClr>
            </a:pPr>
            <a:r>
              <a:rPr lang="es-ES" sz="2200" dirty="0" smtClean="0"/>
              <a:t>Apoyarlas en algunas de sus necesidades, por ejemplo, sus lentes.</a:t>
            </a:r>
          </a:p>
          <a:p>
            <a:pPr>
              <a:buClr>
                <a:schemeClr val="accent6"/>
              </a:buClr>
            </a:pPr>
            <a:r>
              <a:rPr lang="es-ES" sz="2200" dirty="0" smtClean="0"/>
              <a:t>Apoyarlas para desarrollar la confianza en sí mismas y resaltar sus avances.</a:t>
            </a:r>
          </a:p>
          <a:p>
            <a:pPr>
              <a:buClr>
                <a:schemeClr val="accent6"/>
              </a:buClr>
            </a:pPr>
            <a:r>
              <a:rPr lang="es-ES" sz="2200" b="1" dirty="0" smtClean="0"/>
              <a:t>Que se queden con la sensación, cada vez, de haber aprendido algo.</a:t>
            </a:r>
            <a:endParaRPr lang="es-ES" sz="22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503699" y="117390"/>
            <a:ext cx="6243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¿Qué factores influyen en la motivación interna de las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personas?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22668" y="810485"/>
            <a:ext cx="8229600" cy="60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b="1" dirty="0" smtClean="0"/>
              <a:t>¿Cómo puede ser la motivación externa?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6147507"/>
            <a:ext cx="9163612" cy="731837"/>
          </a:xfrm>
          <a:prstGeom prst="rect">
            <a:avLst/>
          </a:prstGeom>
          <a:solidFill>
            <a:srgbClr val="E513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Elipse 6"/>
          <p:cNvSpPr/>
          <p:nvPr/>
        </p:nvSpPr>
        <p:spPr>
          <a:xfrm>
            <a:off x="666738" y="5811096"/>
            <a:ext cx="565664" cy="56566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2132064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3597390" y="5811096"/>
            <a:ext cx="565664" cy="565664"/>
          </a:xfrm>
          <a:prstGeom prst="ellips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7F7F7F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5062716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528042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7993370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1218501" y="6508733"/>
            <a:ext cx="670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solidFill>
                  <a:schemeClr val="bg1">
                    <a:lumMod val="95000"/>
                  </a:schemeClr>
                </a:solidFill>
              </a:rPr>
              <a:t>Instituto Nacional para la Educación de los Adultos | Dirección Académica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795675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247189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730721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182234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633748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8127953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2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3063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smtClean="0"/>
              <a:t>Además</a:t>
            </a:r>
            <a:r>
              <a:rPr lang="es-ES" sz="2400" dirty="0" smtClean="0"/>
              <a:t>, la motivación aumenta si las personas: 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>
                <a:solidFill>
                  <a:srgbClr val="F79646"/>
                </a:solidFill>
              </a:rPr>
              <a:t>•</a:t>
            </a:r>
            <a:r>
              <a:rPr lang="es-ES" sz="2400" dirty="0" smtClean="0"/>
              <a:t>	Perciben y valoran lo que aprenden.</a:t>
            </a:r>
          </a:p>
          <a:p>
            <a:pPr marL="0" indent="0">
              <a:buNone/>
            </a:pPr>
            <a:r>
              <a:rPr lang="es-ES" sz="2400" dirty="0" smtClean="0">
                <a:solidFill>
                  <a:srgbClr val="F79646"/>
                </a:solidFill>
              </a:rPr>
              <a:t>•</a:t>
            </a:r>
            <a:r>
              <a:rPr lang="es-ES" sz="2400" dirty="0" smtClean="0"/>
              <a:t>	Alcanzan logros y metas.</a:t>
            </a:r>
          </a:p>
          <a:p>
            <a:pPr marL="0" indent="0">
              <a:buNone/>
            </a:pPr>
            <a:r>
              <a:rPr lang="es-ES" sz="2400" dirty="0" smtClean="0">
                <a:solidFill>
                  <a:srgbClr val="F79646"/>
                </a:solidFill>
              </a:rPr>
              <a:t>•</a:t>
            </a:r>
            <a:r>
              <a:rPr lang="es-ES" sz="2400" dirty="0" smtClean="0"/>
              <a:t>	Reconocen que su esfuerzo importa.</a:t>
            </a:r>
          </a:p>
          <a:p>
            <a:pPr marL="0" indent="0">
              <a:buNone/>
            </a:pPr>
            <a:r>
              <a:rPr lang="es-ES" sz="2400" dirty="0" smtClean="0">
                <a:solidFill>
                  <a:srgbClr val="F79646"/>
                </a:solidFill>
              </a:rPr>
              <a:t>•</a:t>
            </a:r>
            <a:r>
              <a:rPr lang="es-ES" sz="2400" dirty="0" smtClean="0"/>
              <a:t>	Se sienten confiadas y reciben realimentación.</a:t>
            </a:r>
          </a:p>
          <a:p>
            <a:pPr marL="0" indent="0">
              <a:buNone/>
            </a:pPr>
            <a:r>
              <a:rPr lang="es-ES" sz="2400" dirty="0" smtClean="0">
                <a:solidFill>
                  <a:srgbClr val="F79646"/>
                </a:solidFill>
              </a:rPr>
              <a:t>•</a:t>
            </a:r>
            <a:r>
              <a:rPr lang="es-ES" sz="2400" dirty="0" smtClean="0"/>
              <a:t>	Su autoestima va en ascenso.</a:t>
            </a:r>
          </a:p>
          <a:p>
            <a:endParaRPr lang="es-ES" sz="2400" dirty="0"/>
          </a:p>
        </p:txBody>
      </p:sp>
      <p:sp>
        <p:nvSpPr>
          <p:cNvPr id="4" name="Rectángulo 3"/>
          <p:cNvSpPr/>
          <p:nvPr/>
        </p:nvSpPr>
        <p:spPr>
          <a:xfrm>
            <a:off x="0" y="6147507"/>
            <a:ext cx="9163612" cy="731837"/>
          </a:xfrm>
          <a:prstGeom prst="rect">
            <a:avLst/>
          </a:prstGeom>
          <a:solidFill>
            <a:srgbClr val="E513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666738" y="5811096"/>
            <a:ext cx="565664" cy="56566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2132064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3597390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062716" y="5811096"/>
            <a:ext cx="565664" cy="565664"/>
          </a:xfrm>
          <a:prstGeom prst="ellips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6528042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7993370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1503699" y="117390"/>
            <a:ext cx="6243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¿Qué factores influyen en la motivación interna de las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personas?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218501" y="6508733"/>
            <a:ext cx="670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solidFill>
                  <a:schemeClr val="bg1">
                    <a:lumMod val="95000"/>
                  </a:schemeClr>
                </a:solidFill>
              </a:rPr>
              <a:t>Instituto Nacional para la Educación de los Adultos | Dirección Académica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795675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247189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730721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182234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633748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8127953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5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59888"/>
            <a:ext cx="8411974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2400" dirty="0" smtClean="0"/>
              <a:t>A las personas las motiva el alfabetizador y </a:t>
            </a:r>
            <a:r>
              <a:rPr lang="es-ES" sz="2400" b="1" dirty="0" smtClean="0"/>
              <a:t>¿qué motiva al alfabetizador?</a:t>
            </a:r>
          </a:p>
          <a:p>
            <a:pPr marL="0" indent="0">
              <a:buNone/>
            </a:pPr>
            <a:endParaRPr lang="es-ES" sz="2400" b="1" dirty="0" smtClean="0"/>
          </a:p>
          <a:p>
            <a:pPr>
              <a:buClr>
                <a:schemeClr val="accent6"/>
              </a:buClr>
            </a:pPr>
            <a:r>
              <a:rPr lang="es-ES" sz="2400" dirty="0"/>
              <a:t>S</a:t>
            </a:r>
            <a:r>
              <a:rPr lang="es-ES" sz="2400" dirty="0" smtClean="0"/>
              <a:t>aber que contribuye a mejorar la calidad de vida de las personas o de su comunidad</a:t>
            </a:r>
          </a:p>
          <a:p>
            <a:pPr>
              <a:buClr>
                <a:schemeClr val="accent6"/>
              </a:buClr>
            </a:pPr>
            <a:r>
              <a:rPr lang="es-ES" sz="2400" dirty="0"/>
              <a:t>D</a:t>
            </a:r>
            <a:r>
              <a:rPr lang="es-ES" sz="2400" dirty="0" smtClean="0"/>
              <a:t>arse cuenta de los avances de sus educandos</a:t>
            </a:r>
          </a:p>
          <a:p>
            <a:pPr>
              <a:buClr>
                <a:schemeClr val="accent6"/>
              </a:buClr>
            </a:pPr>
            <a:r>
              <a:rPr lang="es-ES" sz="2400" dirty="0"/>
              <a:t>R</a:t>
            </a:r>
            <a:r>
              <a:rPr lang="es-ES" sz="2400" dirty="0" smtClean="0"/>
              <a:t>ecibir una formación que recupere sus experiencias, lo enriquezca y lo ayude a resolver problemas y retos de la práctica</a:t>
            </a:r>
          </a:p>
          <a:p>
            <a:pPr>
              <a:buClr>
                <a:schemeClr val="accent6"/>
              </a:buClr>
            </a:pPr>
            <a:r>
              <a:rPr lang="es-ES" sz="2400" dirty="0"/>
              <a:t>T</a:t>
            </a:r>
            <a:r>
              <a:rPr lang="es-ES" sz="2400" dirty="0" smtClean="0"/>
              <a:t>ener el acompañamiento de su Formador</a:t>
            </a:r>
          </a:p>
          <a:p>
            <a:endParaRPr lang="es-ES" sz="2400" dirty="0"/>
          </a:p>
          <a:p>
            <a:pPr marL="0" indent="0">
              <a:buNone/>
            </a:pPr>
            <a:r>
              <a:rPr lang="es-ES" sz="2400" b="1" dirty="0" smtClean="0"/>
              <a:t>¿Qué más?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6147507"/>
            <a:ext cx="9163612" cy="731837"/>
          </a:xfrm>
          <a:prstGeom prst="rect">
            <a:avLst/>
          </a:prstGeom>
          <a:solidFill>
            <a:srgbClr val="E513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666738" y="5811096"/>
            <a:ext cx="565664" cy="56566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2132064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3597390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062716" y="5811096"/>
            <a:ext cx="565664" cy="56566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6528042" y="5811096"/>
            <a:ext cx="565664" cy="565664"/>
          </a:xfrm>
          <a:prstGeom prst="ellips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7F7F7F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7993370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1503699" y="117390"/>
            <a:ext cx="6243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¿Qué factores influyen en la motivación interna de las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personas?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218501" y="6508733"/>
            <a:ext cx="670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solidFill>
                  <a:schemeClr val="bg1">
                    <a:lumMod val="95000"/>
                  </a:schemeClr>
                </a:solidFill>
              </a:rPr>
              <a:t>Instituto Nacional para la Educación de los Adultos | Dirección Académica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795675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247189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730721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182234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633748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8127953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34592"/>
            <a:ext cx="8229600" cy="491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smtClean="0"/>
              <a:t>Para motivar conviene…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6147507"/>
            <a:ext cx="9163612" cy="731837"/>
          </a:xfrm>
          <a:prstGeom prst="rect">
            <a:avLst/>
          </a:prstGeom>
          <a:solidFill>
            <a:srgbClr val="E513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666738" y="5811096"/>
            <a:ext cx="565664" cy="56566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2132064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3597390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5062716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6528042" y="5811096"/>
            <a:ext cx="565664" cy="5656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7993370" y="5811096"/>
            <a:ext cx="565664" cy="565664"/>
          </a:xfrm>
          <a:prstGeom prst="ellips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7F7F7F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503699" y="117390"/>
            <a:ext cx="6243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¿Qué factores influyen en la motivación interna de las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personas?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909083" y="2114057"/>
            <a:ext cx="7084287" cy="2622234"/>
          </a:xfrm>
          <a:prstGeom prst="roundRect">
            <a:avLst>
              <a:gd name="adj" fmla="val 1095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1376803" y="2453544"/>
            <a:ext cx="62009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Saber que todos o casi todos van a venir y a quedarse, si perciben el interés y compromiso con ellos, y ven </a:t>
            </a:r>
            <a:r>
              <a:rPr lang="es-ES" sz="2400" b="1" dirty="0" smtClean="0"/>
              <a:t>utilidad</a:t>
            </a:r>
            <a:r>
              <a:rPr lang="es-ES" sz="2400" dirty="0" smtClean="0"/>
              <a:t> en lo que aprenden, así como relación con su vida familiar, productiva y comunitaria.</a:t>
            </a:r>
            <a:endParaRPr lang="es-ES" sz="2400" dirty="0"/>
          </a:p>
        </p:txBody>
      </p:sp>
      <p:sp>
        <p:nvSpPr>
          <p:cNvPr id="21" name="Rectángulo 20"/>
          <p:cNvSpPr/>
          <p:nvPr/>
        </p:nvSpPr>
        <p:spPr>
          <a:xfrm>
            <a:off x="1218501" y="6508733"/>
            <a:ext cx="670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solidFill>
                  <a:schemeClr val="bg1">
                    <a:lumMod val="95000"/>
                  </a:schemeClr>
                </a:solidFill>
              </a:rPr>
              <a:t>Instituto Nacional para la Educación de los Adultos | Dirección Académica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795675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247189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730721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182234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633748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8127953" y="58614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976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525</Words>
  <Application>Microsoft Macintosh PowerPoint</Application>
  <PresentationFormat>Presentación en pantalla (4:3)</PresentationFormat>
  <Paragraphs>102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 MARTINEZ</dc:creator>
  <cp:lastModifiedBy>RICARDO  MARTINEZ</cp:lastModifiedBy>
  <cp:revision>18</cp:revision>
  <dcterms:created xsi:type="dcterms:W3CDTF">2014-12-03T17:40:06Z</dcterms:created>
  <dcterms:modified xsi:type="dcterms:W3CDTF">2014-12-03T19:08:03Z</dcterms:modified>
</cp:coreProperties>
</file>